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7" r:id="rId4"/>
    <p:sldId id="266" r:id="rId5"/>
    <p:sldId id="263" r:id="rId6"/>
    <p:sldId id="260" r:id="rId7"/>
    <p:sldId id="259" r:id="rId8"/>
    <p:sldId id="258" r:id="rId9"/>
    <p:sldId id="269" r:id="rId10"/>
    <p:sldId id="273" r:id="rId11"/>
    <p:sldId id="261" r:id="rId12"/>
    <p:sldId id="268" r:id="rId13"/>
    <p:sldId id="272" r:id="rId14"/>
    <p:sldId id="265" r:id="rId15"/>
    <p:sldId id="270" r:id="rId16"/>
    <p:sldId id="264"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BCDD64-8C84-455C-88F7-76CFFEC0B571}"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134816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BCDD64-8C84-455C-88F7-76CFFEC0B571}"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164577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BCDD64-8C84-455C-88F7-76CFFEC0B571}"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103670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BCDD64-8C84-455C-88F7-76CFFEC0B571}"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105234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CDD64-8C84-455C-88F7-76CFFEC0B571}"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84425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BCDD64-8C84-455C-88F7-76CFFEC0B571}"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259136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BCDD64-8C84-455C-88F7-76CFFEC0B571}" type="datetimeFigureOut">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3969960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BCDD64-8C84-455C-88F7-76CFFEC0B571}" type="datetimeFigureOut">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442529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CDD64-8C84-455C-88F7-76CFFEC0B571}" type="datetimeFigureOut">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79272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CDD64-8C84-455C-88F7-76CFFEC0B571}"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3133505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CDD64-8C84-455C-88F7-76CFFEC0B571}"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D975C2-52BE-493B-BF0C-73797FC0639A}" type="slidenum">
              <a:rPr lang="en-US" smtClean="0"/>
              <a:t>‹#›</a:t>
            </a:fld>
            <a:endParaRPr lang="en-US"/>
          </a:p>
        </p:txBody>
      </p:sp>
    </p:spTree>
    <p:extLst>
      <p:ext uri="{BB962C8B-B14F-4D97-AF65-F5344CB8AC3E}">
        <p14:creationId xmlns:p14="http://schemas.microsoft.com/office/powerpoint/2010/main" val="1508777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CDD64-8C84-455C-88F7-76CFFEC0B571}" type="datetimeFigureOut">
              <a:rPr lang="en-US" smtClean="0"/>
              <a:t>7/12/2022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75C2-52BE-493B-BF0C-73797FC0639A}" type="slidenum">
              <a:rPr lang="en-US" smtClean="0"/>
              <a:t>‹#›</a:t>
            </a:fld>
            <a:endParaRPr lang="en-US"/>
          </a:p>
        </p:txBody>
      </p:sp>
    </p:spTree>
    <p:extLst>
      <p:ext uri="{BB962C8B-B14F-4D97-AF65-F5344CB8AC3E}">
        <p14:creationId xmlns:p14="http://schemas.microsoft.com/office/powerpoint/2010/main" val="1909644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6982" y="1181454"/>
            <a:ext cx="9144000" cy="2634190"/>
          </a:xfrm>
        </p:spPr>
        <p:txBody>
          <a:bodyPr>
            <a:normAutofit/>
          </a:bodyPr>
          <a:lstStyle/>
          <a:p>
            <a:r>
              <a:rPr lang="en-US" sz="3200" b="1" dirty="0" smtClean="0"/>
              <a:t>Understanding ETFs (Exchange Traded Funds) </a:t>
            </a:r>
            <a:br>
              <a:rPr lang="en-US" sz="3200" b="1" dirty="0" smtClean="0"/>
            </a:br>
            <a:r>
              <a:rPr lang="en-US" sz="3200" b="1" dirty="0" smtClean="0"/>
              <a:t>Building ETFs in Your Portfolio</a:t>
            </a:r>
            <a:endParaRPr lang="en-US" sz="3200" b="1" dirty="0"/>
          </a:p>
        </p:txBody>
      </p:sp>
      <p:sp>
        <p:nvSpPr>
          <p:cNvPr id="3" name="Subtitle 2"/>
          <p:cNvSpPr>
            <a:spLocks noGrp="1"/>
          </p:cNvSpPr>
          <p:nvPr>
            <p:ph type="subTitle" idx="1"/>
          </p:nvPr>
        </p:nvSpPr>
        <p:spPr>
          <a:xfrm>
            <a:off x="1365956" y="3920426"/>
            <a:ext cx="9144000" cy="1655762"/>
          </a:xfrm>
        </p:spPr>
        <p:txBody>
          <a:bodyPr/>
          <a:lstStyle/>
          <a:p>
            <a:r>
              <a:rPr lang="en-US" b="1" i="1" dirty="0" smtClean="0">
                <a:solidFill>
                  <a:schemeClr val="accent5"/>
                </a:solidFill>
              </a:rPr>
              <a:t>Arvind K Krishna</a:t>
            </a:r>
          </a:p>
          <a:p>
            <a:r>
              <a:rPr lang="en-US" b="1" i="1" dirty="0" smtClean="0">
                <a:solidFill>
                  <a:schemeClr val="accent5"/>
                </a:solidFill>
              </a:rPr>
              <a:t>July 12, 2022</a:t>
            </a:r>
          </a:p>
          <a:p>
            <a:r>
              <a:rPr lang="en-US" b="1" dirty="0" smtClean="0">
                <a:solidFill>
                  <a:schemeClr val="accent5"/>
                </a:solidFill>
              </a:rPr>
              <a:t>MICNOVA</a:t>
            </a:r>
            <a:endParaRPr lang="en-US" b="1" dirty="0">
              <a:solidFill>
                <a:schemeClr val="accent5"/>
              </a:solidFill>
            </a:endParaRPr>
          </a:p>
        </p:txBody>
      </p:sp>
      <p:pic>
        <p:nvPicPr>
          <p:cNvPr id="1026" name="Picture 2" descr="Tools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0452" y="830082"/>
            <a:ext cx="1818394" cy="1818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624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0282"/>
            <a:ext cx="10281356" cy="797630"/>
          </a:xfrm>
        </p:spPr>
        <p:txBody>
          <a:bodyPr/>
          <a:lstStyle/>
          <a:p>
            <a:pPr algn="ctr"/>
            <a:r>
              <a:rPr lang="en-US" b="1" dirty="0" smtClean="0">
                <a:solidFill>
                  <a:schemeClr val="accent5"/>
                </a:solidFill>
              </a:rPr>
              <a:t>ETF Cost Considerations</a:t>
            </a:r>
            <a:endParaRPr lang="en-US" b="1" dirty="0">
              <a:solidFill>
                <a:schemeClr val="accent5"/>
              </a:solidFill>
            </a:endParaRPr>
          </a:p>
        </p:txBody>
      </p:sp>
      <p:sp>
        <p:nvSpPr>
          <p:cNvPr id="3" name="Content Placeholder 2"/>
          <p:cNvSpPr>
            <a:spLocks noGrp="1"/>
          </p:cNvSpPr>
          <p:nvPr>
            <p:ph idx="1"/>
          </p:nvPr>
        </p:nvSpPr>
        <p:spPr>
          <a:xfrm>
            <a:off x="838200" y="1114424"/>
            <a:ext cx="10710333" cy="5229931"/>
          </a:xfrm>
        </p:spPr>
        <p:txBody>
          <a:bodyPr/>
          <a:lstStyle/>
          <a:p>
            <a:r>
              <a:rPr lang="en-US" dirty="0"/>
              <a:t>Many ETFs can be </a:t>
            </a:r>
            <a:r>
              <a:rPr lang="en-US" dirty="0">
                <a:solidFill>
                  <a:srgbClr val="FF0000"/>
                </a:solidFill>
              </a:rPr>
              <a:t>inexpensive</a:t>
            </a:r>
            <a:r>
              <a:rPr lang="en-US" dirty="0"/>
              <a:t>, but as with all investments, you should be aware of the costs. Here are the costs most commonly associated with ETFs: </a:t>
            </a:r>
          </a:p>
          <a:p>
            <a:pPr lvl="1"/>
            <a:r>
              <a:rPr lang="en-US" sz="2200" dirty="0">
                <a:solidFill>
                  <a:srgbClr val="FF0000"/>
                </a:solidFill>
              </a:rPr>
              <a:t>Trade Commissions </a:t>
            </a:r>
            <a:r>
              <a:rPr lang="en-US" sz="1600" dirty="0"/>
              <a:t>- The </a:t>
            </a:r>
            <a:r>
              <a:rPr lang="en-US" sz="1600" dirty="0">
                <a:solidFill>
                  <a:srgbClr val="FF0000"/>
                </a:solidFill>
              </a:rPr>
              <a:t>fees your brokerage company charges each time you buy or sell a listed ETF </a:t>
            </a:r>
            <a:r>
              <a:rPr lang="en-US" sz="1600" dirty="0"/>
              <a:t>which can range from </a:t>
            </a:r>
            <a:r>
              <a:rPr lang="en-US" sz="1600" b="1" dirty="0"/>
              <a:t>$0-$20 per trade</a:t>
            </a:r>
            <a:r>
              <a:rPr lang="en-US" sz="1600" dirty="0"/>
              <a:t> for online trades, depending on number of trades.</a:t>
            </a:r>
          </a:p>
          <a:p>
            <a:pPr lvl="1"/>
            <a:r>
              <a:rPr lang="en-US" sz="2200" dirty="0">
                <a:solidFill>
                  <a:srgbClr val="FF0000"/>
                </a:solidFill>
              </a:rPr>
              <a:t>Operating Expense </a:t>
            </a:r>
            <a:r>
              <a:rPr lang="en-US" sz="2200" dirty="0" smtClean="0">
                <a:solidFill>
                  <a:srgbClr val="FF0000"/>
                </a:solidFill>
              </a:rPr>
              <a:t>Ratio (OER) </a:t>
            </a:r>
            <a:r>
              <a:rPr lang="en-US" sz="1600" dirty="0"/>
              <a:t>- The </a:t>
            </a:r>
            <a:r>
              <a:rPr lang="en-US" sz="1600" dirty="0">
                <a:solidFill>
                  <a:srgbClr val="FF0000"/>
                </a:solidFill>
              </a:rPr>
              <a:t>ongoing management fee charged for an ETF by the fund’s sponsor. </a:t>
            </a:r>
            <a:r>
              <a:rPr lang="en-US" sz="1600" dirty="0"/>
              <a:t>This can vary widely, with the industry asset-weighted </a:t>
            </a:r>
            <a:r>
              <a:rPr lang="en-US" sz="1600" dirty="0" smtClean="0"/>
              <a:t>average.</a:t>
            </a:r>
            <a:r>
              <a:rPr lang="en-US" sz="1600" dirty="0"/>
              <a:t> </a:t>
            </a:r>
            <a:r>
              <a:rPr lang="en-US" sz="1600" dirty="0" smtClean="0"/>
              <a:t>OER </a:t>
            </a:r>
            <a:r>
              <a:rPr lang="en-US" sz="1600" dirty="0"/>
              <a:t>for passively managed ETFs being </a:t>
            </a:r>
            <a:r>
              <a:rPr lang="en-US" sz="1600" dirty="0" smtClean="0"/>
              <a:t>0.05% – 0.19%.</a:t>
            </a:r>
            <a:endParaRPr lang="en-US" sz="1600" dirty="0"/>
          </a:p>
          <a:p>
            <a:pPr lvl="1"/>
            <a:r>
              <a:rPr lang="en-US" sz="2200" dirty="0">
                <a:solidFill>
                  <a:srgbClr val="FF0000"/>
                </a:solidFill>
              </a:rPr>
              <a:t>Bid/Ask Spreads &amp; Premiums/Discounts </a:t>
            </a:r>
            <a:r>
              <a:rPr lang="en-US" sz="1600" dirty="0"/>
              <a:t>- Trading costs can also include two misunderstood and sometimes overlooked items: Bid/Ask spreads and changes in discounts and premiums to an ETF's net asset value (NAV</a:t>
            </a:r>
            <a:r>
              <a:rPr lang="en-US" sz="1600" dirty="0" smtClean="0"/>
              <a:t>).</a:t>
            </a:r>
          </a:p>
          <a:p>
            <a:pPr lvl="1"/>
            <a:r>
              <a:rPr lang="en-US" sz="2000" b="1" dirty="0">
                <a:solidFill>
                  <a:schemeClr val="accent5"/>
                </a:solidFill>
              </a:rPr>
              <a:t>Bid/Ask spread </a:t>
            </a:r>
            <a:r>
              <a:rPr lang="en-US" sz="1600" dirty="0">
                <a:solidFill>
                  <a:srgbClr val="FF0000"/>
                </a:solidFill>
              </a:rPr>
              <a:t>is computed by taking the difference between the asking price and the bid price then dividing by the mid-price of the ETF, this is taken over the trailing period of one month</a:t>
            </a:r>
            <a:r>
              <a:rPr lang="en-US" sz="1600" dirty="0"/>
              <a:t>. A lower number here indicates it has historically been more efficient to trade in and out of compared to a fund with a higher bid/ask spread. </a:t>
            </a:r>
            <a:r>
              <a:rPr lang="en-US" sz="1600" dirty="0" smtClean="0"/>
              <a:t> </a:t>
            </a:r>
          </a:p>
          <a:p>
            <a:pPr marL="457200" lvl="1" indent="0">
              <a:buNone/>
            </a:pPr>
            <a:r>
              <a:rPr lang="en-US" sz="1600" b="1" dirty="0" smtClean="0"/>
              <a:t>	EXAMPLE: Bid Price  $100.50, 	 	Ask Price  $100.52</a:t>
            </a:r>
            <a:r>
              <a:rPr lang="en-US" sz="1600" b="1" dirty="0"/>
              <a:t>, </a:t>
            </a:r>
            <a:r>
              <a:rPr lang="en-US" sz="1600" b="1" dirty="0" smtClean="0"/>
              <a:t>	Mid-Price $100.51 </a:t>
            </a:r>
          </a:p>
          <a:p>
            <a:pPr marL="457200" lvl="1" indent="0">
              <a:buNone/>
            </a:pPr>
            <a:r>
              <a:rPr lang="en-US" sz="1600" b="1" dirty="0"/>
              <a:t>	</a:t>
            </a:r>
            <a:r>
              <a:rPr lang="en-US" sz="1600" b="1" dirty="0" smtClean="0"/>
              <a:t>SPREAD:	100.52-100.50</a:t>
            </a:r>
            <a:r>
              <a:rPr lang="en-US" sz="1600" b="1" dirty="0"/>
              <a:t>= .02 .02/100.51= .02</a:t>
            </a:r>
            <a:r>
              <a:rPr lang="en-US" sz="1600" b="1" dirty="0" smtClean="0"/>
              <a:t>%</a:t>
            </a:r>
          </a:p>
          <a:p>
            <a:pPr lvl="1"/>
            <a:r>
              <a:rPr lang="en-US" sz="2000" b="1" dirty="0">
                <a:solidFill>
                  <a:schemeClr val="accent5"/>
                </a:solidFill>
              </a:rPr>
              <a:t>Understand Fair Value: </a:t>
            </a:r>
            <a:r>
              <a:rPr lang="en-US" sz="1600" dirty="0"/>
              <a:t>Is the fund trading at a premium or discount to NAV?</a:t>
            </a:r>
            <a:endParaRPr lang="en-US" sz="1600" b="1" dirty="0"/>
          </a:p>
        </p:txBody>
      </p:sp>
    </p:spTree>
    <p:extLst>
      <p:ext uri="{BB962C8B-B14F-4D97-AF65-F5344CB8AC3E}">
        <p14:creationId xmlns:p14="http://schemas.microsoft.com/office/powerpoint/2010/main" val="861147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58964"/>
          </a:xfrm>
        </p:spPr>
        <p:txBody>
          <a:bodyPr>
            <a:normAutofit fontScale="90000"/>
          </a:bodyPr>
          <a:lstStyle/>
          <a:p>
            <a:pPr algn="ctr"/>
            <a:r>
              <a:rPr lang="en-US" b="1" dirty="0" smtClean="0">
                <a:solidFill>
                  <a:schemeClr val="accent5"/>
                </a:solidFill>
              </a:rPr>
              <a:t>ETF Types</a:t>
            </a:r>
            <a:endParaRPr lang="en-US" b="1" dirty="0">
              <a:solidFill>
                <a:schemeClr val="accent5"/>
              </a:solidFill>
            </a:endParaRPr>
          </a:p>
        </p:txBody>
      </p:sp>
      <p:sp>
        <p:nvSpPr>
          <p:cNvPr id="3" name="Content Placeholder 2"/>
          <p:cNvSpPr>
            <a:spLocks noGrp="1"/>
          </p:cNvSpPr>
          <p:nvPr>
            <p:ph idx="1"/>
          </p:nvPr>
        </p:nvSpPr>
        <p:spPr>
          <a:xfrm>
            <a:off x="838200" y="1125713"/>
            <a:ext cx="10515600" cy="4981575"/>
          </a:xfrm>
        </p:spPr>
        <p:txBody>
          <a:bodyPr>
            <a:normAutofit fontScale="92500" lnSpcReduction="20000"/>
          </a:bodyPr>
          <a:lstStyle/>
          <a:p>
            <a:pPr marL="0" indent="0">
              <a:buNone/>
            </a:pPr>
            <a:r>
              <a:rPr lang="en-US" sz="1800" dirty="0" smtClean="0"/>
              <a:t> </a:t>
            </a:r>
          </a:p>
          <a:p>
            <a:r>
              <a:rPr lang="en-US" sz="2600" dirty="0" smtClean="0"/>
              <a:t>An ETF can fill almost every investment niche, from small-cap stocks to emerging market bonds to commodities. </a:t>
            </a:r>
          </a:p>
          <a:p>
            <a:r>
              <a:rPr lang="en-US" sz="2600" dirty="0" smtClean="0"/>
              <a:t>EQUITY ETFs, Such as: </a:t>
            </a:r>
          </a:p>
          <a:p>
            <a:pPr lvl="1"/>
            <a:r>
              <a:rPr lang="en-US" sz="2200" i="1" dirty="0" smtClean="0">
                <a:solidFill>
                  <a:schemeClr val="accent5"/>
                </a:solidFill>
              </a:rPr>
              <a:t>International ETFs</a:t>
            </a:r>
          </a:p>
          <a:p>
            <a:pPr lvl="1"/>
            <a:r>
              <a:rPr lang="en-US" sz="2200" i="1" dirty="0" smtClean="0">
                <a:solidFill>
                  <a:schemeClr val="accent5"/>
                </a:solidFill>
              </a:rPr>
              <a:t>Sector ETFs</a:t>
            </a:r>
          </a:p>
          <a:p>
            <a:pPr lvl="1"/>
            <a:r>
              <a:rPr lang="en-US" sz="2200" i="1" dirty="0" smtClean="0">
                <a:solidFill>
                  <a:schemeClr val="accent5"/>
                </a:solidFill>
              </a:rPr>
              <a:t>Dividend ETFs</a:t>
            </a:r>
          </a:p>
          <a:p>
            <a:pPr lvl="1"/>
            <a:r>
              <a:rPr lang="en-US" sz="2200" i="1" dirty="0" smtClean="0">
                <a:solidFill>
                  <a:schemeClr val="accent5"/>
                </a:solidFill>
              </a:rPr>
              <a:t>Market CAP Index ETFs</a:t>
            </a:r>
          </a:p>
          <a:p>
            <a:r>
              <a:rPr lang="en-US" sz="2600" dirty="0" smtClean="0">
                <a:solidFill>
                  <a:srgbClr val="FF0000"/>
                </a:solidFill>
              </a:rPr>
              <a:t>Non-Equity ETFs </a:t>
            </a:r>
            <a:r>
              <a:rPr lang="en-US" sz="2600" dirty="0" smtClean="0"/>
              <a:t>– an ETF can hold non-equity securities, such as bonds, commodities, and currencies. </a:t>
            </a:r>
          </a:p>
          <a:p>
            <a:r>
              <a:rPr lang="en-US" sz="2600" dirty="0"/>
              <a:t>Most ETFs are </a:t>
            </a:r>
            <a:r>
              <a:rPr lang="en-US" sz="2600" dirty="0">
                <a:solidFill>
                  <a:srgbClr val="FF0000"/>
                </a:solidFill>
              </a:rPr>
              <a:t>passively managed</a:t>
            </a:r>
            <a:r>
              <a:rPr lang="en-US" sz="2600" dirty="0"/>
              <a:t>, which means a portfolio manager references a published index to determine which securities to hold and how to weight those securities in their portfolios. </a:t>
            </a:r>
          </a:p>
          <a:p>
            <a:r>
              <a:rPr lang="en-US" sz="2600" dirty="0"/>
              <a:t>some ETFs are </a:t>
            </a:r>
            <a:r>
              <a:rPr lang="en-US" sz="2600" dirty="0">
                <a:solidFill>
                  <a:srgbClr val="FF0000"/>
                </a:solidFill>
              </a:rPr>
              <a:t>actively managed</a:t>
            </a:r>
            <a:r>
              <a:rPr lang="en-US" sz="2600" dirty="0"/>
              <a:t>—that is, the portfolio manager makes investment decisions for the fund. </a:t>
            </a:r>
          </a:p>
          <a:p>
            <a:endParaRPr lang="en-US" sz="1800" dirty="0" smtClean="0"/>
          </a:p>
        </p:txBody>
      </p:sp>
    </p:spTree>
    <p:extLst>
      <p:ext uri="{BB962C8B-B14F-4D97-AF65-F5344CB8AC3E}">
        <p14:creationId xmlns:p14="http://schemas.microsoft.com/office/powerpoint/2010/main" val="49049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23" y="764344"/>
            <a:ext cx="11971855" cy="5804169"/>
          </a:xfrm>
          <a:prstGeom prst="rect">
            <a:avLst/>
          </a:prstGeom>
        </p:spPr>
      </p:pic>
      <p:sp>
        <p:nvSpPr>
          <p:cNvPr id="3" name="TextBox 2"/>
          <p:cNvSpPr txBox="1"/>
          <p:nvPr/>
        </p:nvSpPr>
        <p:spPr>
          <a:xfrm>
            <a:off x="225777" y="6199181"/>
            <a:ext cx="2878224" cy="369332"/>
          </a:xfrm>
          <a:prstGeom prst="rect">
            <a:avLst/>
          </a:prstGeom>
          <a:noFill/>
        </p:spPr>
        <p:txBody>
          <a:bodyPr wrap="none" rtlCol="0">
            <a:spAutoFit/>
          </a:bodyPr>
          <a:lstStyle/>
          <a:p>
            <a:r>
              <a:rPr lang="en-US" dirty="0" smtClean="0"/>
              <a:t>Source: iShares by BlackRock</a:t>
            </a:r>
            <a:endParaRPr lang="en-US" dirty="0"/>
          </a:p>
        </p:txBody>
      </p:sp>
    </p:spTree>
    <p:extLst>
      <p:ext uri="{BB962C8B-B14F-4D97-AF65-F5344CB8AC3E}">
        <p14:creationId xmlns:p14="http://schemas.microsoft.com/office/powerpoint/2010/main" val="6559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3073" y="1095049"/>
            <a:ext cx="7725853" cy="4667901"/>
          </a:xfrm>
          <a:prstGeom prst="rect">
            <a:avLst/>
          </a:prstGeom>
        </p:spPr>
      </p:pic>
      <p:sp>
        <p:nvSpPr>
          <p:cNvPr id="3" name="TextBox 2"/>
          <p:cNvSpPr txBox="1"/>
          <p:nvPr/>
        </p:nvSpPr>
        <p:spPr>
          <a:xfrm>
            <a:off x="2348089" y="633384"/>
            <a:ext cx="7103035" cy="461665"/>
          </a:xfrm>
          <a:prstGeom prst="rect">
            <a:avLst/>
          </a:prstGeom>
          <a:noFill/>
        </p:spPr>
        <p:txBody>
          <a:bodyPr wrap="none" rtlCol="0">
            <a:spAutoFit/>
          </a:bodyPr>
          <a:lstStyle/>
          <a:p>
            <a:r>
              <a:rPr lang="en-US" sz="2400" b="1" dirty="0" smtClean="0">
                <a:solidFill>
                  <a:srgbClr val="0070C0"/>
                </a:solidFill>
              </a:rPr>
              <a:t>Why ETFs in Your Portfolio? – Understand ETF Benefits</a:t>
            </a:r>
            <a:endParaRPr lang="en-US" sz="2400" b="1" dirty="0">
              <a:solidFill>
                <a:srgbClr val="0070C0"/>
              </a:solidFill>
            </a:endParaRPr>
          </a:p>
        </p:txBody>
      </p:sp>
    </p:spTree>
    <p:extLst>
      <p:ext uri="{BB962C8B-B14F-4D97-AF65-F5344CB8AC3E}">
        <p14:creationId xmlns:p14="http://schemas.microsoft.com/office/powerpoint/2010/main" val="36207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636"/>
            <a:ext cx="10515600" cy="752475"/>
          </a:xfrm>
        </p:spPr>
        <p:txBody>
          <a:bodyPr/>
          <a:lstStyle/>
          <a:p>
            <a:pPr algn="ctr"/>
            <a:r>
              <a:rPr lang="en-US" b="1" dirty="0" smtClean="0">
                <a:solidFill>
                  <a:schemeClr val="accent5"/>
                </a:solidFill>
              </a:rPr>
              <a:t>Individual Benefits of ETFs</a:t>
            </a:r>
            <a:endParaRPr lang="en-US" b="1" dirty="0">
              <a:solidFill>
                <a:schemeClr val="accent5"/>
              </a:solidFill>
            </a:endParaRPr>
          </a:p>
        </p:txBody>
      </p:sp>
      <p:sp>
        <p:nvSpPr>
          <p:cNvPr id="3" name="Content Placeholder 2"/>
          <p:cNvSpPr>
            <a:spLocks noGrp="1"/>
          </p:cNvSpPr>
          <p:nvPr>
            <p:ph idx="1"/>
          </p:nvPr>
        </p:nvSpPr>
        <p:spPr>
          <a:xfrm>
            <a:off x="544689" y="711200"/>
            <a:ext cx="10515600" cy="5791200"/>
          </a:xfrm>
        </p:spPr>
        <p:txBody>
          <a:bodyPr>
            <a:normAutofit fontScale="92500" lnSpcReduction="20000"/>
          </a:bodyPr>
          <a:lstStyle/>
          <a:p>
            <a:r>
              <a:rPr lang="en-US" sz="2400" dirty="0" smtClean="0"/>
              <a:t>Trading Flexibility</a:t>
            </a:r>
          </a:p>
          <a:p>
            <a:pPr lvl="1">
              <a:buFont typeface="Wingdings" panose="05000000000000000000" pitchFamily="2" charset="2"/>
              <a:buChar char="Ø"/>
            </a:pPr>
            <a:r>
              <a:rPr lang="en-US" sz="1900" dirty="0"/>
              <a:t>ETFs are bought and sold during the day when the markets are open. </a:t>
            </a:r>
            <a:r>
              <a:rPr lang="en-US" sz="1900" b="1" dirty="0">
                <a:solidFill>
                  <a:srgbClr val="FF0000"/>
                </a:solidFill>
              </a:rPr>
              <a:t>The pricing of ETF shares is continuous </a:t>
            </a:r>
            <a:r>
              <a:rPr lang="en-US" sz="1900" dirty="0"/>
              <a:t>during normal exchange hours. </a:t>
            </a:r>
            <a:endParaRPr lang="en-US" sz="1900" dirty="0" smtClean="0"/>
          </a:p>
          <a:p>
            <a:pPr lvl="1">
              <a:buFont typeface="Wingdings" panose="05000000000000000000" pitchFamily="2" charset="2"/>
              <a:buChar char="Ø"/>
            </a:pPr>
            <a:r>
              <a:rPr lang="en-US" sz="1900" b="1" dirty="0">
                <a:solidFill>
                  <a:srgbClr val="FF0000"/>
                </a:solidFill>
              </a:rPr>
              <a:t>Short selling is also available to ETF investors</a:t>
            </a:r>
            <a:r>
              <a:rPr lang="en-US" sz="1900" dirty="0"/>
              <a:t>. Shorting entails borrowing securities from your brokerage firm and simultaneously selling those securities on the market. The hope is that the price of the borrowed securities will drop and you can buy them back at a lower price at a later time</a:t>
            </a:r>
            <a:r>
              <a:rPr lang="en-US" sz="1900" dirty="0" smtClean="0"/>
              <a:t>.</a:t>
            </a:r>
          </a:p>
          <a:p>
            <a:pPr marL="457200" lvl="1" indent="0">
              <a:buNone/>
            </a:pPr>
            <a:endParaRPr lang="en-US" sz="1900" dirty="0" smtClean="0"/>
          </a:p>
          <a:p>
            <a:r>
              <a:rPr lang="en-US" sz="2400" dirty="0"/>
              <a:t>Portfolio diversification and risk management</a:t>
            </a:r>
          </a:p>
          <a:p>
            <a:pPr lvl="1">
              <a:buFont typeface="Wingdings" panose="05000000000000000000" pitchFamily="2" charset="2"/>
              <a:buChar char="Ø"/>
            </a:pPr>
            <a:r>
              <a:rPr lang="en-US" sz="1800" dirty="0"/>
              <a:t>ETFs are now traded on virtually every major asset class, commodity, and currency in the world. through ETFs an investor can </a:t>
            </a:r>
            <a:r>
              <a:rPr lang="en-US" sz="1800" dirty="0">
                <a:solidFill>
                  <a:srgbClr val="FF0000"/>
                </a:solidFill>
              </a:rPr>
              <a:t>buy or sell stock market volatility or invest on a continuous basis in the highest yielding currencies in the world</a:t>
            </a:r>
            <a:r>
              <a:rPr lang="en-US" sz="1800" dirty="0" smtClean="0">
                <a:solidFill>
                  <a:srgbClr val="FF0000"/>
                </a:solidFill>
              </a:rPr>
              <a:t>.</a:t>
            </a:r>
          </a:p>
          <a:p>
            <a:r>
              <a:rPr lang="en-US" sz="2200" dirty="0" smtClean="0"/>
              <a:t>Transparency</a:t>
            </a:r>
          </a:p>
          <a:p>
            <a:pPr lvl="1">
              <a:buFont typeface="Wingdings" panose="05000000000000000000" pitchFamily="2" charset="2"/>
              <a:buChar char="Ø"/>
            </a:pPr>
            <a:r>
              <a:rPr lang="en-US" sz="1800" dirty="0"/>
              <a:t>Most ETFs </a:t>
            </a:r>
            <a:r>
              <a:rPr lang="en-US" sz="1800" dirty="0">
                <a:solidFill>
                  <a:srgbClr val="FF0000"/>
                </a:solidFill>
              </a:rPr>
              <a:t>disclose their holdings </a:t>
            </a:r>
            <a:r>
              <a:rPr lang="en-US" sz="1800" dirty="0"/>
              <a:t>on a daily basis.</a:t>
            </a:r>
          </a:p>
          <a:p>
            <a:pPr marL="457200" lvl="1" indent="0">
              <a:buNone/>
            </a:pPr>
            <a:endParaRPr lang="en-US" sz="1800" dirty="0" smtClean="0"/>
          </a:p>
          <a:p>
            <a:r>
              <a:rPr lang="en-US" sz="2400" dirty="0" smtClean="0"/>
              <a:t>Lower Costs</a:t>
            </a:r>
          </a:p>
          <a:p>
            <a:pPr lvl="1">
              <a:buFont typeface="Wingdings" panose="05000000000000000000" pitchFamily="2" charset="2"/>
              <a:buChar char="Ø"/>
            </a:pPr>
            <a:r>
              <a:rPr lang="en-US" sz="1800" dirty="0"/>
              <a:t>ETF operation costs can be streamlined compared to open-end mutual funds. </a:t>
            </a:r>
            <a:r>
              <a:rPr lang="en-US" sz="1800" dirty="0">
                <a:solidFill>
                  <a:srgbClr val="FF0000"/>
                </a:solidFill>
              </a:rPr>
              <a:t>Lower costs are a result of client service–related expenses being passed on to the brokerage firms that hold the </a:t>
            </a:r>
            <a:r>
              <a:rPr lang="en-US" sz="1800" dirty="0" smtClean="0">
                <a:solidFill>
                  <a:srgbClr val="FF0000"/>
                </a:solidFill>
              </a:rPr>
              <a:t>ETF securities </a:t>
            </a:r>
            <a:r>
              <a:rPr lang="en-US" sz="1800" dirty="0"/>
              <a:t>in customer accounts</a:t>
            </a:r>
            <a:r>
              <a:rPr lang="en-US" sz="1800" dirty="0" smtClean="0"/>
              <a:t>.</a:t>
            </a:r>
          </a:p>
          <a:p>
            <a:r>
              <a:rPr lang="en-US" sz="2200" dirty="0" smtClean="0"/>
              <a:t>Tax Benefits</a:t>
            </a:r>
          </a:p>
          <a:p>
            <a:pPr lvl="1">
              <a:buFont typeface="Wingdings" panose="05000000000000000000" pitchFamily="2" charset="2"/>
              <a:buChar char="Ø"/>
            </a:pPr>
            <a:r>
              <a:rPr lang="en-US" sz="1800" dirty="0"/>
              <a:t>ETFs have </a:t>
            </a:r>
            <a:r>
              <a:rPr lang="en-US" sz="1800" dirty="0">
                <a:solidFill>
                  <a:srgbClr val="FF0000"/>
                </a:solidFill>
              </a:rPr>
              <a:t>2 major tax advantages </a:t>
            </a:r>
            <a:r>
              <a:rPr lang="en-US" sz="1800" dirty="0"/>
              <a:t>compared to mutual funds</a:t>
            </a:r>
            <a:r>
              <a:rPr lang="en-US" sz="1800" dirty="0" smtClean="0"/>
              <a:t>. </a:t>
            </a:r>
          </a:p>
          <a:p>
            <a:pPr lvl="2"/>
            <a:r>
              <a:rPr lang="en-US" sz="1800" dirty="0" smtClean="0"/>
              <a:t>Capital Gains at the end of ETF sale </a:t>
            </a:r>
            <a:r>
              <a:rPr lang="en-US" sz="1800" dirty="0"/>
              <a:t>and </a:t>
            </a:r>
            <a:endParaRPr lang="en-US" sz="1800" dirty="0" smtClean="0"/>
          </a:p>
          <a:p>
            <a:pPr lvl="2"/>
            <a:r>
              <a:rPr lang="en-US" sz="1800" dirty="0" smtClean="0"/>
              <a:t>Dividends </a:t>
            </a:r>
            <a:r>
              <a:rPr lang="en-US" sz="1800" dirty="0"/>
              <a:t>(qualified and </a:t>
            </a:r>
            <a:r>
              <a:rPr lang="en-US" sz="1800" dirty="0" smtClean="0"/>
              <a:t>unqualified)taxed at different rates based upon Investor’s Taxable Income.</a:t>
            </a:r>
          </a:p>
          <a:p>
            <a:endParaRPr lang="en-US" sz="2000" dirty="0"/>
          </a:p>
        </p:txBody>
      </p:sp>
    </p:spTree>
    <p:extLst>
      <p:ext uri="{BB962C8B-B14F-4D97-AF65-F5344CB8AC3E}">
        <p14:creationId xmlns:p14="http://schemas.microsoft.com/office/powerpoint/2010/main" val="4109757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64444"/>
            <a:ext cx="10515600" cy="1002066"/>
          </a:xfrm>
        </p:spPr>
        <p:txBody>
          <a:bodyPr>
            <a:normAutofit fontScale="90000"/>
          </a:bodyPr>
          <a:lstStyle/>
          <a:p>
            <a:r>
              <a:rPr lang="en-US" b="1" dirty="0">
                <a:solidFill>
                  <a:schemeClr val="accent5"/>
                </a:solidFill>
              </a:rPr>
              <a:t>ETF efficiency: How to evaluate an </a:t>
            </a:r>
            <a:r>
              <a:rPr lang="en-US" b="1" dirty="0" smtClean="0">
                <a:solidFill>
                  <a:schemeClr val="accent5"/>
                </a:solidFill>
              </a:rPr>
              <a:t>ETF? </a:t>
            </a:r>
            <a:r>
              <a:rPr lang="en-US" b="1" dirty="0"/>
              <a:t/>
            </a:r>
            <a:br>
              <a:rPr lang="en-US" b="1" dirty="0"/>
            </a:br>
            <a:endParaRPr lang="en-US" dirty="0"/>
          </a:p>
        </p:txBody>
      </p:sp>
      <p:sp>
        <p:nvSpPr>
          <p:cNvPr id="3" name="Content Placeholder 2"/>
          <p:cNvSpPr>
            <a:spLocks noGrp="1"/>
          </p:cNvSpPr>
          <p:nvPr>
            <p:ph idx="1"/>
          </p:nvPr>
        </p:nvSpPr>
        <p:spPr>
          <a:xfrm>
            <a:off x="838200" y="1261181"/>
            <a:ext cx="10515600" cy="4351338"/>
          </a:xfrm>
        </p:spPr>
        <p:txBody>
          <a:bodyPr>
            <a:normAutofit fontScale="85000" lnSpcReduction="20000"/>
          </a:bodyPr>
          <a:lstStyle/>
          <a:p>
            <a:r>
              <a:rPr lang="en-US" dirty="0"/>
              <a:t>Not all ETFs are equally efficient so it’s important to follow a fund’s </a:t>
            </a:r>
            <a:r>
              <a:rPr lang="en-US" dirty="0">
                <a:solidFill>
                  <a:srgbClr val="FF0000"/>
                </a:solidFill>
              </a:rPr>
              <a:t>expense ratio</a:t>
            </a:r>
            <a:r>
              <a:rPr lang="en-US" dirty="0"/>
              <a:t>, </a:t>
            </a:r>
            <a:r>
              <a:rPr lang="en-US" dirty="0">
                <a:solidFill>
                  <a:schemeClr val="accent5"/>
                </a:solidFill>
              </a:rPr>
              <a:t>tracking results</a:t>
            </a:r>
            <a:r>
              <a:rPr lang="en-US" dirty="0"/>
              <a:t>, and </a:t>
            </a:r>
            <a:r>
              <a:rPr lang="en-US" dirty="0">
                <a:solidFill>
                  <a:schemeClr val="accent2"/>
                </a:solidFill>
              </a:rPr>
              <a:t>capital gains history </a:t>
            </a:r>
            <a:r>
              <a:rPr lang="en-US" dirty="0"/>
              <a:t>when evaluating an ETF</a:t>
            </a:r>
            <a:r>
              <a:rPr lang="en-US" dirty="0" smtClean="0"/>
              <a:t>.</a:t>
            </a:r>
          </a:p>
          <a:p>
            <a:r>
              <a:rPr lang="en-US" dirty="0"/>
              <a:t>T</a:t>
            </a:r>
            <a:r>
              <a:rPr lang="en-US" dirty="0" smtClean="0"/>
              <a:t>he </a:t>
            </a:r>
            <a:r>
              <a:rPr lang="en-US" dirty="0"/>
              <a:t>main input is a </a:t>
            </a:r>
            <a:r>
              <a:rPr lang="en-US" dirty="0">
                <a:solidFill>
                  <a:srgbClr val="FF0000"/>
                </a:solidFill>
              </a:rPr>
              <a:t>fund’s expense </a:t>
            </a:r>
            <a:r>
              <a:rPr lang="en-US" dirty="0" smtClean="0">
                <a:solidFill>
                  <a:srgbClr val="FF0000"/>
                </a:solidFill>
              </a:rPr>
              <a:t>ratio</a:t>
            </a:r>
          </a:p>
          <a:p>
            <a:r>
              <a:rPr lang="en-US" dirty="0"/>
              <a:t>How well did the ETF replicate the </a:t>
            </a:r>
            <a:r>
              <a:rPr lang="en-US" dirty="0">
                <a:solidFill>
                  <a:srgbClr val="FF0000"/>
                </a:solidFill>
              </a:rPr>
              <a:t>performance of its index</a:t>
            </a:r>
            <a:r>
              <a:rPr lang="en-US" dirty="0" smtClean="0"/>
              <a:t>?</a:t>
            </a:r>
          </a:p>
          <a:p>
            <a:r>
              <a:rPr lang="en-US" dirty="0"/>
              <a:t>A</a:t>
            </a:r>
            <a:r>
              <a:rPr lang="en-US" dirty="0" smtClean="0"/>
              <a:t> </a:t>
            </a:r>
            <a:r>
              <a:rPr lang="en-US" dirty="0">
                <a:solidFill>
                  <a:srgbClr val="FF0000"/>
                </a:solidFill>
              </a:rPr>
              <a:t>statistic</a:t>
            </a:r>
            <a:r>
              <a:rPr lang="en-US" dirty="0"/>
              <a:t> that looks at how far an </a:t>
            </a:r>
            <a:r>
              <a:rPr lang="en-US" dirty="0">
                <a:solidFill>
                  <a:srgbClr val="FF0000"/>
                </a:solidFill>
              </a:rPr>
              <a:t>ETF has lagged its benchmark</a:t>
            </a:r>
            <a:r>
              <a:rPr lang="en-US" dirty="0"/>
              <a:t>, on average, over a one-year period</a:t>
            </a:r>
            <a:r>
              <a:rPr lang="en-US" dirty="0" smtClean="0"/>
              <a:t>.</a:t>
            </a:r>
          </a:p>
          <a:p>
            <a:r>
              <a:rPr lang="en-US" dirty="0"/>
              <a:t>Since the principal task of most </a:t>
            </a:r>
            <a:r>
              <a:rPr lang="en-US" dirty="0">
                <a:solidFill>
                  <a:srgbClr val="FF0000"/>
                </a:solidFill>
              </a:rPr>
              <a:t>ETFs is to track an index</a:t>
            </a:r>
            <a:r>
              <a:rPr lang="en-US" dirty="0"/>
              <a:t>, funds that deviate from their index—even for short periods—are less efficient and less well run</a:t>
            </a:r>
            <a:r>
              <a:rPr lang="en-US" dirty="0" smtClean="0"/>
              <a:t>.</a:t>
            </a:r>
          </a:p>
          <a:p>
            <a:r>
              <a:rPr lang="en-US" dirty="0">
                <a:solidFill>
                  <a:srgbClr val="FF0000"/>
                </a:solidFill>
              </a:rPr>
              <a:t>C</a:t>
            </a:r>
            <a:r>
              <a:rPr lang="en-US" dirty="0" smtClean="0">
                <a:solidFill>
                  <a:srgbClr val="FF0000"/>
                </a:solidFill>
              </a:rPr>
              <a:t>apital </a:t>
            </a:r>
            <a:r>
              <a:rPr lang="en-US" dirty="0">
                <a:solidFill>
                  <a:srgbClr val="FF0000"/>
                </a:solidFill>
              </a:rPr>
              <a:t>G</a:t>
            </a:r>
            <a:r>
              <a:rPr lang="en-US" dirty="0" smtClean="0">
                <a:solidFill>
                  <a:srgbClr val="FF0000"/>
                </a:solidFill>
              </a:rPr>
              <a:t>ains </a:t>
            </a:r>
            <a:r>
              <a:rPr lang="en-US" dirty="0">
                <a:solidFill>
                  <a:srgbClr val="FF0000"/>
                </a:solidFill>
              </a:rPr>
              <a:t>D</a:t>
            </a:r>
            <a:r>
              <a:rPr lang="en-US" dirty="0" smtClean="0">
                <a:solidFill>
                  <a:srgbClr val="FF0000"/>
                </a:solidFill>
              </a:rPr>
              <a:t>istributions</a:t>
            </a:r>
            <a:r>
              <a:rPr lang="en-US" dirty="0"/>
              <a:t>. This can be measured by taking the average capital gains paid out to shareholders over a recent period divided by NAV at the time. </a:t>
            </a:r>
            <a:r>
              <a:rPr lang="en-US" dirty="0">
                <a:solidFill>
                  <a:srgbClr val="FF0000"/>
                </a:solidFill>
              </a:rPr>
              <a:t>Lower values are better here</a:t>
            </a:r>
            <a:r>
              <a:rPr lang="en-US" dirty="0"/>
              <a:t>, as they maximize tax efficiency</a:t>
            </a:r>
            <a:r>
              <a:rPr lang="en-US" dirty="0" smtClean="0"/>
              <a:t>.</a:t>
            </a:r>
          </a:p>
          <a:p>
            <a:r>
              <a:rPr lang="en-US" dirty="0"/>
              <a:t>Risks - the last factor investors should consider is </a:t>
            </a:r>
            <a:r>
              <a:rPr lang="en-US" dirty="0">
                <a:solidFill>
                  <a:srgbClr val="FF0000"/>
                </a:solidFill>
              </a:rPr>
              <a:t>risks. Is the ETF likely to close</a:t>
            </a:r>
            <a:r>
              <a:rPr lang="en-US" dirty="0"/>
              <a:t>?</a:t>
            </a:r>
          </a:p>
        </p:txBody>
      </p:sp>
    </p:spTree>
    <p:extLst>
      <p:ext uri="{BB962C8B-B14F-4D97-AF65-F5344CB8AC3E}">
        <p14:creationId xmlns:p14="http://schemas.microsoft.com/office/powerpoint/2010/main" val="630758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solidFill>
              </a:rPr>
              <a:t>Tax Rules For Losses on ETFs</a:t>
            </a:r>
            <a:endParaRPr lang="en-US" b="1" dirty="0">
              <a:solidFill>
                <a:schemeClr val="accent5"/>
              </a:solidFill>
            </a:endParaRPr>
          </a:p>
        </p:txBody>
      </p:sp>
      <p:sp>
        <p:nvSpPr>
          <p:cNvPr id="3" name="Content Placeholder 2"/>
          <p:cNvSpPr>
            <a:spLocks noGrp="1"/>
          </p:cNvSpPr>
          <p:nvPr>
            <p:ph idx="1"/>
          </p:nvPr>
        </p:nvSpPr>
        <p:spPr/>
        <p:txBody>
          <a:bodyPr>
            <a:normAutofit fontScale="92500" lnSpcReduction="10000"/>
          </a:bodyPr>
          <a:lstStyle/>
          <a:p>
            <a:r>
              <a:rPr lang="en-US" dirty="0"/>
              <a:t>Losses in ETFs usually are </a:t>
            </a:r>
            <a:r>
              <a:rPr lang="en-US" dirty="0">
                <a:solidFill>
                  <a:srgbClr val="FF0000"/>
                </a:solidFill>
              </a:rPr>
              <a:t>treated just like losses on stock sales</a:t>
            </a:r>
            <a:r>
              <a:rPr lang="en-US" dirty="0"/>
              <a:t>, which generate capital losses. The losses are either short term or long term, depending on how long you owned the shares</a:t>
            </a:r>
            <a:r>
              <a:rPr lang="en-US" dirty="0" smtClean="0"/>
              <a:t>.</a:t>
            </a:r>
          </a:p>
          <a:p>
            <a:r>
              <a:rPr lang="en-US" dirty="0"/>
              <a:t>One of the opportunities that holding ETF shares presents is the ability to </a:t>
            </a:r>
            <a:r>
              <a:rPr lang="en-US" dirty="0">
                <a:solidFill>
                  <a:srgbClr val="FF0000"/>
                </a:solidFill>
              </a:rPr>
              <a:t>cherry-pick shares to be sold for optimum tax results</a:t>
            </a:r>
            <a:r>
              <a:rPr lang="en-US" dirty="0" smtClean="0"/>
              <a:t>.</a:t>
            </a:r>
          </a:p>
          <a:p>
            <a:r>
              <a:rPr lang="en-US" dirty="0"/>
              <a:t>If you buy s</a:t>
            </a:r>
            <a:r>
              <a:rPr lang="en-US" i="1" dirty="0"/>
              <a:t>ubstantially identical security</a:t>
            </a:r>
            <a:r>
              <a:rPr lang="en-US" dirty="0"/>
              <a:t> within 30 days before or after a sale at a loss, you are subject to </a:t>
            </a:r>
            <a:r>
              <a:rPr lang="en-US" dirty="0" smtClean="0"/>
              <a:t>the </a:t>
            </a:r>
            <a:r>
              <a:rPr lang="en-US" dirty="0">
                <a:solidFill>
                  <a:srgbClr val="FF0000"/>
                </a:solidFill>
              </a:rPr>
              <a:t>W</a:t>
            </a:r>
            <a:r>
              <a:rPr lang="en-US" dirty="0" smtClean="0">
                <a:solidFill>
                  <a:srgbClr val="FF0000"/>
                </a:solidFill>
              </a:rPr>
              <a:t>ash </a:t>
            </a:r>
            <a:r>
              <a:rPr lang="en-US" dirty="0">
                <a:solidFill>
                  <a:srgbClr val="FF0000"/>
                </a:solidFill>
              </a:rPr>
              <a:t>S</a:t>
            </a:r>
            <a:r>
              <a:rPr lang="en-US" dirty="0" smtClean="0">
                <a:solidFill>
                  <a:srgbClr val="FF0000"/>
                </a:solidFill>
              </a:rPr>
              <a:t>ale </a:t>
            </a:r>
            <a:r>
              <a:rPr lang="en-US" dirty="0">
                <a:solidFill>
                  <a:srgbClr val="FF0000"/>
                </a:solidFill>
              </a:rPr>
              <a:t>R</a:t>
            </a:r>
            <a:r>
              <a:rPr lang="en-US" dirty="0" smtClean="0">
                <a:solidFill>
                  <a:srgbClr val="FF0000"/>
                </a:solidFill>
              </a:rPr>
              <a:t>ule</a:t>
            </a:r>
            <a:r>
              <a:rPr lang="en-US" dirty="0" smtClean="0"/>
              <a:t>. </a:t>
            </a:r>
            <a:r>
              <a:rPr lang="en-US" dirty="0"/>
              <a:t>This prevents you from claiming the loss at this </a:t>
            </a:r>
            <a:r>
              <a:rPr lang="en-US" dirty="0" smtClean="0"/>
              <a:t>time</a:t>
            </a:r>
          </a:p>
          <a:p>
            <a:r>
              <a:rPr lang="en-US" dirty="0" smtClean="0"/>
              <a:t>ETFs </a:t>
            </a:r>
            <a:r>
              <a:rPr lang="en-US" dirty="0"/>
              <a:t>can be used to </a:t>
            </a:r>
            <a:r>
              <a:rPr lang="en-US" dirty="0">
                <a:solidFill>
                  <a:srgbClr val="FF0000"/>
                </a:solidFill>
              </a:rPr>
              <a:t>avoid the </a:t>
            </a:r>
            <a:r>
              <a:rPr lang="en-US" dirty="0" smtClean="0">
                <a:solidFill>
                  <a:srgbClr val="FF0000"/>
                </a:solidFill>
              </a:rPr>
              <a:t>Wash </a:t>
            </a:r>
            <a:r>
              <a:rPr lang="en-US" dirty="0">
                <a:solidFill>
                  <a:srgbClr val="FF0000"/>
                </a:solidFill>
              </a:rPr>
              <a:t>S</a:t>
            </a:r>
            <a:r>
              <a:rPr lang="en-US" dirty="0" smtClean="0">
                <a:solidFill>
                  <a:srgbClr val="FF0000"/>
                </a:solidFill>
              </a:rPr>
              <a:t>ale </a:t>
            </a:r>
            <a:r>
              <a:rPr lang="en-US" dirty="0">
                <a:solidFill>
                  <a:srgbClr val="FF0000"/>
                </a:solidFill>
              </a:rPr>
              <a:t>R</a:t>
            </a:r>
            <a:r>
              <a:rPr lang="en-US" dirty="0" smtClean="0">
                <a:solidFill>
                  <a:srgbClr val="FF0000"/>
                </a:solidFill>
              </a:rPr>
              <a:t>ule </a:t>
            </a:r>
            <a:r>
              <a:rPr lang="en-US" dirty="0"/>
              <a:t>while maintaining a similar investment holding. This is because ETFs typically are an index for a sector or other group of stocks and are not substantially identical to a single stock.</a:t>
            </a:r>
          </a:p>
        </p:txBody>
      </p:sp>
    </p:spTree>
    <p:extLst>
      <p:ext uri="{BB962C8B-B14F-4D97-AF65-F5344CB8AC3E}">
        <p14:creationId xmlns:p14="http://schemas.microsoft.com/office/powerpoint/2010/main" val="934582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6845" y="1976672"/>
            <a:ext cx="7535024" cy="4703070"/>
          </a:xfrm>
          <a:prstGeom prst="rect">
            <a:avLst/>
          </a:prstGeom>
        </p:spPr>
      </p:pic>
      <p:sp>
        <p:nvSpPr>
          <p:cNvPr id="3" name="TextBox 2"/>
          <p:cNvSpPr txBox="1"/>
          <p:nvPr/>
        </p:nvSpPr>
        <p:spPr>
          <a:xfrm>
            <a:off x="5199925" y="395111"/>
            <a:ext cx="1816266" cy="523220"/>
          </a:xfrm>
          <a:prstGeom prst="rect">
            <a:avLst/>
          </a:prstGeom>
          <a:noFill/>
        </p:spPr>
        <p:txBody>
          <a:bodyPr wrap="none" rtlCol="0">
            <a:spAutoFit/>
          </a:bodyPr>
          <a:lstStyle/>
          <a:p>
            <a:r>
              <a:rPr lang="en-US" sz="2800" b="1" dirty="0" smtClean="0"/>
              <a:t>SUMMARY</a:t>
            </a:r>
            <a:endParaRPr lang="en-US" sz="2800" b="1" dirty="0"/>
          </a:p>
        </p:txBody>
      </p:sp>
      <p:sp>
        <p:nvSpPr>
          <p:cNvPr id="4" name="TextBox 3"/>
          <p:cNvSpPr txBox="1"/>
          <p:nvPr/>
        </p:nvSpPr>
        <p:spPr>
          <a:xfrm>
            <a:off x="2506133" y="1420652"/>
            <a:ext cx="6873099" cy="646331"/>
          </a:xfrm>
          <a:prstGeom prst="rect">
            <a:avLst/>
          </a:prstGeom>
          <a:noFill/>
        </p:spPr>
        <p:txBody>
          <a:bodyPr wrap="square" rtlCol="0">
            <a:spAutoFit/>
          </a:bodyPr>
          <a:lstStyle/>
          <a:p>
            <a:r>
              <a:rPr lang="en-US" b="1" dirty="0"/>
              <a:t>Before investing in any </a:t>
            </a:r>
            <a:r>
              <a:rPr lang="en-US" b="1" dirty="0" smtClean="0"/>
              <a:t>ETF, </a:t>
            </a:r>
            <a:r>
              <a:rPr lang="en-US" b="1" dirty="0"/>
              <a:t>you should consider its investment objective, risks, charges and expenses.</a:t>
            </a:r>
            <a:endParaRPr lang="en-US" dirty="0"/>
          </a:p>
        </p:txBody>
      </p:sp>
    </p:spTree>
    <p:extLst>
      <p:ext uri="{BB962C8B-B14F-4D97-AF65-F5344CB8AC3E}">
        <p14:creationId xmlns:p14="http://schemas.microsoft.com/office/powerpoint/2010/main" val="580448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7" y="365126"/>
            <a:ext cx="10515600" cy="718608"/>
          </a:xfrm>
        </p:spPr>
        <p:txBody>
          <a:bodyPr>
            <a:noAutofit/>
          </a:bodyPr>
          <a:lstStyle/>
          <a:p>
            <a:pPr algn="ctr"/>
            <a:r>
              <a:rPr lang="en-US" sz="2400" b="1" u="sng" dirty="0">
                <a:latin typeface="Arial" panose="020B0604020202020204" pitchFamily="34" charset="0"/>
                <a:ea typeface="Arial" panose="020B0604020202020204" pitchFamily="34" charset="0"/>
              </a:rPr>
              <a:t>MODEL INVESTMENT CLUB </a:t>
            </a:r>
            <a:r>
              <a:rPr lang="en-US" sz="2400" b="1" u="sng" dirty="0" smtClean="0">
                <a:latin typeface="Arial" panose="020B0604020202020204" pitchFamily="34" charset="0"/>
                <a:ea typeface="Arial" panose="020B0604020202020204" pitchFamily="34" charset="0"/>
              </a:rPr>
              <a:t>(MICNOVA) DISCLAIMER</a:t>
            </a:r>
            <a:r>
              <a:rPr lang="en-US" sz="2400" dirty="0">
                <a:latin typeface="Arial" panose="020B0604020202020204" pitchFamily="34" charset="0"/>
                <a:ea typeface="Arial" panose="020B0604020202020204" pitchFamily="34" charset="0"/>
              </a:rPr>
              <a:t/>
            </a:r>
            <a:br>
              <a:rPr lang="en-US" sz="2400" dirty="0">
                <a:latin typeface="Arial" panose="020B0604020202020204" pitchFamily="34" charset="0"/>
                <a:ea typeface="Arial" panose="020B0604020202020204" pitchFamily="34" charset="0"/>
              </a:rPr>
            </a:br>
            <a:endParaRPr lang="en-US" sz="2400" dirty="0"/>
          </a:p>
        </p:txBody>
      </p:sp>
      <p:sp>
        <p:nvSpPr>
          <p:cNvPr id="3" name="Rectangle 2"/>
          <p:cNvSpPr/>
          <p:nvPr/>
        </p:nvSpPr>
        <p:spPr>
          <a:xfrm>
            <a:off x="643467" y="1083734"/>
            <a:ext cx="11198578" cy="5067606"/>
          </a:xfrm>
          <a:prstGeom prst="rect">
            <a:avLst/>
          </a:prstGeom>
        </p:spPr>
        <p:txBody>
          <a:bodyPr wrap="square">
            <a:spAutoFit/>
          </a:bodyPr>
          <a:lstStyle/>
          <a:p>
            <a:pPr algn="ctr">
              <a:lnSpc>
                <a:spcPct val="137000"/>
              </a:lnSpc>
            </a:pPr>
            <a:endParaRPr lang="en-US" sz="1600" dirty="0">
              <a:latin typeface="Arial" panose="020B0604020202020204" pitchFamily="34" charset="0"/>
              <a:ea typeface="Arial" panose="020B0604020202020204" pitchFamily="34" charset="0"/>
            </a:endParaRPr>
          </a:p>
          <a:p>
            <a:pPr>
              <a:lnSpc>
                <a:spcPct val="137000"/>
              </a:lnSpc>
            </a:pPr>
            <a:r>
              <a:rPr lang="en-US" dirty="0">
                <a:latin typeface="Arial" panose="020B0604020202020204" pitchFamily="34" charset="0"/>
                <a:ea typeface="Arial" panose="020B0604020202020204" pitchFamily="34" charset="0"/>
              </a:rPr>
              <a:t>•	</a:t>
            </a:r>
            <a:r>
              <a:rPr lang="en-US" sz="1400" b="1" dirty="0">
                <a:latin typeface="Arial" panose="020B0604020202020204" pitchFamily="34" charset="0"/>
                <a:ea typeface="Arial" panose="020B0604020202020204" pitchFamily="34" charset="0"/>
              </a:rPr>
              <a:t>The information presented and discussed in this model club meeting is for demonstration and educational purposes only. The securities of companies referenced or featured in the meeting materials, presentation and discussion are for illustrative purposes only and are not to be considered endorsed or recommended for purchase or sale by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 National Association of Investors™. The views, opinions expressed and decisions made by club partners regarding the purchase and sale of stocks or other assets are those of the partner(s), and do not necessarily reflect the views and opinions of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No recommendation to purchase or sell any stock, mutual fund, or other security referenced is being made on behalf of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a:t>
            </a:r>
            <a:endParaRPr lang="en-US" sz="1400" dirty="0">
              <a:latin typeface="Arial" panose="020B0604020202020204" pitchFamily="34" charset="0"/>
              <a:ea typeface="Arial" panose="020B0604020202020204" pitchFamily="34" charset="0"/>
            </a:endParaRPr>
          </a:p>
          <a:p>
            <a:pPr>
              <a:lnSpc>
                <a:spcPct val="137000"/>
              </a:lnSpc>
            </a:pPr>
            <a:r>
              <a:rPr lang="en-US" b="1" dirty="0">
                <a:latin typeface="Arial" panose="020B0604020202020204" pitchFamily="34" charset="0"/>
                <a:ea typeface="Arial" panose="020B0604020202020204" pitchFamily="34" charset="0"/>
              </a:rPr>
              <a:t>•	</a:t>
            </a:r>
            <a:r>
              <a:rPr lang="en-US" sz="1400" b="1" dirty="0">
                <a:latin typeface="Arial" panose="020B0604020202020204" pitchFamily="34" charset="0"/>
                <a:ea typeface="Arial" panose="020B0604020202020204" pitchFamily="34" charset="0"/>
              </a:rPr>
              <a:t>Securities discussed may be held by the club partners and presenters in their own personal portfolios or in those of their clients.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presenters and volunteers are held to a strict code of conduct that precludes benefiting financially from educational presentations or public activities via any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programs, events and/or educational sessions in which they participate. Any violation is strictly prohibited and should be reported to the CEO of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or the Director of Chapter Relations. </a:t>
            </a:r>
            <a:endParaRPr lang="en-US" sz="1400" dirty="0">
              <a:latin typeface="Arial" panose="020B0604020202020204" pitchFamily="34" charset="0"/>
              <a:ea typeface="Arial" panose="020B0604020202020204" pitchFamily="34" charset="0"/>
            </a:endParaRPr>
          </a:p>
          <a:p>
            <a:pPr>
              <a:lnSpc>
                <a:spcPct val="137000"/>
              </a:lnSpc>
            </a:pPr>
            <a:r>
              <a:rPr lang="en-US" sz="1400" b="1" dirty="0">
                <a:latin typeface="Arial" panose="020B0604020202020204" pitchFamily="34" charset="0"/>
                <a:ea typeface="Arial" panose="020B0604020202020204" pitchFamily="34" charset="0"/>
              </a:rPr>
              <a:t>•	This meeting may contain images of websites and products or services not endorsed by </a:t>
            </a:r>
            <a:r>
              <a:rPr lang="en-US" sz="1400" b="1" dirty="0" err="1">
                <a:latin typeface="Arial" panose="020B0604020202020204" pitchFamily="34" charset="0"/>
                <a:ea typeface="Arial" panose="020B0604020202020204" pitchFamily="34" charset="0"/>
              </a:rPr>
              <a:t>BetterInvesting</a:t>
            </a:r>
            <a:r>
              <a:rPr lang="en-US" sz="1400" b="1" dirty="0">
                <a:latin typeface="Arial" panose="020B0604020202020204" pitchFamily="34" charset="0"/>
                <a:ea typeface="Arial" panose="020B0604020202020204" pitchFamily="34" charset="0"/>
              </a:rPr>
              <a:t>. The presenter is not endorsing or promoting the use of these websites, products or services. </a:t>
            </a:r>
            <a:endParaRPr lang="en-US" sz="1400" dirty="0">
              <a:latin typeface="Arial" panose="020B0604020202020204" pitchFamily="34" charset="0"/>
              <a:ea typeface="Arial" panose="020B0604020202020204" pitchFamily="34" charset="0"/>
            </a:endParaRPr>
          </a:p>
          <a:p>
            <a:pPr>
              <a:lnSpc>
                <a:spcPct val="137000"/>
              </a:lnSpc>
            </a:pPr>
            <a:r>
              <a:rPr lang="en-US" sz="1400" b="1" dirty="0">
                <a:latin typeface="Arial" panose="020B0604020202020204" pitchFamily="34" charset="0"/>
                <a:ea typeface="Arial" panose="020B0604020202020204" pitchFamily="34" charset="0"/>
              </a:rPr>
              <a:t>•	We may record this session for our future use. </a:t>
            </a:r>
            <a:endParaRPr lang="en-US"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88038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351" y="620889"/>
            <a:ext cx="11853421" cy="5454248"/>
          </a:xfrm>
          <a:prstGeom prst="rect">
            <a:avLst/>
          </a:prstGeom>
        </p:spPr>
      </p:pic>
      <p:pic>
        <p:nvPicPr>
          <p:cNvPr id="1026" name="Picture 2" descr="iSha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351" y="6177667"/>
            <a:ext cx="990600" cy="35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104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62" y="994410"/>
            <a:ext cx="12093823" cy="5633397"/>
          </a:xfrm>
          <a:prstGeom prst="rect">
            <a:avLst/>
          </a:prstGeom>
        </p:spPr>
      </p:pic>
      <p:sp>
        <p:nvSpPr>
          <p:cNvPr id="5" name="TextBox 4"/>
          <p:cNvSpPr txBox="1"/>
          <p:nvPr/>
        </p:nvSpPr>
        <p:spPr>
          <a:xfrm>
            <a:off x="3646170" y="491490"/>
            <a:ext cx="5226880" cy="461665"/>
          </a:xfrm>
          <a:prstGeom prst="rect">
            <a:avLst/>
          </a:prstGeom>
          <a:noFill/>
        </p:spPr>
        <p:txBody>
          <a:bodyPr wrap="none" rtlCol="0">
            <a:spAutoFit/>
          </a:bodyPr>
          <a:lstStyle/>
          <a:p>
            <a:r>
              <a:rPr lang="en-US" sz="2400" b="1" dirty="0" smtClean="0"/>
              <a:t>The History of ETFs Exponential Growth</a:t>
            </a:r>
            <a:endParaRPr lang="en-US" sz="2400" b="1" dirty="0"/>
          </a:p>
        </p:txBody>
      </p:sp>
    </p:spTree>
    <p:extLst>
      <p:ext uri="{BB962C8B-B14F-4D97-AF65-F5344CB8AC3E}">
        <p14:creationId xmlns:p14="http://schemas.microsoft.com/office/powerpoint/2010/main" val="224770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r>
              <a:rPr lang="en-US" b="1" dirty="0" smtClean="0">
                <a:solidFill>
                  <a:schemeClr val="accent5"/>
                </a:solidFill>
              </a:rPr>
              <a:t>What is an ETF?</a:t>
            </a:r>
            <a:endParaRPr lang="en-US" b="1" dirty="0">
              <a:solidFill>
                <a:schemeClr val="accent5"/>
              </a:solidFill>
            </a:endParaRPr>
          </a:p>
        </p:txBody>
      </p:sp>
      <p:sp>
        <p:nvSpPr>
          <p:cNvPr id="3" name="Content Placeholder 2"/>
          <p:cNvSpPr>
            <a:spLocks noGrp="1"/>
          </p:cNvSpPr>
          <p:nvPr>
            <p:ph idx="1"/>
          </p:nvPr>
        </p:nvSpPr>
        <p:spPr>
          <a:xfrm>
            <a:off x="838200" y="1407936"/>
            <a:ext cx="10515600" cy="4351338"/>
          </a:xfrm>
        </p:spPr>
        <p:txBody>
          <a:bodyPr>
            <a:normAutofit lnSpcReduction="10000"/>
          </a:bodyPr>
          <a:lstStyle/>
          <a:p>
            <a:r>
              <a:rPr lang="en-US" sz="2400" dirty="0" smtClean="0"/>
              <a:t>An exchange-traded fund (ETF) is a </a:t>
            </a:r>
            <a:r>
              <a:rPr lang="en-US" sz="2400" dirty="0" smtClean="0">
                <a:solidFill>
                  <a:srgbClr val="FF0000"/>
                </a:solidFill>
              </a:rPr>
              <a:t>basket of securities </a:t>
            </a:r>
            <a:r>
              <a:rPr lang="en-US" sz="2400" dirty="0" smtClean="0"/>
              <a:t>you buy or sell through a brokerage firm on a stock exchange.</a:t>
            </a:r>
          </a:p>
          <a:p>
            <a:r>
              <a:rPr lang="en-US" sz="2400" dirty="0"/>
              <a:t>Like index funds, </a:t>
            </a:r>
            <a:r>
              <a:rPr lang="en-US" sz="2400" dirty="0">
                <a:solidFill>
                  <a:srgbClr val="FF0000"/>
                </a:solidFill>
              </a:rPr>
              <a:t>passively managed ETFs </a:t>
            </a:r>
            <a:r>
              <a:rPr lang="en-US" sz="2400" dirty="0"/>
              <a:t>seek to track the performance of a benchmark index, while </a:t>
            </a:r>
            <a:r>
              <a:rPr lang="en-US" sz="2400" dirty="0">
                <a:solidFill>
                  <a:srgbClr val="FF0000"/>
                </a:solidFill>
              </a:rPr>
              <a:t>actively managed ETFs </a:t>
            </a:r>
            <a:r>
              <a:rPr lang="en-US" sz="2400" dirty="0"/>
              <a:t>seek to outperform a benchmark index.</a:t>
            </a:r>
            <a:endParaRPr lang="en-US" sz="2400" dirty="0" smtClean="0"/>
          </a:p>
          <a:p>
            <a:r>
              <a:rPr lang="en-US" sz="2400" dirty="0" smtClean="0"/>
              <a:t>ETFs trade </a:t>
            </a:r>
            <a:r>
              <a:rPr lang="en-US" sz="2400" dirty="0" smtClean="0">
                <a:solidFill>
                  <a:srgbClr val="FF0000"/>
                </a:solidFill>
              </a:rPr>
              <a:t>like a common stock </a:t>
            </a:r>
            <a:r>
              <a:rPr lang="en-US" sz="2400" dirty="0" smtClean="0"/>
              <a:t>on an exchange, and therefore, they experience </a:t>
            </a:r>
            <a:r>
              <a:rPr lang="en-US" sz="2400" dirty="0" smtClean="0">
                <a:solidFill>
                  <a:srgbClr val="FF0000"/>
                </a:solidFill>
              </a:rPr>
              <a:t>price changes </a:t>
            </a:r>
            <a:r>
              <a:rPr lang="en-US" sz="2400" dirty="0" smtClean="0"/>
              <a:t>throughout the day as they're bought and sold. </a:t>
            </a:r>
          </a:p>
          <a:p>
            <a:r>
              <a:rPr lang="en-US" sz="2400" dirty="0"/>
              <a:t>There are no restrictions on how often you can buy and sell stocks or ETFs.</a:t>
            </a:r>
            <a:endParaRPr lang="en-US" sz="2400" dirty="0" smtClean="0"/>
          </a:p>
          <a:p>
            <a:r>
              <a:rPr lang="en-US" sz="2400" dirty="0" smtClean="0"/>
              <a:t>ETF prices </a:t>
            </a:r>
            <a:r>
              <a:rPr lang="en-US" sz="2400" dirty="0"/>
              <a:t>are displayed as the </a:t>
            </a:r>
            <a:r>
              <a:rPr lang="en-US" sz="2400" dirty="0" smtClean="0">
                <a:solidFill>
                  <a:srgbClr val="FF0000"/>
                </a:solidFill>
              </a:rPr>
              <a:t>Bid</a:t>
            </a:r>
            <a:r>
              <a:rPr lang="en-US" sz="2400" dirty="0" smtClean="0"/>
              <a:t> </a:t>
            </a:r>
            <a:r>
              <a:rPr lang="en-US" sz="2400" dirty="0"/>
              <a:t>(the price someone is willing to pay for your shares) and the </a:t>
            </a:r>
            <a:r>
              <a:rPr lang="en-US" sz="2400" dirty="0" smtClean="0">
                <a:solidFill>
                  <a:srgbClr val="FF0000"/>
                </a:solidFill>
              </a:rPr>
              <a:t>Ask</a:t>
            </a:r>
            <a:r>
              <a:rPr lang="en-US" sz="2400" dirty="0" smtClean="0"/>
              <a:t> </a:t>
            </a:r>
            <a:r>
              <a:rPr lang="en-US" sz="2400" dirty="0"/>
              <a:t>(the price at which someone is willing to sell you shares</a:t>
            </a:r>
            <a:r>
              <a:rPr lang="en-US" sz="2400" dirty="0" smtClean="0"/>
              <a:t>).</a:t>
            </a:r>
          </a:p>
          <a:p>
            <a:r>
              <a:rPr lang="en-US" sz="2400" dirty="0" smtClean="0"/>
              <a:t>ETFs </a:t>
            </a:r>
            <a:r>
              <a:rPr lang="en-US" sz="2400" dirty="0"/>
              <a:t>may trade at a </a:t>
            </a:r>
            <a:r>
              <a:rPr lang="en-US" sz="2400" dirty="0">
                <a:solidFill>
                  <a:srgbClr val="FF0000"/>
                </a:solidFill>
              </a:rPr>
              <a:t>P</a:t>
            </a:r>
            <a:r>
              <a:rPr lang="en-US" sz="2400" dirty="0" smtClean="0">
                <a:solidFill>
                  <a:srgbClr val="FF0000"/>
                </a:solidFill>
              </a:rPr>
              <a:t>remium</a:t>
            </a:r>
            <a:r>
              <a:rPr lang="en-US" sz="2400" dirty="0" smtClean="0"/>
              <a:t> </a:t>
            </a:r>
            <a:r>
              <a:rPr lang="en-US" sz="2400" dirty="0"/>
              <a:t>or </a:t>
            </a:r>
            <a:r>
              <a:rPr lang="en-US" sz="2400" dirty="0">
                <a:solidFill>
                  <a:srgbClr val="FF0000"/>
                </a:solidFill>
              </a:rPr>
              <a:t>D</a:t>
            </a:r>
            <a:r>
              <a:rPr lang="en-US" sz="2400" dirty="0" smtClean="0">
                <a:solidFill>
                  <a:srgbClr val="FF0000"/>
                </a:solidFill>
              </a:rPr>
              <a:t>iscount</a:t>
            </a:r>
            <a:r>
              <a:rPr lang="en-US" sz="2400" dirty="0" smtClean="0"/>
              <a:t> </a:t>
            </a:r>
            <a:r>
              <a:rPr lang="en-US" sz="2400" dirty="0"/>
              <a:t>to the net asset value of the underlying assets.</a:t>
            </a:r>
          </a:p>
        </p:txBody>
      </p:sp>
    </p:spTree>
    <p:extLst>
      <p:ext uri="{BB962C8B-B14F-4D97-AF65-F5344CB8AC3E}">
        <p14:creationId xmlns:p14="http://schemas.microsoft.com/office/powerpoint/2010/main" val="647968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5"/>
                </a:solidFill>
              </a:rPr>
              <a:t>Trading ETFs</a:t>
            </a:r>
            <a:endParaRPr lang="en-US" b="1" dirty="0">
              <a:solidFill>
                <a:schemeClr val="accent5"/>
              </a:solidFill>
            </a:endParaRPr>
          </a:p>
        </p:txBody>
      </p:sp>
      <p:sp>
        <p:nvSpPr>
          <p:cNvPr id="3" name="Content Placeholder 2"/>
          <p:cNvSpPr>
            <a:spLocks noGrp="1"/>
          </p:cNvSpPr>
          <p:nvPr>
            <p:ph idx="1"/>
          </p:nvPr>
        </p:nvSpPr>
        <p:spPr/>
        <p:txBody>
          <a:bodyPr/>
          <a:lstStyle/>
          <a:p>
            <a:r>
              <a:rPr lang="en-US" dirty="0"/>
              <a:t>ETFs, like stocks, are trading on the </a:t>
            </a:r>
            <a:r>
              <a:rPr lang="en-US" dirty="0">
                <a:solidFill>
                  <a:srgbClr val="FF0000"/>
                </a:solidFill>
              </a:rPr>
              <a:t>secondary market</a:t>
            </a:r>
            <a:r>
              <a:rPr lang="en-US" dirty="0"/>
              <a:t>. </a:t>
            </a:r>
            <a:endParaRPr lang="en-US" dirty="0" smtClean="0"/>
          </a:p>
          <a:p>
            <a:r>
              <a:rPr lang="en-US" dirty="0" smtClean="0"/>
              <a:t>When </a:t>
            </a:r>
            <a:r>
              <a:rPr lang="en-US" dirty="0">
                <a:solidFill>
                  <a:srgbClr val="FF0000"/>
                </a:solidFill>
              </a:rPr>
              <a:t>buying or selling ETFs</a:t>
            </a:r>
            <a:r>
              <a:rPr lang="en-US" dirty="0"/>
              <a:t> and stocks, you can use a </a:t>
            </a:r>
            <a:r>
              <a:rPr lang="en-US" dirty="0">
                <a:solidFill>
                  <a:srgbClr val="FF0000"/>
                </a:solidFill>
              </a:rPr>
              <a:t>variety of order types</a:t>
            </a:r>
            <a:r>
              <a:rPr lang="en-US" dirty="0"/>
              <a:t>, including market orders </a:t>
            </a:r>
            <a:r>
              <a:rPr lang="en-US" dirty="0" smtClean="0"/>
              <a:t>or </a:t>
            </a:r>
            <a:r>
              <a:rPr lang="en-US" dirty="0"/>
              <a:t>limit orders </a:t>
            </a:r>
            <a:endParaRPr lang="en-US" dirty="0" smtClean="0"/>
          </a:p>
          <a:p>
            <a:r>
              <a:rPr lang="en-US" dirty="0" smtClean="0"/>
              <a:t>You </a:t>
            </a:r>
            <a:r>
              <a:rPr lang="en-US" dirty="0"/>
              <a:t>can place </a:t>
            </a:r>
            <a:r>
              <a:rPr lang="en-US" dirty="0">
                <a:solidFill>
                  <a:srgbClr val="FF0000"/>
                </a:solidFill>
              </a:rPr>
              <a:t>stop loss orders </a:t>
            </a:r>
            <a:r>
              <a:rPr lang="en-US" dirty="0"/>
              <a:t>and </a:t>
            </a:r>
            <a:r>
              <a:rPr lang="en-US" dirty="0">
                <a:solidFill>
                  <a:srgbClr val="FF0000"/>
                </a:solidFill>
              </a:rPr>
              <a:t>stop limit orders</a:t>
            </a:r>
            <a:r>
              <a:rPr lang="en-US" dirty="0"/>
              <a:t>, as well as "</a:t>
            </a:r>
            <a:r>
              <a:rPr lang="en-US" dirty="0">
                <a:solidFill>
                  <a:srgbClr val="FF0000"/>
                </a:solidFill>
              </a:rPr>
              <a:t>immediate or cancel</a:t>
            </a:r>
            <a:r>
              <a:rPr lang="en-US" dirty="0"/>
              <a:t>," "fill or kill," "all or none," "</a:t>
            </a:r>
            <a:r>
              <a:rPr lang="en-US" dirty="0">
                <a:solidFill>
                  <a:srgbClr val="FF0000"/>
                </a:solidFill>
              </a:rPr>
              <a:t>good 'til canceled,</a:t>
            </a:r>
            <a:r>
              <a:rPr lang="en-US" dirty="0"/>
              <a:t>" and several other types of orders. You can also </a:t>
            </a:r>
            <a:r>
              <a:rPr lang="en-US" dirty="0">
                <a:solidFill>
                  <a:srgbClr val="FF0000"/>
                </a:solidFill>
              </a:rPr>
              <a:t>execute short sales</a:t>
            </a:r>
            <a:r>
              <a:rPr lang="en-US" dirty="0" smtClean="0"/>
              <a:t>.</a:t>
            </a:r>
          </a:p>
          <a:p>
            <a:r>
              <a:rPr lang="en-US" dirty="0"/>
              <a:t>ETFs and stocks do not carry </a:t>
            </a:r>
            <a:r>
              <a:rPr lang="en-US" dirty="0">
                <a:solidFill>
                  <a:srgbClr val="FF0000"/>
                </a:solidFill>
              </a:rPr>
              <a:t>sales charges</a:t>
            </a:r>
            <a:r>
              <a:rPr lang="en-US" dirty="0"/>
              <a:t>, but you will be charged a </a:t>
            </a:r>
            <a:r>
              <a:rPr lang="en-US" dirty="0">
                <a:solidFill>
                  <a:srgbClr val="FF0000"/>
                </a:solidFill>
              </a:rPr>
              <a:t>commission</a:t>
            </a:r>
            <a:r>
              <a:rPr lang="en-US" dirty="0"/>
              <a:t> each time you </a:t>
            </a:r>
            <a:r>
              <a:rPr lang="en-US" dirty="0">
                <a:solidFill>
                  <a:srgbClr val="FF0000"/>
                </a:solidFill>
              </a:rPr>
              <a:t>execute a trade online </a:t>
            </a:r>
            <a:r>
              <a:rPr lang="en-US" dirty="0"/>
              <a:t>(unless the ETF is part of a commission-free online trading program).</a:t>
            </a:r>
          </a:p>
        </p:txBody>
      </p:sp>
    </p:spTree>
    <p:extLst>
      <p:ext uri="{BB962C8B-B14F-4D97-AF65-F5344CB8AC3E}">
        <p14:creationId xmlns:p14="http://schemas.microsoft.com/office/powerpoint/2010/main" val="72133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653"/>
          </a:xfrm>
        </p:spPr>
        <p:txBody>
          <a:bodyPr/>
          <a:lstStyle/>
          <a:p>
            <a:r>
              <a:rPr lang="en-US" b="1" dirty="0" smtClean="0">
                <a:solidFill>
                  <a:schemeClr val="accent5"/>
                </a:solidFill>
              </a:rPr>
              <a:t>ETFs are not traded like a Mutual Index Fund</a:t>
            </a:r>
            <a:endParaRPr lang="en-US" b="1" dirty="0">
              <a:solidFill>
                <a:schemeClr val="accent5"/>
              </a:solidFill>
            </a:endParaRPr>
          </a:p>
        </p:txBody>
      </p:sp>
      <p:sp>
        <p:nvSpPr>
          <p:cNvPr id="3" name="Content Placeholder 2"/>
          <p:cNvSpPr>
            <a:spLocks noGrp="1"/>
          </p:cNvSpPr>
          <p:nvPr>
            <p:ph idx="1"/>
          </p:nvPr>
        </p:nvSpPr>
        <p:spPr>
          <a:xfrm>
            <a:off x="838200" y="1814336"/>
            <a:ext cx="10515600" cy="4351338"/>
          </a:xfrm>
        </p:spPr>
        <p:txBody>
          <a:bodyPr>
            <a:normAutofit/>
          </a:bodyPr>
          <a:lstStyle/>
          <a:p>
            <a:r>
              <a:rPr lang="en-US" dirty="0"/>
              <a:t>When you invest in an ETF </a:t>
            </a:r>
            <a:r>
              <a:rPr lang="en-US" dirty="0" smtClean="0"/>
              <a:t>you </a:t>
            </a:r>
            <a:r>
              <a:rPr lang="en-US" dirty="0"/>
              <a:t>are buying into a </a:t>
            </a:r>
            <a:r>
              <a:rPr lang="en-US" dirty="0">
                <a:solidFill>
                  <a:srgbClr val="FF0000"/>
                </a:solidFill>
              </a:rPr>
              <a:t>pooled investment </a:t>
            </a:r>
            <a:r>
              <a:rPr lang="en-US" dirty="0"/>
              <a:t>vehicle, similar to a mutual fund. </a:t>
            </a:r>
            <a:endParaRPr lang="en-US" dirty="0" smtClean="0"/>
          </a:p>
          <a:p>
            <a:r>
              <a:rPr lang="en-US" dirty="0" smtClean="0"/>
              <a:t>Unlike </a:t>
            </a:r>
            <a:r>
              <a:rPr lang="en-US" dirty="0"/>
              <a:t>mutual funds, which investors can buy or sell only once per day, </a:t>
            </a:r>
            <a:r>
              <a:rPr lang="en-US" dirty="0">
                <a:solidFill>
                  <a:srgbClr val="FF0000"/>
                </a:solidFill>
              </a:rPr>
              <a:t>ETFs are traded throughout the day </a:t>
            </a:r>
            <a:r>
              <a:rPr lang="en-US" dirty="0"/>
              <a:t>on organized stock exchanges, </a:t>
            </a:r>
            <a:r>
              <a:rPr lang="en-US" dirty="0">
                <a:solidFill>
                  <a:srgbClr val="FF0000"/>
                </a:solidFill>
              </a:rPr>
              <a:t>just like common stock</a:t>
            </a:r>
            <a:r>
              <a:rPr lang="en-US" dirty="0"/>
              <a:t>. </a:t>
            </a:r>
          </a:p>
          <a:p>
            <a:r>
              <a:rPr lang="en-US" dirty="0" smtClean="0"/>
              <a:t>ETFs are </a:t>
            </a:r>
            <a:r>
              <a:rPr lang="en-US" dirty="0" smtClean="0">
                <a:solidFill>
                  <a:srgbClr val="FF0000"/>
                </a:solidFill>
              </a:rPr>
              <a:t>bought or sold intraday at different prices</a:t>
            </a:r>
            <a:r>
              <a:rPr lang="en-US" dirty="0" smtClean="0"/>
              <a:t>. Mutual fund trades are executed once a day, at a single price.</a:t>
            </a:r>
          </a:p>
          <a:p>
            <a:r>
              <a:rPr lang="en-US" dirty="0" smtClean="0"/>
              <a:t>ETFs are </a:t>
            </a:r>
            <a:r>
              <a:rPr lang="en-US" dirty="0" smtClean="0">
                <a:solidFill>
                  <a:srgbClr val="FF0000"/>
                </a:solidFill>
              </a:rPr>
              <a:t>bought and sold at market prices,</a:t>
            </a:r>
            <a:r>
              <a:rPr lang="en-US" dirty="0" smtClean="0"/>
              <a:t> not at net asset value </a:t>
            </a:r>
            <a:r>
              <a:rPr lang="en-US" dirty="0" smtClean="0">
                <a:solidFill>
                  <a:srgbClr val="FF0000"/>
                </a:solidFill>
              </a:rPr>
              <a:t>(NAV) </a:t>
            </a:r>
            <a:r>
              <a:rPr lang="en-US" dirty="0" smtClean="0"/>
              <a:t>like mutual funds.</a:t>
            </a:r>
          </a:p>
        </p:txBody>
      </p:sp>
    </p:spTree>
    <p:extLst>
      <p:ext uri="{BB962C8B-B14F-4D97-AF65-F5344CB8AC3E}">
        <p14:creationId xmlns:p14="http://schemas.microsoft.com/office/powerpoint/2010/main" val="2888506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pPr algn="ctr"/>
            <a:r>
              <a:rPr lang="en-US" b="1" dirty="0" smtClean="0">
                <a:solidFill>
                  <a:schemeClr val="accent5"/>
                </a:solidFill>
              </a:rPr>
              <a:t>ETFs Pros and Cons</a:t>
            </a:r>
            <a:endParaRPr lang="en-US" b="1" dirty="0">
              <a:solidFill>
                <a:schemeClr val="accent5"/>
              </a:solidFill>
            </a:endParaRPr>
          </a:p>
        </p:txBody>
      </p:sp>
      <p:sp>
        <p:nvSpPr>
          <p:cNvPr id="3" name="Content Placeholder 2"/>
          <p:cNvSpPr>
            <a:spLocks noGrp="1"/>
          </p:cNvSpPr>
          <p:nvPr>
            <p:ph idx="1"/>
          </p:nvPr>
        </p:nvSpPr>
        <p:spPr>
          <a:xfrm>
            <a:off x="838200" y="1137002"/>
            <a:ext cx="10515600" cy="4699353"/>
          </a:xfrm>
        </p:spPr>
        <p:txBody>
          <a:bodyPr>
            <a:normAutofit fontScale="92500" lnSpcReduction="20000"/>
          </a:bodyPr>
          <a:lstStyle/>
          <a:p>
            <a:r>
              <a:rPr lang="en-US" sz="2600" dirty="0" smtClean="0"/>
              <a:t>ETFs have some </a:t>
            </a:r>
            <a:r>
              <a:rPr lang="en-US" sz="2600" dirty="0" smtClean="0">
                <a:solidFill>
                  <a:srgbClr val="FF0000"/>
                </a:solidFill>
              </a:rPr>
              <a:t>unique benefits over stocks</a:t>
            </a:r>
            <a:r>
              <a:rPr lang="en-US" sz="2600" dirty="0" smtClean="0"/>
              <a:t>. Here are some of the </a:t>
            </a:r>
            <a:r>
              <a:rPr lang="en-US" sz="2600" dirty="0" smtClean="0">
                <a:solidFill>
                  <a:srgbClr val="FF0000"/>
                </a:solidFill>
              </a:rPr>
              <a:t>pros to trading ETFs </a:t>
            </a:r>
            <a:r>
              <a:rPr lang="en-US" sz="2600" dirty="0" smtClean="0"/>
              <a:t>as an alternative to trading individual stocks.</a:t>
            </a:r>
          </a:p>
          <a:p>
            <a:pPr lvl="1">
              <a:buFont typeface="Wingdings" panose="05000000000000000000" pitchFamily="2" charset="2"/>
              <a:buChar char="Ø"/>
            </a:pPr>
            <a:r>
              <a:rPr lang="en-US" sz="2200" dirty="0" smtClean="0"/>
              <a:t>Safety through diversification</a:t>
            </a:r>
          </a:p>
          <a:p>
            <a:pPr lvl="1">
              <a:buFont typeface="Wingdings" panose="05000000000000000000" pitchFamily="2" charset="2"/>
              <a:buChar char="Ø"/>
            </a:pPr>
            <a:r>
              <a:rPr lang="en-US" sz="2200" dirty="0" smtClean="0"/>
              <a:t>Access to more markets</a:t>
            </a:r>
          </a:p>
          <a:p>
            <a:pPr lvl="1">
              <a:buFont typeface="Wingdings" panose="05000000000000000000" pitchFamily="2" charset="2"/>
              <a:buChar char="Ø"/>
            </a:pPr>
            <a:r>
              <a:rPr lang="en-US" sz="2200" dirty="0" smtClean="0"/>
              <a:t>Tax Efficiency</a:t>
            </a:r>
          </a:p>
          <a:p>
            <a:pPr lvl="1">
              <a:buFont typeface="Wingdings" panose="05000000000000000000" pitchFamily="2" charset="2"/>
              <a:buChar char="Ø"/>
            </a:pPr>
            <a:r>
              <a:rPr lang="en-US" sz="2200" dirty="0" smtClean="0"/>
              <a:t>Liquidity issue</a:t>
            </a:r>
          </a:p>
          <a:p>
            <a:pPr lvl="1">
              <a:buFont typeface="Wingdings" panose="05000000000000000000" pitchFamily="2" charset="2"/>
              <a:buChar char="Ø"/>
            </a:pPr>
            <a:r>
              <a:rPr lang="en-US" sz="2200" dirty="0" smtClean="0"/>
              <a:t>Lower trading commissions</a:t>
            </a:r>
          </a:p>
          <a:p>
            <a:pPr lvl="1">
              <a:buFont typeface="Wingdings" panose="05000000000000000000" pitchFamily="2" charset="2"/>
              <a:buChar char="Ø"/>
            </a:pPr>
            <a:r>
              <a:rPr lang="en-US" sz="2200" dirty="0" smtClean="0"/>
              <a:t>Better odds of follow </a:t>
            </a:r>
            <a:r>
              <a:rPr lang="en-US" sz="2200" dirty="0" smtClean="0"/>
              <a:t>through</a:t>
            </a:r>
          </a:p>
          <a:p>
            <a:pPr marL="457200" lvl="1" indent="0">
              <a:buNone/>
            </a:pPr>
            <a:endParaRPr lang="en-US" sz="2200" dirty="0" smtClean="0"/>
          </a:p>
          <a:p>
            <a:r>
              <a:rPr lang="en-US" dirty="0" smtClean="0"/>
              <a:t>ETFs </a:t>
            </a:r>
            <a:r>
              <a:rPr lang="en-US" dirty="0"/>
              <a:t>offer a number of benefits, the low-cost and myriad investment options available through ETFs can </a:t>
            </a:r>
            <a:r>
              <a:rPr lang="en-US" dirty="0">
                <a:solidFill>
                  <a:srgbClr val="FF0000"/>
                </a:solidFill>
              </a:rPr>
              <a:t>lead investors to make unwise decisions. </a:t>
            </a:r>
            <a:endParaRPr lang="en-US" dirty="0" smtClean="0">
              <a:solidFill>
                <a:srgbClr val="FF0000"/>
              </a:solidFill>
            </a:endParaRPr>
          </a:p>
          <a:p>
            <a:pPr marL="0" indent="0">
              <a:buNone/>
            </a:pPr>
            <a:endParaRPr lang="en-US" dirty="0" smtClean="0">
              <a:solidFill>
                <a:srgbClr val="FF0000"/>
              </a:solidFill>
            </a:endParaRPr>
          </a:p>
          <a:p>
            <a:r>
              <a:rPr lang="en-US" dirty="0" smtClean="0"/>
              <a:t>Not </a:t>
            </a:r>
            <a:r>
              <a:rPr lang="en-US" dirty="0"/>
              <a:t>all ETFs are alike. Execution prices and tracking discrepancies can cause </a:t>
            </a:r>
            <a:r>
              <a:rPr lang="en-US" dirty="0">
                <a:solidFill>
                  <a:srgbClr val="FF0000"/>
                </a:solidFill>
              </a:rPr>
              <a:t>unpleasant surprises for investors</a:t>
            </a:r>
            <a:r>
              <a:rPr lang="en-US" dirty="0"/>
              <a:t>.</a:t>
            </a:r>
          </a:p>
        </p:txBody>
      </p:sp>
    </p:spTree>
    <p:extLst>
      <p:ext uri="{BB962C8B-B14F-4D97-AF65-F5344CB8AC3E}">
        <p14:creationId xmlns:p14="http://schemas.microsoft.com/office/powerpoint/2010/main" val="585541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6770"/>
            <a:ext cx="10515600" cy="1325563"/>
          </a:xfrm>
        </p:spPr>
        <p:txBody>
          <a:bodyPr/>
          <a:lstStyle/>
          <a:p>
            <a:r>
              <a:rPr lang="en-US" b="1" dirty="0" smtClean="0">
                <a:solidFill>
                  <a:schemeClr val="accent5"/>
                </a:solidFill>
              </a:rPr>
              <a:t>ETF </a:t>
            </a:r>
            <a:r>
              <a:rPr lang="en-US" b="1" dirty="0">
                <a:solidFill>
                  <a:schemeClr val="accent5"/>
                </a:solidFill>
              </a:rPr>
              <a:t>Disadvantages - unpleasant surprises for investors</a:t>
            </a:r>
          </a:p>
        </p:txBody>
      </p:sp>
      <p:sp>
        <p:nvSpPr>
          <p:cNvPr id="3" name="Content Placeholder 2"/>
          <p:cNvSpPr>
            <a:spLocks noGrp="1"/>
          </p:cNvSpPr>
          <p:nvPr>
            <p:ph idx="1"/>
          </p:nvPr>
        </p:nvSpPr>
        <p:spPr>
          <a:xfrm>
            <a:off x="838200" y="1351492"/>
            <a:ext cx="10515600" cy="4767086"/>
          </a:xfrm>
        </p:spPr>
        <p:txBody>
          <a:bodyPr>
            <a:normAutofit fontScale="85000" lnSpcReduction="10000"/>
          </a:bodyPr>
          <a:lstStyle/>
          <a:p>
            <a:r>
              <a:rPr lang="en-US" dirty="0" smtClean="0">
                <a:solidFill>
                  <a:srgbClr val="FF0000"/>
                </a:solidFill>
              </a:rPr>
              <a:t>Buying High &amp; Selling Low</a:t>
            </a:r>
          </a:p>
          <a:p>
            <a:pPr lvl="1"/>
            <a:r>
              <a:rPr lang="en-US" dirty="0" smtClean="0"/>
              <a:t>ETFs </a:t>
            </a:r>
            <a:r>
              <a:rPr lang="en-US" dirty="0"/>
              <a:t>have two prices, </a:t>
            </a:r>
            <a:r>
              <a:rPr lang="en-US" b="1" dirty="0"/>
              <a:t>a bid and an ask</a:t>
            </a:r>
            <a:r>
              <a:rPr lang="en-US" dirty="0"/>
              <a:t>. Investors should be aware of the </a:t>
            </a:r>
            <a:r>
              <a:rPr lang="en-US" b="1" dirty="0">
                <a:solidFill>
                  <a:srgbClr val="FF0000"/>
                </a:solidFill>
              </a:rPr>
              <a:t>spread</a:t>
            </a:r>
            <a:r>
              <a:rPr lang="en-US" dirty="0"/>
              <a:t> between the </a:t>
            </a:r>
            <a:r>
              <a:rPr lang="en-US" u="sng" dirty="0"/>
              <a:t>price they will pay for shares (ask)</a:t>
            </a:r>
            <a:r>
              <a:rPr lang="en-US" dirty="0"/>
              <a:t> and the </a:t>
            </a:r>
            <a:r>
              <a:rPr lang="en-US" u="sng" dirty="0"/>
              <a:t>price a share could be sold for (bid</a:t>
            </a:r>
            <a:r>
              <a:rPr lang="en-US" dirty="0"/>
              <a:t>). In addition, it helps to know the </a:t>
            </a:r>
            <a:r>
              <a:rPr lang="en-US" b="1" dirty="0">
                <a:solidFill>
                  <a:srgbClr val="FF0000"/>
                </a:solidFill>
              </a:rPr>
              <a:t>intraday value of the fund </a:t>
            </a:r>
            <a:r>
              <a:rPr lang="en-US" dirty="0"/>
              <a:t>when you are ready to execute a trade</a:t>
            </a:r>
            <a:r>
              <a:rPr lang="en-US" dirty="0" smtClean="0"/>
              <a:t>.</a:t>
            </a:r>
          </a:p>
          <a:p>
            <a:pPr lvl="2"/>
            <a:r>
              <a:rPr lang="en-US" dirty="0" smtClean="0"/>
              <a:t>General Liquidity - </a:t>
            </a:r>
            <a:r>
              <a:rPr lang="en-US" dirty="0">
                <a:solidFill>
                  <a:srgbClr val="FF0000"/>
                </a:solidFill>
              </a:rPr>
              <a:t>Higher liquidity </a:t>
            </a:r>
            <a:r>
              <a:rPr lang="en-US" dirty="0"/>
              <a:t>can shrink bid/ask </a:t>
            </a:r>
            <a:r>
              <a:rPr lang="en-US" dirty="0" smtClean="0"/>
              <a:t>spreads and </a:t>
            </a:r>
            <a:r>
              <a:rPr lang="en-US" dirty="0">
                <a:solidFill>
                  <a:srgbClr val="FF0000"/>
                </a:solidFill>
              </a:rPr>
              <a:t>L</a:t>
            </a:r>
            <a:r>
              <a:rPr lang="en-US" dirty="0" smtClean="0">
                <a:solidFill>
                  <a:srgbClr val="FF0000"/>
                </a:solidFill>
              </a:rPr>
              <a:t>ower Liquidity </a:t>
            </a:r>
            <a:r>
              <a:rPr lang="en-US" dirty="0"/>
              <a:t>tend to have larger bid/ask spreads.</a:t>
            </a:r>
            <a:endParaRPr lang="en-US" dirty="0" smtClean="0"/>
          </a:p>
          <a:p>
            <a:pPr lvl="2"/>
            <a:r>
              <a:rPr lang="en-US" dirty="0" smtClean="0"/>
              <a:t>Higher Volatility in the Market – Can lead to </a:t>
            </a:r>
            <a:r>
              <a:rPr lang="en-US" dirty="0">
                <a:solidFill>
                  <a:srgbClr val="FF0000"/>
                </a:solidFill>
              </a:rPr>
              <a:t>H</a:t>
            </a:r>
            <a:r>
              <a:rPr lang="en-US" dirty="0" smtClean="0">
                <a:solidFill>
                  <a:srgbClr val="FF0000"/>
                </a:solidFill>
              </a:rPr>
              <a:t>igher </a:t>
            </a:r>
            <a:r>
              <a:rPr lang="en-US" dirty="0">
                <a:solidFill>
                  <a:srgbClr val="FF0000"/>
                </a:solidFill>
              </a:rPr>
              <a:t>S</a:t>
            </a:r>
            <a:r>
              <a:rPr lang="en-US" dirty="0" smtClean="0">
                <a:solidFill>
                  <a:srgbClr val="FF0000"/>
                </a:solidFill>
              </a:rPr>
              <a:t>preads </a:t>
            </a:r>
            <a:r>
              <a:rPr lang="en-US" dirty="0" smtClean="0"/>
              <a:t>and </a:t>
            </a:r>
            <a:r>
              <a:rPr lang="en-US" dirty="0"/>
              <a:t>affect premiums or discounts to </a:t>
            </a:r>
            <a:r>
              <a:rPr lang="en-US" dirty="0" smtClean="0"/>
              <a:t>NAVs</a:t>
            </a:r>
          </a:p>
          <a:p>
            <a:pPr marL="457200" lvl="1" indent="0">
              <a:buNone/>
            </a:pPr>
            <a:endParaRPr lang="en-US" dirty="0"/>
          </a:p>
          <a:p>
            <a:r>
              <a:rPr lang="en-US" dirty="0" smtClean="0">
                <a:solidFill>
                  <a:srgbClr val="FF0000"/>
                </a:solidFill>
              </a:rPr>
              <a:t>Tracking Error</a:t>
            </a:r>
          </a:p>
          <a:p>
            <a:pPr lvl="1"/>
            <a:r>
              <a:rPr lang="en-US" dirty="0"/>
              <a:t>ETF managers are supposed to keep their funds’ investment performance in line with the indexes they track. That mission is not as easy as it sounds. There are </a:t>
            </a:r>
            <a:r>
              <a:rPr lang="en-US" dirty="0">
                <a:solidFill>
                  <a:srgbClr val="FF0000"/>
                </a:solidFill>
              </a:rPr>
              <a:t>many ways an ETF can stray from its intended index</a:t>
            </a:r>
            <a:r>
              <a:rPr lang="en-US" dirty="0"/>
              <a:t>. That </a:t>
            </a:r>
            <a:r>
              <a:rPr lang="en-US" dirty="0">
                <a:solidFill>
                  <a:srgbClr val="FF0000"/>
                </a:solidFill>
              </a:rPr>
              <a:t>tracking error can be a cost to investors</a:t>
            </a:r>
            <a:r>
              <a:rPr lang="en-US" dirty="0" smtClean="0"/>
              <a:t>.</a:t>
            </a:r>
          </a:p>
          <a:p>
            <a:pPr marL="457200" lvl="1" indent="0">
              <a:buNone/>
            </a:pPr>
            <a:endParaRPr lang="en-US" dirty="0" smtClean="0"/>
          </a:p>
          <a:p>
            <a:r>
              <a:rPr lang="en-US" dirty="0" smtClean="0">
                <a:solidFill>
                  <a:srgbClr val="FF0000"/>
                </a:solidFill>
              </a:rPr>
              <a:t>Some ETFs are Complicated</a:t>
            </a:r>
          </a:p>
          <a:p>
            <a:pPr lvl="1"/>
            <a:r>
              <a:rPr lang="en-US" dirty="0"/>
              <a:t>Certain ETFs may be more complex based on their strategies or holdings</a:t>
            </a:r>
            <a:r>
              <a:rPr lang="en-US" dirty="0" smtClean="0"/>
              <a:t>.</a:t>
            </a:r>
            <a:r>
              <a:rPr lang="en-US" dirty="0"/>
              <a:t> </a:t>
            </a:r>
            <a:r>
              <a:rPr lang="en-US" dirty="0" smtClean="0"/>
              <a:t>Careful.</a:t>
            </a:r>
            <a:endParaRPr lang="en-US" dirty="0"/>
          </a:p>
        </p:txBody>
      </p:sp>
    </p:spTree>
    <p:extLst>
      <p:ext uri="{BB962C8B-B14F-4D97-AF65-F5344CB8AC3E}">
        <p14:creationId xmlns:p14="http://schemas.microsoft.com/office/powerpoint/2010/main" val="2092844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1298</TotalTime>
  <Words>1242</Words>
  <Application>Microsoft Office PowerPoint</Application>
  <PresentationFormat>Widescreen</PresentationFormat>
  <Paragraphs>104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Understanding ETFs (Exchange Traded Funds)  Building ETFs in Your Portfolio</vt:lpstr>
      <vt:lpstr>MODEL INVESTMENT CLUB (MICNOVA) DISCLAIMER </vt:lpstr>
      <vt:lpstr>PowerPoint Presentation</vt:lpstr>
      <vt:lpstr>PowerPoint Presentation</vt:lpstr>
      <vt:lpstr>What is an ETF?</vt:lpstr>
      <vt:lpstr>Trading ETFs</vt:lpstr>
      <vt:lpstr>ETFs are not traded like a Mutual Index Fund</vt:lpstr>
      <vt:lpstr>ETFs Pros and Cons</vt:lpstr>
      <vt:lpstr>ETF Disadvantages - unpleasant surprises for investors</vt:lpstr>
      <vt:lpstr>ETF Cost Considerations</vt:lpstr>
      <vt:lpstr>ETF Types</vt:lpstr>
      <vt:lpstr>PowerPoint Presentation</vt:lpstr>
      <vt:lpstr>PowerPoint Presentation</vt:lpstr>
      <vt:lpstr>Individual Benefits of ETFs</vt:lpstr>
      <vt:lpstr>ETF efficiency: How to evaluate an ETF?  </vt:lpstr>
      <vt:lpstr>Tax Rules For Losses on ETFs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ETF</dc:title>
  <dc:creator>Arvind</dc:creator>
  <cp:lastModifiedBy>Arvind</cp:lastModifiedBy>
  <cp:revision>61</cp:revision>
  <dcterms:created xsi:type="dcterms:W3CDTF">2022-07-08T16:34:25Z</dcterms:created>
  <dcterms:modified xsi:type="dcterms:W3CDTF">2022-07-12T18:28:40Z</dcterms:modified>
</cp:coreProperties>
</file>