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266" r:id="rId6"/>
    <p:sldId id="267" r:id="rId7"/>
    <p:sldId id="277" r:id="rId8"/>
    <p:sldId id="278" r:id="rId9"/>
    <p:sldId id="280" r:id="rId10"/>
    <p:sldId id="279" r:id="rId11"/>
    <p:sldId id="281" r:id="rId12"/>
    <p:sldId id="282" r:id="rId13"/>
    <p:sldId id="283" r:id="rId14"/>
    <p:sldId id="284" r:id="rId15"/>
    <p:sldId id="263" r:id="rId16"/>
    <p:sldId id="285" r:id="rId17"/>
    <p:sldId id="286"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98" autoAdjust="0"/>
  </p:normalViewPr>
  <p:slideViewPr>
    <p:cSldViewPr snapToGrid="0">
      <p:cViewPr varScale="1">
        <p:scale>
          <a:sx n="80" d="100"/>
          <a:sy n="80" d="100"/>
        </p:scale>
        <p:origin x="100"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6/11/2023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6/11/2023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907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3555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lstStyle/>
          <a:p>
            <a:r>
              <a:rPr lang="en-US" dirty="0"/>
              <a:t>Passing along our wealth …</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A MicNOVA member</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Consider hiring someone to monitor the POA(s)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576224"/>
            <a:ext cx="5610113" cy="3777586"/>
          </a:xfrm>
        </p:spPr>
        <p:txBody>
          <a:bodyPr>
            <a:normAutofit fontScale="85000" lnSpcReduction="20000"/>
          </a:bodyPr>
          <a:lstStyle/>
          <a:p>
            <a:pPr marL="342900" indent="-342900">
              <a:buFont typeface="Arial" panose="020B0604020202020204" pitchFamily="34" charset="0"/>
              <a:buChar char="•"/>
            </a:pPr>
            <a:r>
              <a:rPr lang="en-US" dirty="0"/>
              <a:t>Some professionals are not savvy enough to see (or hear over the phone) that the Loved One isn’t all together mentally. Others are sharper and ask the Loved One to explain what they want to have done. Those diligent pros then turn to the accompanying beneficiary and say, “Your Loved One doesn’t  understand so I cannot do what you are asking me to do.”</a:t>
            </a:r>
          </a:p>
          <a:p>
            <a:pPr marL="342900" indent="-342900">
              <a:buFont typeface="Arial" panose="020B0604020202020204" pitchFamily="34" charset="0"/>
              <a:buChar char="•"/>
            </a:pPr>
            <a:r>
              <a:rPr lang="en-US" dirty="0"/>
              <a:t>The broker was not aware that there was indeed a POA – multiple ones – and that they had to be unanimous. </a:t>
            </a:r>
          </a:p>
          <a:p>
            <a:pPr marL="342900" indent="-3429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10</a:t>
            </a:fld>
            <a:endParaRPr lang="en-US" noProof="0" dirty="0"/>
          </a:p>
        </p:txBody>
      </p:sp>
    </p:spTree>
    <p:extLst>
      <p:ext uri="{BB962C8B-B14F-4D97-AF65-F5344CB8AC3E}">
        <p14:creationId xmlns:p14="http://schemas.microsoft.com/office/powerpoint/2010/main" val="20193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While you are still with it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647784"/>
            <a:ext cx="5610113" cy="3999506"/>
          </a:xfrm>
        </p:spPr>
        <p:txBody>
          <a:bodyPr>
            <a:normAutofit fontScale="77500" lnSpcReduction="20000"/>
          </a:bodyPr>
          <a:lstStyle/>
          <a:p>
            <a:pPr marL="342900" indent="-342900">
              <a:buFont typeface="Arial" panose="020B0604020202020204" pitchFamily="34" charset="0"/>
              <a:buChar char="•"/>
            </a:pPr>
            <a:r>
              <a:rPr lang="en-US" dirty="0"/>
              <a:t>Tell your professionals what documents are in place and what they say. Sometimes those with the documents may not share them on their own.</a:t>
            </a:r>
          </a:p>
          <a:p>
            <a:pPr marL="342900" indent="-342900">
              <a:buFont typeface="Arial" panose="020B0604020202020204" pitchFamily="34" charset="0"/>
              <a:buChar char="•"/>
            </a:pPr>
            <a:r>
              <a:rPr lang="en-US" dirty="0"/>
              <a:t>Oh, the games people play! And those game are easier to play when done by phone with an employee who is less familiar with the Loved One or even through an online account that the L.O. may not even be aware of. </a:t>
            </a:r>
          </a:p>
          <a:p>
            <a:pPr marL="342900" indent="-342900">
              <a:buFont typeface="Arial" panose="020B0604020202020204" pitchFamily="34" charset="0"/>
              <a:buChar char="•"/>
            </a:pPr>
            <a:r>
              <a:rPr lang="en-US" dirty="0"/>
              <a:t>As hard as it is to say, your professionals need to hear it from you that your cognitive abilities are starting to take a hit. Who is your “trusted contact.” What do they have to gain or lose by telling or not telling the truth?</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11</a:t>
            </a:fld>
            <a:endParaRPr lang="en-US" noProof="0" dirty="0"/>
          </a:p>
        </p:txBody>
      </p:sp>
    </p:spTree>
    <p:extLst>
      <p:ext uri="{BB962C8B-B14F-4D97-AF65-F5344CB8AC3E}">
        <p14:creationId xmlns:p14="http://schemas.microsoft.com/office/powerpoint/2010/main" val="2761220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dirty="0"/>
              <a:t>A bit of a happier topic</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649045" y="3075868"/>
            <a:ext cx="5945393" cy="1108335"/>
          </a:xfrm>
        </p:spPr>
        <p:txBody>
          <a:bodyPr/>
          <a:lstStyle/>
          <a:p>
            <a:endParaRPr lang="en-US" dirty="0"/>
          </a:p>
        </p:txBody>
      </p:sp>
      <p:pic>
        <p:nvPicPr>
          <p:cNvPr id="26" name="Picture Placeholder 25" descr="A person standing on a rock">
            <a:extLst>
              <a:ext uri="{FF2B5EF4-FFF2-40B4-BE49-F238E27FC236}">
                <a16:creationId xmlns:a16="http://schemas.microsoft.com/office/drawing/2014/main" id="{5A11C124-E818-45E0-9F70-7F0C271DDC71}"/>
              </a:ext>
            </a:extLst>
          </p:cNvP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a:stretch/>
        </p:blipFill>
        <p:spPr>
          <a:xfrm>
            <a:off x="0" y="4533900"/>
            <a:ext cx="7086598" cy="2324100"/>
          </a:xfrm>
        </p:spPr>
      </p:pic>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pic>
        <p:nvPicPr>
          <p:cNvPr id="18" name="Picture Placeholder 17" descr="A picture containing outdoor, person, mountain">
            <a:extLst>
              <a:ext uri="{FF2B5EF4-FFF2-40B4-BE49-F238E27FC236}">
                <a16:creationId xmlns:a16="http://schemas.microsoft.com/office/drawing/2014/main" id="{17AE28DB-6A67-4368-B973-0AF9753460B7}"/>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a:stretch/>
        </p:blipFill>
        <p:spPr>
          <a:xfrm>
            <a:off x="7086600" y="0"/>
            <a:ext cx="5105400" cy="4533900"/>
          </a:xfrm>
        </p:spPr>
      </p:pic>
      <p:pic>
        <p:nvPicPr>
          <p:cNvPr id="22" name="Picture Placeholder 21" descr="A picture containing nature, outdoor, snow, mountain">
            <a:extLst>
              <a:ext uri="{FF2B5EF4-FFF2-40B4-BE49-F238E27FC236}">
                <a16:creationId xmlns:a16="http://schemas.microsoft.com/office/drawing/2014/main" id="{8A37E149-B64A-42E8-BB3A-1FD622CE5C95}"/>
              </a:ext>
            </a:extLst>
          </p:cNvPr>
          <p:cNvPicPr>
            <a:picLocks noGrp="1" noChangeAspect="1"/>
          </p:cNvPicPr>
          <p:nvPr>
            <p:ph type="pic" sz="quarter" idx="15"/>
          </p:nvPr>
        </p:nvPicPr>
        <p:blipFill rotWithShape="1">
          <a:blip r:embed="rId5">
            <a:extLst>
              <a:ext uri="{28A0092B-C50C-407E-A947-70E740481C1C}">
                <a14:useLocalDpi xmlns:a14="http://schemas.microsoft.com/office/drawing/2010/main" val="0"/>
              </a:ext>
            </a:extLst>
          </a:blip>
          <a:srcRect/>
          <a:stretch/>
        </p:blipFill>
        <p:spPr>
          <a:xfrm>
            <a:off x="7086598" y="4533900"/>
            <a:ext cx="5105402" cy="2324100"/>
          </a:xfrm>
        </p:spPr>
      </p:pic>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dirty="0"/>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12</a:t>
            </a:fld>
            <a:endParaRPr lang="en-US" noProof="0" dirty="0"/>
          </a:p>
        </p:txBody>
      </p:sp>
    </p:spTree>
    <p:extLst>
      <p:ext uri="{BB962C8B-B14F-4D97-AF65-F5344CB8AC3E}">
        <p14:creationId xmlns:p14="http://schemas.microsoft.com/office/powerpoint/2010/main" val="282602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The distributions – giving them what they want</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576224"/>
            <a:ext cx="5610113" cy="4023360"/>
          </a:xfrm>
        </p:spPr>
        <p:txBody>
          <a:bodyPr>
            <a:normAutofit fontScale="70000" lnSpcReduction="20000"/>
          </a:bodyPr>
          <a:lstStyle/>
          <a:p>
            <a:pPr marL="342900" indent="-342900">
              <a:buFont typeface="Arial" panose="020B0604020202020204" pitchFamily="34" charset="0"/>
              <a:buChar char="•"/>
            </a:pPr>
            <a:r>
              <a:rPr lang="en-US" dirty="0"/>
              <a:t>Maybe a beneficiary is a DIY investor or tends to hang out more in the world of mutual finds and ETFs. And perhaps you, as the Loved One, likes watching the ticker running at the bottom of the screen and placing trades through a broker.</a:t>
            </a:r>
          </a:p>
          <a:p>
            <a:pPr marL="342900" indent="-342900">
              <a:buFont typeface="Arial" panose="020B0604020202020204" pitchFamily="34" charset="0"/>
              <a:buChar char="•"/>
            </a:pPr>
            <a:r>
              <a:rPr lang="en-US" dirty="0"/>
              <a:t>In such cases, there may be very little overlap between the Loved One’s assets and the beneficiary’s. Tell your beneficiaries the story of your investments – why you did what you did or why your broker gave you the advice that he or she did.</a:t>
            </a:r>
          </a:p>
          <a:p>
            <a:pPr marL="342900" indent="-342900">
              <a:buFont typeface="Arial" panose="020B0604020202020204" pitchFamily="34" charset="0"/>
              <a:buChar char="•"/>
            </a:pPr>
            <a:r>
              <a:rPr lang="en-US" dirty="0"/>
              <a:t>This will better help your beneficiaries incorporate your assets – their inheritance - into their own accounts.</a:t>
            </a:r>
          </a:p>
          <a:p>
            <a:pPr marL="342900" indent="-342900">
              <a:buFont typeface="Arial" panose="020B0604020202020204" pitchFamily="34" charset="0"/>
              <a:buChar char="•"/>
            </a:pPr>
            <a:r>
              <a:rPr lang="en-US" dirty="0"/>
              <a:t>And that Disney stock they think your broker told you to buy, you will get to say that it was ALL YOUR idea!</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13</a:t>
            </a:fld>
            <a:endParaRPr lang="en-US" noProof="0" dirty="0"/>
          </a:p>
        </p:txBody>
      </p:sp>
    </p:spTree>
    <p:extLst>
      <p:ext uri="{BB962C8B-B14F-4D97-AF65-F5344CB8AC3E}">
        <p14:creationId xmlns:p14="http://schemas.microsoft.com/office/powerpoint/2010/main" val="3444331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normAutofit/>
          </a:bodyPr>
          <a:lstStyle/>
          <a:p>
            <a:r>
              <a:rPr lang="en-US" dirty="0"/>
              <a:t>There is so much more to say</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593690"/>
          </a:xfrm>
        </p:spPr>
        <p:txBody>
          <a:bodyPr>
            <a:normAutofit fontScale="85000" lnSpcReduction="20000"/>
          </a:bodyPr>
          <a:lstStyle/>
          <a:p>
            <a:pPr marL="342900" indent="-342900">
              <a:buFont typeface="Arial" panose="020B0604020202020204" pitchFamily="34" charset="0"/>
              <a:buChar char="•"/>
            </a:pPr>
            <a:r>
              <a:rPr lang="en-US" dirty="0"/>
              <a:t>Each family and their circumstances are different so take the time - while you still have as many brain cells as possible - to think about what you need to do and what you need to talk to your family about. Also consider what plans you need to put in place to protect your assets from greed, resentment, or possibly fraud.</a:t>
            </a:r>
          </a:p>
          <a:p>
            <a:pPr marL="342900" indent="-342900">
              <a:buFont typeface="Arial" panose="020B0604020202020204" pitchFamily="34" charset="0"/>
              <a:buChar char="•"/>
            </a:pPr>
            <a:r>
              <a:rPr lang="en-US" dirty="0"/>
              <a:t>You don’t want to have regrets – actually you don’t want your beneficiaries to have regrets because they are the ones who are going to have to live with it.</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14</a:t>
            </a:fld>
            <a:endParaRPr lang="en-US" noProof="0" dirty="0"/>
          </a:p>
        </p:txBody>
      </p:sp>
    </p:spTree>
    <p:extLst>
      <p:ext uri="{BB962C8B-B14F-4D97-AF65-F5344CB8AC3E}">
        <p14:creationId xmlns:p14="http://schemas.microsoft.com/office/powerpoint/2010/main" val="4232730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A picture containing sky, outdoor, mountain, tent">
            <a:extLst>
              <a:ext uri="{FF2B5EF4-FFF2-40B4-BE49-F238E27FC236}">
                <a16:creationId xmlns:a16="http://schemas.microsoft.com/office/drawing/2014/main" id="{284A1AA7-2E90-4B15-88DA-97825B64484E}"/>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a:stretch/>
        </p:blipFill>
        <p:spPr>
          <a:xfrm>
            <a:off x="-2" y="0"/>
            <a:ext cx="12192000" cy="6858000"/>
          </a:xfrm>
        </p:spPr>
      </p:pic>
      <p:sp>
        <p:nvSpPr>
          <p:cNvPr id="3" name="Title 2">
            <a:extLst>
              <a:ext uri="{FF2B5EF4-FFF2-40B4-BE49-F238E27FC236}">
                <a16:creationId xmlns:a16="http://schemas.microsoft.com/office/drawing/2014/main" id="{8AC7AC30-1251-40E1-9808-1FB902C4C199}"/>
              </a:ext>
            </a:extLst>
          </p:cNvPr>
          <p:cNvSpPr>
            <a:spLocks noGrp="1"/>
          </p:cNvSpPr>
          <p:nvPr>
            <p:ph type="ctrTitle"/>
          </p:nvPr>
        </p:nvSpPr>
        <p:spPr>
          <a:xfrm>
            <a:off x="1177636" y="-2"/>
            <a:ext cx="11014364" cy="4100947"/>
          </a:xfrm>
        </p:spPr>
        <p:txBody>
          <a:bodyPr>
            <a:normAutofit/>
          </a:bodyPr>
          <a:lstStyle/>
          <a:p>
            <a:r>
              <a:rPr lang="en-US" dirty="0"/>
              <a:t>The way to get</a:t>
            </a:r>
            <a:br>
              <a:rPr lang="en-US" dirty="0"/>
            </a:br>
            <a:r>
              <a:rPr lang="en-US" dirty="0"/>
              <a:t>started is to quit  talking and begin doing.</a:t>
            </a:r>
          </a:p>
        </p:txBody>
      </p:sp>
      <p:sp>
        <p:nvSpPr>
          <p:cNvPr id="4" name="Subtitle 3">
            <a:extLst>
              <a:ext uri="{FF2B5EF4-FFF2-40B4-BE49-F238E27FC236}">
                <a16:creationId xmlns:a16="http://schemas.microsoft.com/office/drawing/2014/main" id="{4154B60C-7CE6-4829-87C0-7B4B3E16851E}"/>
              </a:ext>
            </a:extLst>
          </p:cNvPr>
          <p:cNvSpPr>
            <a:spLocks noGrp="1"/>
          </p:cNvSpPr>
          <p:nvPr>
            <p:ph type="subTitle" idx="1"/>
          </p:nvPr>
        </p:nvSpPr>
        <p:spPr>
          <a:xfrm>
            <a:off x="3241963" y="4089656"/>
            <a:ext cx="8950035" cy="2796566"/>
          </a:xfrm>
        </p:spPr>
        <p:txBody>
          <a:bodyPr>
            <a:normAutofit/>
          </a:bodyPr>
          <a:lstStyle/>
          <a:p>
            <a:r>
              <a:rPr lang="en-US" dirty="0"/>
              <a:t>Walt Disney</a:t>
            </a:r>
          </a:p>
        </p:txBody>
      </p:sp>
      <p:sp>
        <p:nvSpPr>
          <p:cNvPr id="27" name="Footer Placeholder 26">
            <a:extLst>
              <a:ext uri="{FF2B5EF4-FFF2-40B4-BE49-F238E27FC236}">
                <a16:creationId xmlns:a16="http://schemas.microsoft.com/office/drawing/2014/main" id="{292399BD-BD2E-4306-802E-64A79BA9774A}"/>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sp>
        <p:nvSpPr>
          <p:cNvPr id="26" name="Date Placeholder 25">
            <a:extLst>
              <a:ext uri="{FF2B5EF4-FFF2-40B4-BE49-F238E27FC236}">
                <a16:creationId xmlns:a16="http://schemas.microsoft.com/office/drawing/2014/main" id="{A98E8EB0-8988-42CF-80D1-7A2AB7D1F8AF}"/>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8" name="Slide Number Placeholder 27">
            <a:extLst>
              <a:ext uri="{FF2B5EF4-FFF2-40B4-BE49-F238E27FC236}">
                <a16:creationId xmlns:a16="http://schemas.microsoft.com/office/drawing/2014/main" id="{F3FAC0BD-E5E7-4E36-B85D-0C1D0408A115}"/>
              </a:ext>
            </a:extLst>
          </p:cNvPr>
          <p:cNvSpPr>
            <a:spLocks noGrp="1"/>
          </p:cNvSpPr>
          <p:nvPr>
            <p:ph type="sldNum" sz="quarter" idx="12"/>
          </p:nvPr>
        </p:nvSpPr>
        <p:spPr>
          <a:xfrm>
            <a:off x="11365992" y="6356350"/>
            <a:ext cx="630936" cy="365125"/>
          </a:xfrm>
        </p:spPr>
        <p:txBody>
          <a:bodyPr/>
          <a:lstStyle/>
          <a:p>
            <a:pPr lvl="0"/>
            <a:fld id="{CD6D940D-6D44-4DF9-9322-B4B11F7EDCD0}" type="slidenum">
              <a:rPr lang="en-US" noProof="0" smtClean="0"/>
              <a:pPr lvl="0"/>
              <a:t>15</a:t>
            </a:fld>
            <a:endParaRPr lang="en-US" noProof="0" dirty="0"/>
          </a:p>
        </p:txBody>
      </p:sp>
    </p:spTree>
    <p:extLst>
      <p:ext uri="{BB962C8B-B14F-4D97-AF65-F5344CB8AC3E}">
        <p14:creationId xmlns:p14="http://schemas.microsoft.com/office/powerpoint/2010/main" val="338647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532264" y="776941"/>
            <a:ext cx="3209008" cy="5166659"/>
          </a:xfrm>
        </p:spPr>
        <p:txBody>
          <a:bodyPr/>
          <a:lstStyle/>
          <a:p>
            <a:r>
              <a:rPr lang="en-US" dirty="0"/>
              <a:t>Caveat</a:t>
            </a:r>
          </a:p>
        </p:txBody>
      </p:sp>
      <p:sp>
        <p:nvSpPr>
          <p:cNvPr id="20" name="Footer Placeholder 19">
            <a:extLst>
              <a:ext uri="{FF2B5EF4-FFF2-40B4-BE49-F238E27FC236}">
                <a16:creationId xmlns:a16="http://schemas.microsoft.com/office/drawing/2014/main" id="{6DB8AAF6-0D0C-4F4F-A10E-6A66E4A7BEC3}"/>
              </a:ext>
            </a:extLst>
          </p:cNvPr>
          <p:cNvSpPr>
            <a:spLocks noGrp="1"/>
          </p:cNvSpPr>
          <p:nvPr>
            <p:ph type="ftr" sz="quarter" idx="11"/>
          </p:nvPr>
        </p:nvSpPr>
        <p:spPr>
          <a:xfrm>
            <a:off x="199277" y="6356350"/>
            <a:ext cx="3749040" cy="365125"/>
          </a:xfrm>
        </p:spPr>
        <p:txBody>
          <a:bodyPr/>
          <a:lstStyle/>
          <a:p>
            <a:r>
              <a:rPr lang="en-US" dirty="0"/>
              <a:t>Presentation title</a:t>
            </a:r>
          </a:p>
        </p:txBody>
      </p:sp>
      <p:pic>
        <p:nvPicPr>
          <p:cNvPr id="5" name="Picture Placeholder 4" descr="A person standing on a rock">
            <a:extLst>
              <a:ext uri="{FF2B5EF4-FFF2-40B4-BE49-F238E27FC236}">
                <a16:creationId xmlns:a16="http://schemas.microsoft.com/office/drawing/2014/main" id="{633DBDDF-94F3-4001-919E-B56D62CE7A09}"/>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4076700" y="0"/>
            <a:ext cx="4038600" cy="3429000"/>
          </a:xfrm>
        </p:spPr>
      </p:pic>
      <p:pic>
        <p:nvPicPr>
          <p:cNvPr id="44" name="Picture Placeholder 43" descr="A picture containing mountain, sky, nature, outdoor">
            <a:extLst>
              <a:ext uri="{FF2B5EF4-FFF2-40B4-BE49-F238E27FC236}">
                <a16:creationId xmlns:a16="http://schemas.microsoft.com/office/drawing/2014/main" id="{73DD8BED-FB17-4ABE-9B18-B6DDA81A0E05}"/>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8115300" y="0"/>
            <a:ext cx="4076701" cy="3429000"/>
          </a:xfrm>
        </p:spPr>
      </p:pic>
      <p:sp>
        <p:nvSpPr>
          <p:cNvPr id="18" name="Text Placeholder 17">
            <a:extLst>
              <a:ext uri="{FF2B5EF4-FFF2-40B4-BE49-F238E27FC236}">
                <a16:creationId xmlns:a16="http://schemas.microsoft.com/office/drawing/2014/main" id="{87F2C169-25EA-4609-BC8A-BCA7C433EEE4}"/>
              </a:ext>
            </a:extLst>
          </p:cNvPr>
          <p:cNvSpPr>
            <a:spLocks noGrp="1"/>
          </p:cNvSpPr>
          <p:nvPr>
            <p:ph type="body" sz="quarter" idx="15"/>
          </p:nvPr>
        </p:nvSpPr>
        <p:spPr>
          <a:xfrm>
            <a:off x="4864100" y="3841750"/>
            <a:ext cx="6599238" cy="2512060"/>
          </a:xfrm>
        </p:spPr>
        <p:txBody>
          <a:bodyPr>
            <a:normAutofit fontScale="92500" lnSpcReduction="20000"/>
          </a:bodyPr>
          <a:lstStyle/>
          <a:p>
            <a:r>
              <a:rPr lang="en-US" dirty="0"/>
              <a:t>This presentation is neither the opinion nor advice of Better Investing or MicNOVA. Consult an expert and do your own research before you take actions that will have an impact on your wealth and passing it along – both during your final days and after your passing.</a:t>
            </a:r>
          </a:p>
          <a:p>
            <a:r>
              <a:rPr lang="en-US" dirty="0"/>
              <a:t>Consider it food for thought as to what you may need to do to ensure that what you want to have happen actually does come to fruition.</a:t>
            </a:r>
          </a:p>
        </p:txBody>
      </p:sp>
      <p:sp>
        <p:nvSpPr>
          <p:cNvPr id="19" name="Date Placeholder 18">
            <a:extLst>
              <a:ext uri="{FF2B5EF4-FFF2-40B4-BE49-F238E27FC236}">
                <a16:creationId xmlns:a16="http://schemas.microsoft.com/office/drawing/2014/main" id="{CE93697D-BFA2-4D84-A860-BA620414419D}"/>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1" name="Slide Number Placeholder 20">
            <a:extLst>
              <a:ext uri="{FF2B5EF4-FFF2-40B4-BE49-F238E27FC236}">
                <a16:creationId xmlns:a16="http://schemas.microsoft.com/office/drawing/2014/main" id="{C19BFBA5-3E41-40F8-9EFB-9DF730F5B6E4}"/>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dirty="0"/>
          </a:p>
        </p:txBody>
      </p:sp>
    </p:spTree>
    <p:extLst>
      <p:ext uri="{BB962C8B-B14F-4D97-AF65-F5344CB8AC3E}">
        <p14:creationId xmlns:p14="http://schemas.microsoft.com/office/powerpoint/2010/main" val="210634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92500" lnSpcReduction="10000"/>
          </a:bodyPr>
          <a:lstStyle/>
          <a:p>
            <a:r>
              <a:rPr lang="en-US" dirty="0"/>
              <a:t>Whether our investments are in a trust prepared by an attorney or are to be distributed to our beneficiaries directly after our passing, think long and hard about how you want this to occur.</a:t>
            </a:r>
          </a:p>
          <a:p>
            <a:r>
              <a:rPr lang="en-US" dirty="0"/>
              <a:t>Unfortunately, many professionals will just do what you tell them to do, not considering the ramifications and any special family circumstances.</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3</a:t>
            </a:fld>
            <a:endParaRPr lang="en-US" noProof="0" dirty="0"/>
          </a:p>
        </p:txBody>
      </p:sp>
    </p:spTree>
    <p:extLst>
      <p:ext uri="{BB962C8B-B14F-4D97-AF65-F5344CB8AC3E}">
        <p14:creationId xmlns:p14="http://schemas.microsoft.com/office/powerpoint/2010/main" val="107475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560320"/>
            <a:ext cx="5610113" cy="3932556"/>
          </a:xfrm>
        </p:spPr>
        <p:txBody>
          <a:bodyPr>
            <a:normAutofit fontScale="70000" lnSpcReduction="20000"/>
          </a:bodyPr>
          <a:lstStyle/>
          <a:p>
            <a:pPr marL="342900" indent="-342900">
              <a:buFont typeface="Arial" panose="020B0604020202020204" pitchFamily="34" charset="0"/>
              <a:buChar char="•"/>
            </a:pPr>
            <a:r>
              <a:rPr lang="en-US" dirty="0"/>
              <a:t>Picture a Loved One with an odd number of beneficiaries, even or odd lots of stock of widely varying prices. The L.O. instructed his brokers to sell his holdings and divide them by the number of beneficiaries in order to be equitable. Simple, right?</a:t>
            </a:r>
          </a:p>
          <a:p>
            <a:pPr marL="342900" indent="-342900">
              <a:buFont typeface="Arial" panose="020B0604020202020204" pitchFamily="34" charset="0"/>
              <a:buChar char="•"/>
            </a:pPr>
            <a:r>
              <a:rPr lang="en-US" dirty="0"/>
              <a:t>What if the market is down? Transferring in kind could prevent your assets from taking a big hit in a down market.</a:t>
            </a:r>
          </a:p>
          <a:p>
            <a:pPr marL="342900" indent="-342900">
              <a:buFont typeface="Arial" panose="020B0604020202020204" pitchFamily="34" charset="0"/>
              <a:buChar char="•"/>
            </a:pPr>
            <a:r>
              <a:rPr lang="en-US" dirty="0"/>
              <a:t>Hopefully, your beneficiaries are savvy enough to make wise decisions. But maybe they aren’t. Ideally you will have spoken with them before hand. However, some people don’t want to talk, and others may not want to listen. This becomes more difficult as time becomes shorter and the end looms larger.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4</a:t>
            </a:fld>
            <a:endParaRPr lang="en-US" noProof="0" dirty="0"/>
          </a:p>
        </p:txBody>
      </p:sp>
    </p:spTree>
    <p:extLst>
      <p:ext uri="{BB962C8B-B14F-4D97-AF65-F5344CB8AC3E}">
        <p14:creationId xmlns:p14="http://schemas.microsoft.com/office/powerpoint/2010/main" val="282670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a:bodyPr>
          <a:lstStyle/>
          <a:p>
            <a:pPr marL="342900" indent="-342900">
              <a:buFont typeface="Arial" panose="020B0604020202020204" pitchFamily="34" charset="0"/>
              <a:buChar char="•"/>
            </a:pPr>
            <a:r>
              <a:rPr lang="en-US" dirty="0"/>
              <a:t>Write your beneficiaries a letter, provide instructions, give advice. It’s your assets to give and you want to ensure that the money is taken care of.</a:t>
            </a:r>
          </a:p>
          <a:p>
            <a:r>
              <a:rPr lang="en-US" dirty="0"/>
              <a:t>… If they don’t listen, at least you tried!</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5</a:t>
            </a:fld>
            <a:endParaRPr lang="en-US" noProof="0" dirty="0"/>
          </a:p>
        </p:txBody>
      </p:sp>
    </p:spTree>
    <p:extLst>
      <p:ext uri="{BB962C8B-B14F-4D97-AF65-F5344CB8AC3E}">
        <p14:creationId xmlns:p14="http://schemas.microsoft.com/office/powerpoint/2010/main" val="220904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In the meantime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369489"/>
            <a:ext cx="5610113" cy="4222143"/>
          </a:xfrm>
        </p:spPr>
        <p:txBody>
          <a:bodyPr>
            <a:normAutofit fontScale="70000" lnSpcReduction="20000"/>
          </a:bodyPr>
          <a:lstStyle/>
          <a:p>
            <a:pPr marL="342900" indent="-342900">
              <a:buFont typeface="Arial" panose="020B0604020202020204" pitchFamily="34" charset="0"/>
              <a:buChar char="•"/>
            </a:pPr>
            <a:r>
              <a:rPr lang="en-US" dirty="0"/>
              <a:t>Odd or even number of beneficiaries? Consider buying shares in numbers divisible by the number of beneficiaries. Giving certain stocks to certain beneficiaries? Consider that a POA could accidentally or intentionally disinherit a beneficiary should that particular asset be sold to pay bills.</a:t>
            </a:r>
          </a:p>
          <a:p>
            <a:pPr marL="342900" indent="-342900">
              <a:buFont typeface="Arial" panose="020B0604020202020204" pitchFamily="34" charset="0"/>
              <a:buChar char="•"/>
            </a:pPr>
            <a:r>
              <a:rPr lang="en-US" dirty="0"/>
              <a:t>Give instructions to your broker or the firm with which you are dealing with. Do you like how you have invested your assets - solid blue chip, good index funds? You may want to tell your broker/firm that your intent is to hold your positions and not make any changes. So when a POA calls with some big idea – cryptocurrency – or a beneficiary accompanies your cognitively impaired self to the firm’s office, your broker knows what you wanted even if you aren’t in a position to lucidly say so yourself.</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6</a:t>
            </a:fld>
            <a:endParaRPr lang="en-US" noProof="0" dirty="0"/>
          </a:p>
        </p:txBody>
      </p:sp>
    </p:spTree>
    <p:extLst>
      <p:ext uri="{BB962C8B-B14F-4D97-AF65-F5344CB8AC3E}">
        <p14:creationId xmlns:p14="http://schemas.microsoft.com/office/powerpoint/2010/main" val="308186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So you are in your mid to late 90s – or even 50s or 60s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647784"/>
            <a:ext cx="5610113" cy="3999506"/>
          </a:xfrm>
        </p:spPr>
        <p:txBody>
          <a:bodyPr>
            <a:normAutofit fontScale="77500" lnSpcReduction="20000"/>
          </a:bodyPr>
          <a:lstStyle/>
          <a:p>
            <a:pPr marL="342900" indent="-342900">
              <a:buFont typeface="Arial" panose="020B0604020202020204" pitchFamily="34" charset="0"/>
              <a:buChar char="•"/>
            </a:pPr>
            <a:r>
              <a:rPr lang="en-US" dirty="0"/>
              <a:t>You are doing great, you have been doing your own taxes every year for the past 80 years … life is good, you are in control.</a:t>
            </a:r>
          </a:p>
          <a:p>
            <a:pPr marL="342900" indent="-342900">
              <a:buFont typeface="Arial" panose="020B0604020202020204" pitchFamily="34" charset="0"/>
              <a:buChar char="•"/>
            </a:pPr>
            <a:r>
              <a:rPr lang="en-US" dirty="0"/>
              <a:t>Surprises happen – isolation during the COVID pandemic takes you away from your friends and your brain dulls, you take the wrong OTC meds that screw with your brain, or perhaps anesthesia during surgery triggers cognitive difficulties and you aren’t bouncing back, which is sadly common.</a:t>
            </a:r>
          </a:p>
          <a:p>
            <a:pPr marL="342900" indent="-342900">
              <a:buFont typeface="Arial" panose="020B0604020202020204" pitchFamily="34" charset="0"/>
              <a:buChar char="•"/>
            </a:pPr>
            <a:r>
              <a:rPr lang="en-US" dirty="0"/>
              <a:t>You go from sharp as a tack in April, your family has to monitor you taking your meds in August, and by the end of September, you can no longer live alone.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7</a:t>
            </a:fld>
            <a:endParaRPr lang="en-US" noProof="0" dirty="0"/>
          </a:p>
        </p:txBody>
      </p:sp>
    </p:spTree>
    <p:extLst>
      <p:ext uri="{BB962C8B-B14F-4D97-AF65-F5344CB8AC3E}">
        <p14:creationId xmlns:p14="http://schemas.microsoft.com/office/powerpoint/2010/main" val="86290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Enter your POA(s) and eventually your executor(s)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7500" lnSpcReduction="20000"/>
          </a:bodyPr>
          <a:lstStyle/>
          <a:p>
            <a:pPr marL="342900" indent="-342900">
              <a:buFont typeface="Arial" panose="020B0604020202020204" pitchFamily="34" charset="0"/>
              <a:buChar char="•"/>
            </a:pPr>
            <a:r>
              <a:rPr lang="en-US" dirty="0"/>
              <a:t>How much do you trust them? One person, with their hands on the assets you built over 80 years. How much money are we talking about? Probably some big bucks.</a:t>
            </a:r>
          </a:p>
          <a:p>
            <a:pPr marL="342900" indent="-342900">
              <a:buFont typeface="Arial" panose="020B0604020202020204" pitchFamily="34" charset="0"/>
              <a:buChar char="•"/>
            </a:pPr>
            <a:r>
              <a:rPr lang="en-US" dirty="0"/>
              <a:t>People sometimes roll their eyes if you appoint joint POAs and executors and maybe even require unanimity among them in order to make decisions. Yes, it can be bothersome, but it also may be worth it.</a:t>
            </a:r>
          </a:p>
          <a:p>
            <a:pPr marL="342900" indent="-342900">
              <a:buFont typeface="Arial" panose="020B0604020202020204" pitchFamily="34" charset="0"/>
              <a:buChar char="•"/>
            </a:pPr>
            <a:r>
              <a:rPr lang="en-US" dirty="0"/>
              <a:t>A Loved One asked his attorney, “What if my joint POAs or executors disagree?”</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8</a:t>
            </a:fld>
            <a:endParaRPr lang="en-US" noProof="0" dirty="0"/>
          </a:p>
        </p:txBody>
      </p:sp>
    </p:spTree>
    <p:extLst>
      <p:ext uri="{BB962C8B-B14F-4D97-AF65-F5344CB8AC3E}">
        <p14:creationId xmlns:p14="http://schemas.microsoft.com/office/powerpoint/2010/main" val="70822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Enter your POA(s) and eventually your executor(s)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536466"/>
            <a:ext cx="5610113" cy="4023360"/>
          </a:xfrm>
        </p:spPr>
        <p:txBody>
          <a:bodyPr>
            <a:normAutofit fontScale="77500" lnSpcReduction="20000"/>
          </a:bodyPr>
          <a:lstStyle/>
          <a:p>
            <a:pPr marL="342900" indent="-342900">
              <a:buFont typeface="Arial" panose="020B0604020202020204" pitchFamily="34" charset="0"/>
              <a:buChar char="•"/>
            </a:pPr>
            <a:r>
              <a:rPr lang="en-US" dirty="0"/>
              <a:t>The attorney said, “Then they can come to me.” But then who pays for the attorney’s time? </a:t>
            </a:r>
          </a:p>
          <a:p>
            <a:pPr marL="342900" indent="-342900">
              <a:buFont typeface="Arial" panose="020B0604020202020204" pitchFamily="34" charset="0"/>
              <a:buChar char="•"/>
            </a:pPr>
            <a:r>
              <a:rPr lang="en-US" dirty="0"/>
              <a:t>Had the Loved One thought about it, he might have said that the money could come out of the bank account he left for paying his bills. Otherwise, the others could tell the aggrieved party to pay it themselves – even if the attorney agrees there is a something “going on” that needs to be corrected. </a:t>
            </a:r>
          </a:p>
          <a:p>
            <a:pPr marL="342900" indent="-342900">
              <a:buFont typeface="Arial" panose="020B0604020202020204" pitchFamily="34" charset="0"/>
              <a:buChar char="•"/>
            </a:pPr>
            <a:r>
              <a:rPr lang="en-US" dirty="0"/>
              <a:t>When the time came and there was a conflict, that same attorney said, “I am your Loved One’s attorney, you POAs and executors will each have to get your own attorneys to fight this out amongst yourselves.”</a:t>
            </a:r>
          </a:p>
          <a:p>
            <a:pPr marL="342900" indent="-3429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9</a:t>
            </a:fld>
            <a:endParaRPr lang="en-US" noProof="0" dirty="0"/>
          </a:p>
        </p:txBody>
      </p:sp>
    </p:spTree>
    <p:extLst>
      <p:ext uri="{BB962C8B-B14F-4D97-AF65-F5344CB8AC3E}">
        <p14:creationId xmlns:p14="http://schemas.microsoft.com/office/powerpoint/2010/main" val="3926542108"/>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2.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{0D1880B2-2912-4F01-8653-1A3A79D6A450}tf89117832_win32</Template>
  <TotalTime>175</TotalTime>
  <Words>1426</Words>
  <Application>Microsoft Office PowerPoint</Application>
  <PresentationFormat>Widescreen</PresentationFormat>
  <Paragraphs>92</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Avenir Next LT Pro</vt:lpstr>
      <vt:lpstr>Calibri</vt:lpstr>
      <vt:lpstr>ColorBlockVTI</vt:lpstr>
      <vt:lpstr>Passing along our wealth …</vt:lpstr>
      <vt:lpstr>Caveat</vt:lpstr>
      <vt:lpstr>Putting your desires on paper</vt:lpstr>
      <vt:lpstr>Putting your desires on paper</vt:lpstr>
      <vt:lpstr>Putting your desires on paper</vt:lpstr>
      <vt:lpstr>In the meantime …</vt:lpstr>
      <vt:lpstr>So you are in your mid to late 90s – or even 50s or 60s</vt:lpstr>
      <vt:lpstr>Enter your POA(s) and eventually your executor(s)</vt:lpstr>
      <vt:lpstr>Enter your POA(s) and eventually your executor(s)</vt:lpstr>
      <vt:lpstr>Consider hiring someone to monitor the POA(s)</vt:lpstr>
      <vt:lpstr>While you are still with it …</vt:lpstr>
      <vt:lpstr>A bit of a happier topic</vt:lpstr>
      <vt:lpstr>The distributions – giving them what they want</vt:lpstr>
      <vt:lpstr>There is so much more to say</vt:lpstr>
      <vt:lpstr>The way to get started is to quit  talking and begin doing.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along our wealth …</dc:title>
  <dc:creator>Onufrak, Patricia</dc:creator>
  <cp:lastModifiedBy>Onufrak, Patricia</cp:lastModifiedBy>
  <cp:revision>26</cp:revision>
  <dcterms:created xsi:type="dcterms:W3CDTF">2023-06-11T14:56:25Z</dcterms:created>
  <dcterms:modified xsi:type="dcterms:W3CDTF">2023-06-11T18:09:33Z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