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5" r:id="rId5"/>
    <p:sldId id="259" r:id="rId6"/>
    <p:sldId id="262" r:id="rId7"/>
    <p:sldId id="261" r:id="rId8"/>
    <p:sldId id="264" r:id="rId9"/>
    <p:sldId id="270" r:id="rId10"/>
    <p:sldId id="274" r:id="rId11"/>
    <p:sldId id="271" r:id="rId12"/>
    <p:sldId id="273" r:id="rId13"/>
    <p:sldId id="267" r:id="rId14"/>
    <p:sldId id="269"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A0393C-F8FF-4CBF-BAF0-3023D95F414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193348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0393C-F8FF-4CBF-BAF0-3023D95F414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363592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0393C-F8FF-4CBF-BAF0-3023D95F414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19927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0393C-F8FF-4CBF-BAF0-3023D95F414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231519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0393C-F8FF-4CBF-BAF0-3023D95F414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161708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A0393C-F8FF-4CBF-BAF0-3023D95F414A}"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241799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A0393C-F8FF-4CBF-BAF0-3023D95F414A}"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326513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0393C-F8FF-4CBF-BAF0-3023D95F414A}"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71968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0393C-F8FF-4CBF-BAF0-3023D95F414A}"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257412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0393C-F8FF-4CBF-BAF0-3023D95F414A}"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352323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0393C-F8FF-4CBF-BAF0-3023D95F414A}"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F783C-76DD-4FE1-BB5E-4882D1A46496}" type="slidenum">
              <a:rPr lang="en-US" smtClean="0"/>
              <a:t>‹#›</a:t>
            </a:fld>
            <a:endParaRPr lang="en-US"/>
          </a:p>
        </p:txBody>
      </p:sp>
    </p:spTree>
    <p:extLst>
      <p:ext uri="{BB962C8B-B14F-4D97-AF65-F5344CB8AC3E}">
        <p14:creationId xmlns:p14="http://schemas.microsoft.com/office/powerpoint/2010/main" val="61114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0393C-F8FF-4CBF-BAF0-3023D95F414A}" type="datetimeFigureOut">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F783C-76DD-4FE1-BB5E-4882D1A46496}" type="slidenum">
              <a:rPr lang="en-US" smtClean="0"/>
              <a:t>‹#›</a:t>
            </a:fld>
            <a:endParaRPr lang="en-US"/>
          </a:p>
        </p:txBody>
      </p:sp>
    </p:spTree>
    <p:extLst>
      <p:ext uri="{BB962C8B-B14F-4D97-AF65-F5344CB8AC3E}">
        <p14:creationId xmlns:p14="http://schemas.microsoft.com/office/powerpoint/2010/main" val="3297859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tockstotrade.com/extended-hours-trading-infographi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vestopedia.com/terms/r/riskadjustedreturn.asp" TargetMode="External"/><Relationship Id="rId2" Type="http://schemas.openxmlformats.org/officeDocument/2006/relationships/hyperlink" Target="https://www.investopedia.com/best-technical-analysis-courses-511832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nvestopedia.com/ask/answers/05/logvslinear.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vestopedia.com/terms/f/fundamentals.asp" TargetMode="External"/><Relationship Id="rId2" Type="http://schemas.openxmlformats.org/officeDocument/2006/relationships/hyperlink" Target="https://stockstotrade.com/growth-stock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wallstreetmojo.com/overvalued-stoc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ockstotrade.com/create-trading-plan/" TargetMode="External"/><Relationship Id="rId2" Type="http://schemas.openxmlformats.org/officeDocument/2006/relationships/hyperlink" Target="https://stockstotrade.com/why-trading-volume-matt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nvestopedia.com/terms/m/movingaverage.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nvestopedia.com/terms/e/entry-point.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vestopedia.com/terms/o/oscillator.asp" TargetMode="External"/><Relationship Id="rId2" Type="http://schemas.openxmlformats.org/officeDocument/2006/relationships/hyperlink" Target="https://www.investopedia.com/investing/momentum-and-relative-strength-index/"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nvestopedia.com/articles/trading/10/simple-exponential-moving-averages-compare.as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nvestopedia.com/terms/b/bull.asp" TargetMode="External"/><Relationship Id="rId2" Type="http://schemas.openxmlformats.org/officeDocument/2006/relationships/hyperlink" Target="https://www.investopedia.com/terms/o/overvalued.asp" TargetMode="External"/><Relationship Id="rId1" Type="http://schemas.openxmlformats.org/officeDocument/2006/relationships/slideLayout" Target="../slideLayouts/slideLayout2.xml"/><Relationship Id="rId4" Type="http://schemas.openxmlformats.org/officeDocument/2006/relationships/hyperlink" Target="https://www.investopedia.com/terms/b/bear.a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hool.stockcharts.com/doku.php?id=technical_indicators:moving_averages" TargetMode="External"/><Relationship Id="rId2" Type="http://schemas.openxmlformats.org/officeDocument/2006/relationships/hyperlink" Target="https://school.stockcharts.com/doku.php?id=technical_indicators:bollinger_bands" TargetMode="External"/><Relationship Id="rId1" Type="http://schemas.openxmlformats.org/officeDocument/2006/relationships/slideLayout" Target="../slideLayouts/slideLayout2.xml"/><Relationship Id="rId4" Type="http://schemas.openxmlformats.org/officeDocument/2006/relationships/hyperlink" Target="https://www.investopedia.com/terms/s/systematicrisk.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Technical Analysis vs. Fundamental Analysis</a:t>
            </a:r>
            <a:br>
              <a:rPr lang="en-US" sz="3600" b="1" dirty="0"/>
            </a:br>
            <a:r>
              <a:rPr lang="en-US" sz="3600" b="1" dirty="0" smtClean="0"/>
              <a:t>During Stock Valuation</a:t>
            </a:r>
            <a:endParaRPr lang="en-US" sz="3600" dirty="0"/>
          </a:p>
        </p:txBody>
      </p:sp>
      <p:sp>
        <p:nvSpPr>
          <p:cNvPr id="3" name="Subtitle 2"/>
          <p:cNvSpPr>
            <a:spLocks noGrp="1"/>
          </p:cNvSpPr>
          <p:nvPr>
            <p:ph type="subTitle" idx="1"/>
          </p:nvPr>
        </p:nvSpPr>
        <p:spPr/>
        <p:txBody>
          <a:bodyPr/>
          <a:lstStyle/>
          <a:p>
            <a:r>
              <a:rPr lang="en-US" sz="2800" b="1" dirty="0" smtClean="0">
                <a:solidFill>
                  <a:srgbClr val="FF0000"/>
                </a:solidFill>
              </a:rPr>
              <a:t>Arvind K Krishna</a:t>
            </a:r>
          </a:p>
          <a:p>
            <a:r>
              <a:rPr lang="en-US" dirty="0" smtClean="0">
                <a:solidFill>
                  <a:schemeClr val="accent5"/>
                </a:solidFill>
              </a:rPr>
              <a:t>July 11, 2023</a:t>
            </a:r>
            <a:endParaRPr lang="en-US" dirty="0">
              <a:solidFill>
                <a:schemeClr val="accent5"/>
              </a:solidFill>
            </a:endParaRPr>
          </a:p>
        </p:txBody>
      </p:sp>
    </p:spTree>
    <p:extLst>
      <p:ext uri="{BB962C8B-B14F-4D97-AF65-F5344CB8AC3E}">
        <p14:creationId xmlns:p14="http://schemas.microsoft.com/office/powerpoint/2010/main" val="308695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VRTX Technical Indicators</a:t>
            </a:r>
            <a:br>
              <a:rPr lang="en-US" b="1" dirty="0" smtClean="0"/>
            </a:br>
            <a:r>
              <a:rPr lang="en-US" altLang="en-US" sz="2200" dirty="0">
                <a:latin typeface="Arial" panose="020B0604020202020204" pitchFamily="34" charset="0"/>
              </a:rPr>
              <a:t>As of 1:00 PM ET Monday, 07/03/2023</a:t>
            </a:r>
            <a:br>
              <a:rPr lang="en-US" altLang="en-US" sz="2200" dirty="0">
                <a:latin typeface="Arial" panose="020B0604020202020204" pitchFamily="34" charset="0"/>
              </a:rPr>
            </a:br>
            <a:endParaRPr lang="en-US"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178" y="1690688"/>
            <a:ext cx="6468533" cy="4465725"/>
          </a:xfrm>
          <a:prstGeom prst="rect">
            <a:avLst/>
          </a:prstGeom>
        </p:spPr>
      </p:pic>
    </p:spTree>
    <p:extLst>
      <p:ext uri="{BB962C8B-B14F-4D97-AF65-F5344CB8AC3E}">
        <p14:creationId xmlns:p14="http://schemas.microsoft.com/office/powerpoint/2010/main" val="1234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867" y="175504"/>
            <a:ext cx="9203202" cy="6682496"/>
          </a:xfrm>
          <a:prstGeom prst="rect">
            <a:avLst/>
          </a:prstGeom>
        </p:spPr>
      </p:pic>
    </p:spTree>
    <p:extLst>
      <p:ext uri="{BB962C8B-B14F-4D97-AF65-F5344CB8AC3E}">
        <p14:creationId xmlns:p14="http://schemas.microsoft.com/office/powerpoint/2010/main" val="210544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515600" cy="1253067"/>
          </a:xfrm>
        </p:spPr>
        <p:txBody>
          <a:bodyPr>
            <a:normAutofit/>
          </a:bodyPr>
          <a:lstStyle/>
          <a:p>
            <a:pPr algn="ctr"/>
            <a:r>
              <a:rPr lang="en-US" sz="4000" b="1" dirty="0" smtClean="0"/>
              <a:t>VRTX Technical Indicators</a:t>
            </a:r>
            <a:br>
              <a:rPr lang="en-US" sz="4000" b="1" dirty="0" smtClean="0"/>
            </a:br>
            <a:r>
              <a:rPr lang="en-US" altLang="en-US" sz="2200" dirty="0">
                <a:latin typeface="Arial" panose="020B0604020202020204" pitchFamily="34" charset="0"/>
              </a:rPr>
              <a:t>As of 1:00 PM ET Monday, </a:t>
            </a:r>
            <a:r>
              <a:rPr lang="en-US" altLang="en-US" sz="2200" dirty="0" smtClean="0">
                <a:latin typeface="Arial" panose="020B0604020202020204" pitchFamily="34" charset="0"/>
              </a:rPr>
              <a:t>07/03/2023</a:t>
            </a:r>
            <a:endParaRPr lang="en-US" sz="2200" b="1" dirty="0"/>
          </a:p>
        </p:txBody>
      </p:sp>
      <p:sp>
        <p:nvSpPr>
          <p:cNvPr id="4" name="Rectangle 1"/>
          <p:cNvSpPr>
            <a:spLocks noGrp="1" noChangeArrowheads="1"/>
          </p:cNvSpPr>
          <p:nvPr>
            <p:ph idx="1"/>
          </p:nvPr>
        </p:nvSpPr>
        <p:spPr bwMode="auto">
          <a:xfrm>
            <a:off x="740833" y="510831"/>
            <a:ext cx="10710333" cy="60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Trend </a:t>
            </a:r>
            <a:r>
              <a:rPr lang="en-US" sz="2000" b="1" dirty="0">
                <a:latin typeface="Arial" panose="020B0604020202020204" pitchFamily="34" charset="0"/>
                <a:cs typeface="Arial" panose="020B0604020202020204" pitchFamily="34" charset="0"/>
              </a:rPr>
              <a:t>Analysis</a:t>
            </a:r>
          </a:p>
          <a:p>
            <a:r>
              <a:rPr lang="en-US" sz="2000" dirty="0">
                <a:solidFill>
                  <a:srgbClr val="C00000"/>
                </a:solidFill>
                <a:latin typeface="Arial" panose="020B0604020202020204" pitchFamily="34" charset="0"/>
                <a:cs typeface="Arial" panose="020B0604020202020204" pitchFamily="34" charset="0"/>
              </a:rPr>
              <a:t>VRTX appears to be in a strong bullish trend. Its 200-day moving average is upwards sloping and the MACD histogram is above 0. Comparative Relative Strength analysis shows that this issue is lagging the S&amp;P 500</a:t>
            </a:r>
            <a:r>
              <a:rPr lang="en-US" sz="2000" dirty="0" smtClean="0">
                <a:solidFill>
                  <a:srgbClr val="C00000"/>
                </a:solidFill>
              </a:rPr>
              <a:t>.</a:t>
            </a:r>
          </a:p>
          <a:p>
            <a:pPr marL="0" indent="0">
              <a:buNone/>
            </a:pPr>
            <a:r>
              <a:rPr lang="en-US" sz="2000" b="1" dirty="0">
                <a:latin typeface="Arial" panose="020B0604020202020204" pitchFamily="34" charset="0"/>
                <a:cs typeface="Arial" panose="020B0604020202020204" pitchFamily="34" charset="0"/>
              </a:rPr>
              <a:t>Volume</a:t>
            </a:r>
          </a:p>
          <a:p>
            <a:r>
              <a:rPr lang="en-US" sz="2000" dirty="0">
                <a:solidFill>
                  <a:srgbClr val="0070C0"/>
                </a:solidFill>
                <a:latin typeface="Arial" panose="020B0604020202020204" pitchFamily="34" charset="0"/>
                <a:cs typeface="Arial" panose="020B0604020202020204" pitchFamily="34" charset="0"/>
              </a:rPr>
              <a:t>Today's volume was lighter than usual, trading 688,440 shares, versus an average of 1,331,178 shares per day during the last twelve months. The On Balance Volume indicator (OBV) shows that longer term accumulation has given way to near term selling pressure by traders</a:t>
            </a:r>
            <a:r>
              <a:rPr lang="en-US" sz="2000" dirty="0" smtClean="0">
                <a:solidFill>
                  <a:srgbClr val="0070C0"/>
                </a:solidFill>
                <a:latin typeface="Arial" panose="020B0604020202020204" pitchFamily="34" charset="0"/>
                <a:cs typeface="Arial" panose="020B0604020202020204" pitchFamily="34" charset="0"/>
              </a:rPr>
              <a:t>.</a:t>
            </a:r>
          </a:p>
          <a:p>
            <a:pPr marL="0" indent="0">
              <a:buNone/>
            </a:pPr>
            <a:r>
              <a:rPr lang="en-US" sz="2000" b="1" dirty="0">
                <a:latin typeface="Arial" panose="020B0604020202020204" pitchFamily="34" charset="0"/>
                <a:cs typeface="Arial" panose="020B0604020202020204" pitchFamily="34" charset="0"/>
              </a:rPr>
              <a:t>Momentum</a:t>
            </a:r>
          </a:p>
          <a:p>
            <a:r>
              <a:rPr lang="en-US" sz="2000" dirty="0">
                <a:solidFill>
                  <a:srgbClr val="C00000"/>
                </a:solidFill>
                <a:latin typeface="Arial" panose="020B0604020202020204" pitchFamily="34" charset="0"/>
                <a:cs typeface="Arial" panose="020B0604020202020204" pitchFamily="34" charset="0"/>
              </a:rPr>
              <a:t>Momentum for VRTX, </a:t>
            </a:r>
            <a:r>
              <a:rPr lang="en-US" sz="2000" dirty="0">
                <a:solidFill>
                  <a:srgbClr val="C00000"/>
                </a:solidFill>
              </a:rPr>
              <a:t>as measured by a 14-period Slow Stochastic Oscillator, is waning. This means that investors are less aggressive in their recent purchases and may even be taking profits in positions bought at lower </a:t>
            </a:r>
            <a:r>
              <a:rPr lang="en-US" sz="2000" dirty="0" smtClean="0">
                <a:solidFill>
                  <a:srgbClr val="C00000"/>
                </a:solidFill>
              </a:rPr>
              <a:t>prices.</a:t>
            </a:r>
            <a:endParaRPr lang="en-US" sz="2000" dirty="0"/>
          </a:p>
          <a:p>
            <a:pPr marL="0" indent="0">
              <a:buNone/>
            </a:pPr>
            <a:r>
              <a:rPr lang="en-US" altLang="en-US" sz="2000" b="1" dirty="0" smtClean="0">
                <a:latin typeface="Arial" panose="020B0604020202020204" pitchFamily="34" charset="0"/>
                <a:cs typeface="Arial" panose="020B0604020202020204" pitchFamily="34" charset="0"/>
              </a:rPr>
              <a:t>Volatility</a:t>
            </a:r>
            <a:endParaRPr lang="en-US" altLang="en-US" sz="2000" b="1"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1400" b="1" u="sng" dirty="0">
                <a:latin typeface="Arial" panose="020B0604020202020204" pitchFamily="34" charset="0"/>
              </a:rPr>
              <a:t>Bollinger Bands</a:t>
            </a:r>
            <a:r>
              <a:rPr lang="en-US" altLang="en-US" sz="1400" b="1" u="sng" baseline="30000" dirty="0">
                <a:latin typeface="Arial" panose="020B0604020202020204" pitchFamily="34" charset="0"/>
              </a:rPr>
              <a:t>®</a:t>
            </a:r>
            <a:r>
              <a:rPr lang="en-US" altLang="en-US" sz="1400" b="1" u="sng" dirty="0">
                <a:latin typeface="Arial" panose="020B0604020202020204" pitchFamily="34" charset="0"/>
              </a:rPr>
              <a:t> </a:t>
            </a:r>
            <a:r>
              <a:rPr lang="en-US" altLang="en-US" sz="2000" dirty="0">
                <a:solidFill>
                  <a:srgbClr val="0070C0"/>
                </a:solidFill>
                <a:latin typeface="Arial" panose="020B0604020202020204" pitchFamily="34" charset="0"/>
              </a:rPr>
              <a:t>use standard deviation of closing prices around a moving average to measure volatility. Presently, the Bollinger Bands</a:t>
            </a:r>
            <a:r>
              <a:rPr lang="en-US" altLang="en-US" sz="2000" baseline="30000" dirty="0">
                <a:solidFill>
                  <a:srgbClr val="0070C0"/>
                </a:solidFill>
                <a:latin typeface="Arial" panose="020B0604020202020204" pitchFamily="34" charset="0"/>
              </a:rPr>
              <a:t>®</a:t>
            </a:r>
            <a:r>
              <a:rPr lang="en-US" altLang="en-US" sz="2000" dirty="0">
                <a:solidFill>
                  <a:srgbClr val="0070C0"/>
                </a:solidFill>
                <a:latin typeface="Arial" panose="020B0604020202020204" pitchFamily="34" charset="0"/>
              </a:rPr>
              <a:t> for VRTX are of a normal width, and signal that volatility has been in-line with the norm for this stock</a:t>
            </a:r>
            <a:r>
              <a:rPr lang="en-US" altLang="en-US" sz="2000" dirty="0" smtClean="0">
                <a:solidFill>
                  <a:srgbClr val="0070C0"/>
                </a:solidFill>
                <a:latin typeface="Arial" panose="020B0604020202020204" pitchFamily="34" charset="0"/>
              </a:rPr>
              <a:t>.</a:t>
            </a:r>
            <a:endParaRPr lang="en-US" altLang="en-US" sz="2000" dirty="0">
              <a:solidFill>
                <a:srgbClr val="0070C0"/>
              </a:solidFill>
              <a:latin typeface="Arial" panose="020B0604020202020204" pitchFamily="34" charset="0"/>
            </a:endParaRPr>
          </a:p>
        </p:txBody>
      </p:sp>
    </p:spTree>
    <p:extLst>
      <p:ext uri="{BB962C8B-B14F-4D97-AF65-F5344CB8AC3E}">
        <p14:creationId xmlns:p14="http://schemas.microsoft.com/office/powerpoint/2010/main" val="101225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932"/>
            <a:ext cx="10515600" cy="403755"/>
          </a:xfrm>
        </p:spPr>
        <p:txBody>
          <a:bodyPr>
            <a:normAutofit fontScale="90000"/>
          </a:bodyPr>
          <a:lstStyle/>
          <a:p>
            <a:r>
              <a:rPr lang="en-US" b="1" u="sng" dirty="0">
                <a:solidFill>
                  <a:srgbClr val="C00000"/>
                </a:solidFill>
              </a:rPr>
              <a:t>Can technical analysis be used to evaluate long-term investments?</a:t>
            </a:r>
            <a:r>
              <a:rPr lang="en-US" b="1" u="sng" dirty="0"/>
              <a:t> </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However</a:t>
            </a:r>
            <a:r>
              <a:rPr lang="en-US" dirty="0"/>
              <a:t>, technical analysis </a:t>
            </a:r>
            <a:r>
              <a:rPr lang="en-US" b="1" dirty="0"/>
              <a:t>can be a beneficial tool to evaluate long-term investments when combined with fundamental analysis</a:t>
            </a:r>
            <a:r>
              <a:rPr lang="en-US" dirty="0"/>
              <a:t>. Evaluation of the historical performance of a company or broad market is often done through quantitative analysis</a:t>
            </a:r>
            <a:r>
              <a:rPr lang="en-US" dirty="0" smtClean="0"/>
              <a:t>.</a:t>
            </a:r>
          </a:p>
          <a:p>
            <a:pPr lvl="0"/>
            <a:r>
              <a:rPr lang="en-US" dirty="0"/>
              <a:t>Technical analysis, or using charts to identify trading signals and price patterns, may seem overwhelming or esoteric at first.</a:t>
            </a:r>
          </a:p>
          <a:p>
            <a:pPr lvl="0"/>
            <a:r>
              <a:rPr lang="en-US" dirty="0"/>
              <a:t>Beginners should first understand why technical analysis works as a window into market psychology to identify opportunities to profit.</a:t>
            </a:r>
          </a:p>
          <a:p>
            <a:pPr lvl="0"/>
            <a:endParaRPr lang="en-US" dirty="0"/>
          </a:p>
          <a:p>
            <a:endParaRPr lang="en-US" dirty="0"/>
          </a:p>
        </p:txBody>
      </p:sp>
    </p:spTree>
    <p:extLst>
      <p:ext uri="{BB962C8B-B14F-4D97-AF65-F5344CB8AC3E}">
        <p14:creationId xmlns:p14="http://schemas.microsoft.com/office/powerpoint/2010/main" val="425862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6031"/>
          </a:xfrm>
        </p:spPr>
        <p:txBody>
          <a:bodyPr/>
          <a:lstStyle/>
          <a:p>
            <a:pPr algn="ctr"/>
            <a:r>
              <a:rPr lang="en-US" b="1" dirty="0" smtClean="0">
                <a:solidFill>
                  <a:schemeClr val="accent2"/>
                </a:solidFill>
              </a:rPr>
              <a:t>Conclusion</a:t>
            </a:r>
            <a:endParaRPr lang="en-US" b="1" dirty="0">
              <a:solidFill>
                <a:schemeClr val="accent2"/>
              </a:solidFill>
            </a:endParaRPr>
          </a:p>
        </p:txBody>
      </p:sp>
      <p:sp>
        <p:nvSpPr>
          <p:cNvPr id="3" name="Content Placeholder 2"/>
          <p:cNvSpPr>
            <a:spLocks noGrp="1"/>
          </p:cNvSpPr>
          <p:nvPr>
            <p:ph idx="1"/>
          </p:nvPr>
        </p:nvSpPr>
        <p:spPr>
          <a:xfrm>
            <a:off x="747889" y="1216025"/>
            <a:ext cx="10515600" cy="4351338"/>
          </a:xfrm>
        </p:spPr>
        <p:txBody>
          <a:bodyPr>
            <a:normAutofit fontScale="92500" lnSpcReduction="20000"/>
          </a:bodyPr>
          <a:lstStyle/>
          <a:p>
            <a:r>
              <a:rPr lang="en-US" dirty="0" smtClean="0"/>
              <a:t>There’s </a:t>
            </a:r>
            <a:r>
              <a:rPr lang="en-US" dirty="0"/>
              <a:t>really no wrong or right way to analyze a stock. It depends on your personality, trading style, trading </a:t>
            </a:r>
            <a:r>
              <a:rPr lang="en-US" dirty="0">
                <a:hlinkClick r:id="rId2"/>
              </a:rPr>
              <a:t>time frame</a:t>
            </a:r>
            <a:r>
              <a:rPr lang="en-US" dirty="0"/>
              <a:t>, and so much more. End of day, you want to use any and every tool that can help you make smarter trading decisions.</a:t>
            </a:r>
          </a:p>
          <a:p>
            <a:r>
              <a:rPr lang="en-US" dirty="0"/>
              <a:t>If you’re new to the markets, try both technical and fundamental analysis to find what works best for you and your strategy. Some of the best traders use a combination of both forms of analysis</a:t>
            </a:r>
            <a:r>
              <a:rPr lang="en-US" dirty="0" smtClean="0"/>
              <a:t>.</a:t>
            </a:r>
          </a:p>
          <a:p>
            <a:r>
              <a:rPr lang="en-US" dirty="0" smtClean="0"/>
              <a:t>Combining </a:t>
            </a:r>
            <a:r>
              <a:rPr lang="en-US" dirty="0"/>
              <a:t>both techniques is probably the wisest move. </a:t>
            </a:r>
            <a:r>
              <a:rPr lang="en-US" dirty="0" smtClean="0"/>
              <a:t>Must do some fundamental </a:t>
            </a:r>
            <a:r>
              <a:rPr lang="en-US" dirty="0"/>
              <a:t>analysis of the stocks </a:t>
            </a:r>
            <a:r>
              <a:rPr lang="en-US" dirty="0" smtClean="0"/>
              <a:t>to begin with</a:t>
            </a:r>
            <a:endParaRPr lang="en-US" dirty="0"/>
          </a:p>
          <a:p>
            <a:r>
              <a:rPr lang="en-US" dirty="0"/>
              <a:t>Technical analysis can then help you decide when and where to enter a stock, where to place your stop loss, and how to manage your position.</a:t>
            </a:r>
          </a:p>
          <a:p>
            <a:r>
              <a:rPr lang="en-US" dirty="0" smtClean="0"/>
              <a:t>The </a:t>
            </a:r>
            <a:r>
              <a:rPr lang="en-US" dirty="0"/>
              <a:t>great thing is, you can make your own hybrid form of stock analysis</a:t>
            </a:r>
            <a:r>
              <a:rPr lang="en-US" dirty="0" smtClean="0"/>
              <a:t> </a:t>
            </a:r>
            <a:endParaRPr lang="en-US" dirty="0"/>
          </a:p>
        </p:txBody>
      </p:sp>
    </p:spTree>
    <p:extLst>
      <p:ext uri="{BB962C8B-B14F-4D97-AF65-F5344CB8AC3E}">
        <p14:creationId xmlns:p14="http://schemas.microsoft.com/office/powerpoint/2010/main" val="338071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What is my Take-Away?</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The Bottom Line</a:t>
            </a:r>
          </a:p>
          <a:p>
            <a:r>
              <a:rPr lang="en-US" dirty="0"/>
              <a:t>Many investors leverage both </a:t>
            </a:r>
            <a:r>
              <a:rPr lang="en-US" dirty="0">
                <a:solidFill>
                  <a:schemeClr val="accent1">
                    <a:lumMod val="75000"/>
                  </a:schemeClr>
                </a:solidFill>
              </a:rPr>
              <a:t>fundamental and technical analysis </a:t>
            </a:r>
            <a:r>
              <a:rPr lang="en-US" dirty="0"/>
              <a:t>when making investment decisions since technical analysis helps fill in the gaps of knowledge</a:t>
            </a:r>
            <a:r>
              <a:rPr lang="en-US" dirty="0" smtClean="0"/>
              <a:t>.</a:t>
            </a:r>
          </a:p>
          <a:p>
            <a:r>
              <a:rPr lang="en-US" dirty="0" smtClean="0"/>
              <a:t>Try</a:t>
            </a:r>
            <a:r>
              <a:rPr lang="en-US" dirty="0" smtClean="0"/>
              <a:t> </a:t>
            </a:r>
            <a:r>
              <a:rPr lang="en-US" dirty="0" smtClean="0"/>
              <a:t>a </a:t>
            </a:r>
            <a:r>
              <a:rPr lang="en-US" u="sng" dirty="0" smtClean="0">
                <a:solidFill>
                  <a:srgbClr val="0070C0"/>
                </a:solidFill>
              </a:rPr>
              <a:t>hybrid </a:t>
            </a:r>
            <a:r>
              <a:rPr lang="en-US" u="sng" dirty="0">
                <a:solidFill>
                  <a:srgbClr val="0070C0"/>
                </a:solidFill>
              </a:rPr>
              <a:t>of technical and fundamental analysis</a:t>
            </a:r>
            <a:r>
              <a:rPr lang="en-US" dirty="0">
                <a:solidFill>
                  <a:srgbClr val="0070C0"/>
                </a:solidFill>
              </a:rPr>
              <a:t> </a:t>
            </a:r>
            <a:r>
              <a:rPr lang="en-US" dirty="0"/>
              <a:t>to analyze stocks</a:t>
            </a:r>
            <a:r>
              <a:rPr lang="en-US" dirty="0" smtClean="0"/>
              <a:t>.</a:t>
            </a:r>
          </a:p>
          <a:p>
            <a:r>
              <a:rPr lang="en-US" dirty="0" smtClean="0"/>
              <a:t>By </a:t>
            </a:r>
            <a:r>
              <a:rPr lang="en-US" dirty="0"/>
              <a:t>developing an </a:t>
            </a:r>
            <a:r>
              <a:rPr lang="en-US" u="sng" dirty="0">
                <a:solidFill>
                  <a:srgbClr val="FF0000"/>
                </a:solidFill>
                <a:hlinkClick r:id="rId2"/>
              </a:rPr>
              <a:t>understanding of technical </a:t>
            </a:r>
            <a:r>
              <a:rPr lang="en-US" u="sng" dirty="0">
                <a:hlinkClick r:id="rId2"/>
              </a:rPr>
              <a:t>analysis</a:t>
            </a:r>
            <a:r>
              <a:rPr lang="en-US" dirty="0"/>
              <a:t>, traders and investors can improve their long-term </a:t>
            </a:r>
            <a:r>
              <a:rPr lang="en-US" u="sng" dirty="0">
                <a:hlinkClick r:id="rId3"/>
              </a:rPr>
              <a:t>risk-adjusted </a:t>
            </a:r>
            <a:r>
              <a:rPr lang="en-US" u="sng" dirty="0" smtClean="0">
                <a:hlinkClick r:id="rId3"/>
              </a:rPr>
              <a:t>returns</a:t>
            </a:r>
            <a:r>
              <a:rPr lang="en-US" dirty="0" smtClean="0"/>
              <a:t> </a:t>
            </a:r>
          </a:p>
          <a:p>
            <a:r>
              <a:rPr lang="en-US" dirty="0" smtClean="0"/>
              <a:t>but </a:t>
            </a:r>
            <a:r>
              <a:rPr lang="en-US" dirty="0"/>
              <a:t>it's important to </a:t>
            </a:r>
            <a:r>
              <a:rPr lang="en-US" dirty="0">
                <a:solidFill>
                  <a:schemeClr val="accent5"/>
                </a:solidFill>
              </a:rPr>
              <a:t>understand and practice these techniques </a:t>
            </a:r>
            <a:r>
              <a:rPr lang="en-US" dirty="0"/>
              <a:t>before committing real capital to avoid costly mistakes</a:t>
            </a:r>
            <a:r>
              <a:rPr lang="en-US" dirty="0" smtClean="0"/>
              <a:t>.</a:t>
            </a:r>
            <a:endParaRPr lang="en-US" dirty="0"/>
          </a:p>
        </p:txBody>
      </p:sp>
    </p:spTree>
    <p:extLst>
      <p:ext uri="{BB962C8B-B14F-4D97-AF65-F5344CB8AC3E}">
        <p14:creationId xmlns:p14="http://schemas.microsoft.com/office/powerpoint/2010/main" val="29317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Primary Methods to Analyze Securities</a:t>
            </a:r>
            <a:endParaRPr lang="en-US" b="1" dirty="0">
              <a:solidFill>
                <a:srgbClr val="C00000"/>
              </a:solidFill>
            </a:endParaRPr>
          </a:p>
        </p:txBody>
      </p:sp>
      <p:sp>
        <p:nvSpPr>
          <p:cNvPr id="3" name="Content Placeholder 2"/>
          <p:cNvSpPr>
            <a:spLocks noGrp="1"/>
          </p:cNvSpPr>
          <p:nvPr>
            <p:ph idx="1"/>
          </p:nvPr>
        </p:nvSpPr>
        <p:spPr>
          <a:xfrm>
            <a:off x="838200" y="1385357"/>
            <a:ext cx="10515600" cy="4721931"/>
          </a:xfrm>
        </p:spPr>
        <p:txBody>
          <a:bodyPr/>
          <a:lstStyle/>
          <a:p>
            <a:r>
              <a:rPr lang="en-US" dirty="0" smtClean="0"/>
              <a:t>Two Approaches </a:t>
            </a:r>
            <a:r>
              <a:rPr lang="en-US" dirty="0"/>
              <a:t>used to analyze securities </a:t>
            </a:r>
            <a:r>
              <a:rPr lang="en-US" dirty="0" smtClean="0"/>
              <a:t>&amp; investment </a:t>
            </a:r>
            <a:r>
              <a:rPr lang="en-US" dirty="0"/>
              <a:t>decisions: </a:t>
            </a:r>
            <a:endParaRPr lang="en-US" u="sng" dirty="0"/>
          </a:p>
          <a:p>
            <a:pPr marL="914400" lvl="1" indent="-457200">
              <a:buFont typeface="+mj-lt"/>
              <a:buAutoNum type="arabicPeriod"/>
            </a:pPr>
            <a:r>
              <a:rPr lang="en-US" dirty="0" smtClean="0"/>
              <a:t>Fundamental Analysis (FA)</a:t>
            </a:r>
          </a:p>
          <a:p>
            <a:pPr marL="914400" lvl="1" indent="-457200">
              <a:buFont typeface="+mj-lt"/>
              <a:buAutoNum type="arabicPeriod"/>
            </a:pPr>
            <a:r>
              <a:rPr lang="en-US" dirty="0" smtClean="0"/>
              <a:t>Technical Analysis</a:t>
            </a:r>
            <a:r>
              <a:rPr lang="en-US" dirty="0"/>
              <a:t> </a:t>
            </a:r>
            <a:r>
              <a:rPr lang="en-US" dirty="0" smtClean="0"/>
              <a:t>(TA) </a:t>
            </a:r>
          </a:p>
          <a:p>
            <a:r>
              <a:rPr lang="en-US" dirty="0"/>
              <a:t>Both </a:t>
            </a:r>
            <a:r>
              <a:rPr lang="en-US" dirty="0" smtClean="0"/>
              <a:t>approaches </a:t>
            </a:r>
            <a:r>
              <a:rPr lang="en-US" dirty="0"/>
              <a:t>are being used by investors around the globe for market-related decisions. However, they are different from each other</a:t>
            </a:r>
            <a:endParaRPr lang="en-US" dirty="0" smtClean="0">
              <a:solidFill>
                <a:srgbClr val="FF0000"/>
              </a:solidFill>
            </a:endParaRPr>
          </a:p>
          <a:p>
            <a:r>
              <a:rPr lang="en-US" dirty="0" smtClean="0">
                <a:solidFill>
                  <a:srgbClr val="FF0000"/>
                </a:solidFill>
              </a:rPr>
              <a:t>Fundamental Analysis </a:t>
            </a:r>
            <a:r>
              <a:rPr lang="en-US" dirty="0"/>
              <a:t>involves analyzing a company’s </a:t>
            </a:r>
            <a:r>
              <a:rPr lang="en-US" dirty="0">
                <a:solidFill>
                  <a:srgbClr val="0070C0"/>
                </a:solidFill>
              </a:rPr>
              <a:t>financial statements </a:t>
            </a:r>
            <a:r>
              <a:rPr lang="en-US" dirty="0"/>
              <a:t>to determine the </a:t>
            </a:r>
            <a:r>
              <a:rPr lang="en-US" dirty="0" smtClean="0"/>
              <a:t>Fair (</a:t>
            </a:r>
            <a:r>
              <a:rPr lang="en-US" dirty="0" smtClean="0">
                <a:solidFill>
                  <a:schemeClr val="accent5"/>
                </a:solidFill>
              </a:rPr>
              <a:t>intrinsic</a:t>
            </a:r>
            <a:r>
              <a:rPr lang="en-US" dirty="0" smtClean="0"/>
              <a:t>) Value </a:t>
            </a:r>
            <a:r>
              <a:rPr lang="en-US" dirty="0"/>
              <a:t>of </a:t>
            </a:r>
            <a:r>
              <a:rPr lang="en-US" dirty="0" smtClean="0"/>
              <a:t>business (stock</a:t>
            </a:r>
            <a:r>
              <a:rPr lang="en-US" dirty="0"/>
              <a:t>)</a:t>
            </a:r>
            <a:r>
              <a:rPr lang="en-US" dirty="0" smtClean="0"/>
              <a:t> </a:t>
            </a:r>
          </a:p>
          <a:p>
            <a:r>
              <a:rPr lang="en-US" dirty="0">
                <a:solidFill>
                  <a:srgbClr val="FF0000"/>
                </a:solidFill>
              </a:rPr>
              <a:t>T</a:t>
            </a:r>
            <a:r>
              <a:rPr lang="en-US" dirty="0" smtClean="0">
                <a:solidFill>
                  <a:srgbClr val="FF0000"/>
                </a:solidFill>
              </a:rPr>
              <a:t>echnical </a:t>
            </a:r>
            <a:r>
              <a:rPr lang="en-US" dirty="0">
                <a:solidFill>
                  <a:srgbClr val="FF0000"/>
                </a:solidFill>
              </a:rPr>
              <a:t>A</a:t>
            </a:r>
            <a:r>
              <a:rPr lang="en-US" dirty="0" smtClean="0">
                <a:solidFill>
                  <a:srgbClr val="FF0000"/>
                </a:solidFill>
              </a:rPr>
              <a:t>nalysis </a:t>
            </a:r>
            <a:r>
              <a:rPr lang="en-US" dirty="0"/>
              <a:t>assumes that a security's price already reflects all publicly available information and instead focuses on the </a:t>
            </a:r>
            <a:r>
              <a:rPr lang="en-US" dirty="0">
                <a:hlinkClick r:id="rId2"/>
              </a:rPr>
              <a:t>statistical analysis of </a:t>
            </a:r>
            <a:r>
              <a:rPr lang="en-US" dirty="0" smtClean="0">
                <a:hlinkClick r:id="rId2"/>
              </a:rPr>
              <a:t>Price &amp; Volume movements</a:t>
            </a:r>
            <a:endParaRPr lang="en-US" dirty="0"/>
          </a:p>
        </p:txBody>
      </p:sp>
    </p:spTree>
    <p:extLst>
      <p:ext uri="{BB962C8B-B14F-4D97-AF65-F5344CB8AC3E}">
        <p14:creationId xmlns:p14="http://schemas.microsoft.com/office/powerpoint/2010/main" val="187423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811529"/>
          </a:xfrm>
        </p:spPr>
        <p:txBody>
          <a:bodyPr>
            <a:normAutofit fontScale="90000"/>
          </a:bodyPr>
          <a:lstStyle/>
          <a:p>
            <a:r>
              <a:rPr lang="en-US" b="1" u="sng" dirty="0" smtClean="0">
                <a:solidFill>
                  <a:srgbClr val="C00000"/>
                </a:solidFill>
              </a:rPr>
              <a:t>Fundamental Analysis (FA) of stock analysis involve:</a:t>
            </a:r>
            <a:r>
              <a:rPr lang="en-US" b="1" u="sng" dirty="0" smtClean="0"/>
              <a:t> </a:t>
            </a:r>
            <a:endParaRPr lang="en-US" b="1" u="sng" dirty="0"/>
          </a:p>
        </p:txBody>
      </p:sp>
      <p:sp>
        <p:nvSpPr>
          <p:cNvPr id="3" name="Content Placeholder 2"/>
          <p:cNvSpPr>
            <a:spLocks noGrp="1"/>
          </p:cNvSpPr>
          <p:nvPr>
            <p:ph idx="1"/>
          </p:nvPr>
        </p:nvSpPr>
        <p:spPr>
          <a:xfrm>
            <a:off x="102870" y="994409"/>
            <a:ext cx="7429500" cy="5155882"/>
          </a:xfrm>
        </p:spPr>
        <p:txBody>
          <a:bodyPr>
            <a:normAutofit lnSpcReduction="10000"/>
          </a:bodyPr>
          <a:lstStyle/>
          <a:p>
            <a:r>
              <a:rPr lang="en-US" sz="2400" dirty="0" smtClean="0"/>
              <a:t>Evaluate </a:t>
            </a:r>
            <a:r>
              <a:rPr lang="en-US" sz="2400" dirty="0"/>
              <a:t>a stock using its </a:t>
            </a:r>
            <a:r>
              <a:rPr lang="en-US" sz="2400" dirty="0" smtClean="0"/>
              <a:t>underlying metrics: </a:t>
            </a:r>
            <a:r>
              <a:rPr lang="en-US" sz="2400" u="sng" dirty="0" smtClean="0"/>
              <a:t>Sales</a:t>
            </a:r>
            <a:r>
              <a:rPr lang="en-US" sz="2400" dirty="0" smtClean="0"/>
              <a:t>, </a:t>
            </a:r>
            <a:r>
              <a:rPr lang="en-US" sz="2400" u="sng" dirty="0" smtClean="0"/>
              <a:t>Earnings</a:t>
            </a:r>
            <a:r>
              <a:rPr lang="en-US" sz="2400" dirty="0"/>
              <a:t>, </a:t>
            </a:r>
            <a:r>
              <a:rPr lang="en-US" sz="2400" u="sng" dirty="0" smtClean="0"/>
              <a:t>Debt</a:t>
            </a:r>
            <a:r>
              <a:rPr lang="en-US" sz="2400" dirty="0"/>
              <a:t>, </a:t>
            </a:r>
            <a:r>
              <a:rPr lang="en-US" sz="2400" u="sng" dirty="0" smtClean="0"/>
              <a:t>Equity</a:t>
            </a:r>
            <a:r>
              <a:rPr lang="en-US" sz="2400" u="sng" dirty="0"/>
              <a:t>,</a:t>
            </a:r>
            <a:r>
              <a:rPr lang="en-US" sz="2400" dirty="0"/>
              <a:t> </a:t>
            </a:r>
            <a:r>
              <a:rPr lang="en-US" sz="2400" u="sng" dirty="0" smtClean="0"/>
              <a:t>P/E Ratios</a:t>
            </a:r>
            <a:r>
              <a:rPr lang="en-US" sz="2400" dirty="0" smtClean="0"/>
              <a:t>, </a:t>
            </a:r>
            <a:r>
              <a:rPr lang="en-US" sz="2400" u="sng" dirty="0" smtClean="0"/>
              <a:t>Economic Conditions</a:t>
            </a:r>
            <a:r>
              <a:rPr lang="en-US" sz="2400" dirty="0" smtClean="0"/>
              <a:t>, </a:t>
            </a:r>
            <a:r>
              <a:rPr lang="en-US" sz="2400" u="sng" dirty="0" smtClean="0"/>
              <a:t>Industry Trends </a:t>
            </a:r>
            <a:r>
              <a:rPr lang="en-US" sz="2400" dirty="0"/>
              <a:t>&amp;</a:t>
            </a:r>
            <a:r>
              <a:rPr lang="en-US" sz="2400" dirty="0" smtClean="0"/>
              <a:t> </a:t>
            </a:r>
            <a:r>
              <a:rPr lang="en-US" sz="2400" u="sng" dirty="0" smtClean="0"/>
              <a:t>Company Management</a:t>
            </a:r>
            <a:r>
              <a:rPr lang="en-US" sz="2400" dirty="0"/>
              <a:t>.</a:t>
            </a:r>
          </a:p>
          <a:p>
            <a:pPr lvl="1"/>
            <a:r>
              <a:rPr lang="en-US" sz="2000" dirty="0" smtClean="0">
                <a:solidFill>
                  <a:srgbClr val="FF0000"/>
                </a:solidFill>
              </a:rPr>
              <a:t>gain </a:t>
            </a:r>
            <a:r>
              <a:rPr lang="en-US" sz="2000" dirty="0">
                <a:solidFill>
                  <a:srgbClr val="FF0000"/>
                </a:solidFill>
              </a:rPr>
              <a:t>insight into a company’s future </a:t>
            </a:r>
            <a:r>
              <a:rPr lang="en-US" sz="2000" dirty="0">
                <a:solidFill>
                  <a:srgbClr val="FF0000"/>
                </a:solidFill>
                <a:hlinkClick r:id="rId2"/>
              </a:rPr>
              <a:t>growth</a:t>
            </a:r>
            <a:r>
              <a:rPr lang="en-US" sz="2000" dirty="0">
                <a:solidFill>
                  <a:srgbClr val="FF0000"/>
                </a:solidFill>
              </a:rPr>
              <a:t> prospects and determine whether its stock price is at a </a:t>
            </a:r>
            <a:r>
              <a:rPr lang="en-US" sz="2000" dirty="0">
                <a:solidFill>
                  <a:schemeClr val="accent5"/>
                </a:solidFill>
              </a:rPr>
              <a:t>fair value</a:t>
            </a:r>
            <a:r>
              <a:rPr lang="en-US" sz="2000" dirty="0" smtClean="0">
                <a:solidFill>
                  <a:srgbClr val="FF0000"/>
                </a:solidFill>
              </a:rPr>
              <a:t>.</a:t>
            </a:r>
          </a:p>
          <a:p>
            <a:r>
              <a:rPr lang="en-US" sz="2400" dirty="0"/>
              <a:t>It is based on the thought </a:t>
            </a:r>
            <a:r>
              <a:rPr lang="en-US" sz="2400" dirty="0" smtClean="0"/>
              <a:t>that </a:t>
            </a:r>
            <a:r>
              <a:rPr lang="en-US" sz="2400" dirty="0"/>
              <a:t>prices don’t correspond to the effect of fundamentals in the </a:t>
            </a:r>
            <a:r>
              <a:rPr lang="en-US" sz="2400" u="sng" dirty="0">
                <a:solidFill>
                  <a:schemeClr val="accent5"/>
                </a:solidFill>
              </a:rPr>
              <a:t>short-term, in the long run,</a:t>
            </a:r>
            <a:r>
              <a:rPr lang="en-US" sz="2400" dirty="0"/>
              <a:t> the stock prices will </a:t>
            </a:r>
            <a:r>
              <a:rPr lang="en-US" sz="2400" dirty="0" smtClean="0"/>
              <a:t>adjust </a:t>
            </a:r>
            <a:r>
              <a:rPr lang="en-US" sz="2400" dirty="0"/>
              <a:t>to the </a:t>
            </a:r>
            <a:r>
              <a:rPr lang="en-US" sz="2400" dirty="0" smtClean="0"/>
              <a:t>fundamentals</a:t>
            </a:r>
          </a:p>
          <a:p>
            <a:pPr marL="0" indent="0">
              <a:buNone/>
            </a:pPr>
            <a:endParaRPr lang="en-US" sz="2400" dirty="0"/>
          </a:p>
          <a:p>
            <a:r>
              <a:rPr lang="en-US" sz="2400" dirty="0"/>
              <a:t>Many investors analyze stocks based on their </a:t>
            </a:r>
            <a:r>
              <a:rPr lang="en-US" sz="2400" u="sng" dirty="0" smtClean="0">
                <a:hlinkClick r:id="rId3"/>
              </a:rPr>
              <a:t>fundamentals</a:t>
            </a:r>
            <a:r>
              <a:rPr lang="en-US" sz="2400" dirty="0" smtClean="0"/>
              <a:t>—but </a:t>
            </a:r>
            <a:r>
              <a:rPr lang="en-US" sz="2400" dirty="0"/>
              <a:t>fundamental factors aren't always reflected in the market price. </a:t>
            </a:r>
            <a:endParaRPr lang="en-US" sz="2400" dirty="0" smtClean="0"/>
          </a:p>
          <a:p>
            <a:r>
              <a:rPr lang="en-US" sz="2400" dirty="0"/>
              <a:t>O</a:t>
            </a:r>
            <a:r>
              <a:rPr lang="en-US" sz="2400" dirty="0" smtClean="0"/>
              <a:t>bjective </a:t>
            </a:r>
            <a:r>
              <a:rPr lang="en-US" sz="2400" dirty="0"/>
              <a:t>of </a:t>
            </a:r>
            <a:r>
              <a:rPr lang="en-US" sz="2400" dirty="0" smtClean="0"/>
              <a:t>FA </a:t>
            </a:r>
            <a:r>
              <a:rPr lang="en-US" sz="2400" dirty="0"/>
              <a:t>is </a:t>
            </a:r>
            <a:r>
              <a:rPr lang="en-US" sz="2400" dirty="0" smtClean="0"/>
              <a:t>investing, </a:t>
            </a:r>
            <a:r>
              <a:rPr lang="en-US" sz="2400" dirty="0"/>
              <a:t>since it is a </a:t>
            </a:r>
            <a:r>
              <a:rPr lang="en-US" sz="2400" dirty="0" smtClean="0"/>
              <a:t>LT approach – helps to </a:t>
            </a:r>
            <a:r>
              <a:rPr lang="en-US" sz="2400" dirty="0"/>
              <a:t>decide whether a </a:t>
            </a:r>
            <a:r>
              <a:rPr lang="en-US" sz="2400" u="sng" dirty="0">
                <a:hlinkClick r:id="rId4"/>
              </a:rPr>
              <a:t>stock is overvalued</a:t>
            </a:r>
            <a:r>
              <a:rPr lang="en-US" sz="2400" dirty="0"/>
              <a:t> or </a:t>
            </a:r>
            <a:r>
              <a:rPr lang="en-US" sz="2400" u="sng" dirty="0">
                <a:solidFill>
                  <a:srgbClr val="0070C0"/>
                </a:solidFill>
              </a:rPr>
              <a:t>undervalued</a:t>
            </a:r>
            <a:r>
              <a:rPr lang="en-US" sz="2400" dirty="0"/>
              <a:t> based on its </a:t>
            </a:r>
            <a:r>
              <a:rPr lang="en-US" sz="2400" u="sng" dirty="0"/>
              <a:t>intrinsic value.</a:t>
            </a:r>
            <a:r>
              <a:rPr lang="en-US" sz="2400" u="sng" dirty="0" smtClean="0"/>
              <a:t> </a:t>
            </a:r>
            <a:endParaRPr lang="en-US" sz="2400" u="sng" dirty="0"/>
          </a:p>
          <a:p>
            <a:pPr marL="457200" lvl="1" indent="0">
              <a:buNone/>
            </a:pPr>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346" y="879158"/>
            <a:ext cx="4754654" cy="3105820"/>
          </a:xfrm>
          <a:prstGeom prst="rect">
            <a:avLst/>
          </a:prstGeom>
        </p:spPr>
      </p:pic>
    </p:spTree>
    <p:extLst>
      <p:ext uri="{BB962C8B-B14F-4D97-AF65-F5344CB8AC3E}">
        <p14:creationId xmlns:p14="http://schemas.microsoft.com/office/powerpoint/2010/main" val="325788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986"/>
          </a:xfrm>
        </p:spPr>
        <p:txBody>
          <a:bodyPr>
            <a:normAutofit fontScale="90000"/>
          </a:bodyPr>
          <a:lstStyle/>
          <a:p>
            <a:pPr algn="ctr"/>
            <a:r>
              <a:rPr lang="en-US" b="1" dirty="0" smtClean="0">
                <a:solidFill>
                  <a:srgbClr val="C00000"/>
                </a:solidFill>
              </a:rPr>
              <a:t>Technical Analysis (TA) for evaluating Stocks</a:t>
            </a:r>
            <a:endParaRPr lang="en-US" b="1" dirty="0">
              <a:solidFill>
                <a:srgbClr val="C00000"/>
              </a:solidFill>
            </a:endParaRPr>
          </a:p>
        </p:txBody>
      </p:sp>
      <p:sp>
        <p:nvSpPr>
          <p:cNvPr id="3" name="Content Placeholder 2"/>
          <p:cNvSpPr>
            <a:spLocks noGrp="1"/>
          </p:cNvSpPr>
          <p:nvPr>
            <p:ph idx="1"/>
          </p:nvPr>
        </p:nvSpPr>
        <p:spPr>
          <a:xfrm>
            <a:off x="680155" y="1261180"/>
            <a:ext cx="10515600" cy="4913841"/>
          </a:xfrm>
        </p:spPr>
        <p:txBody>
          <a:bodyPr>
            <a:normAutofit lnSpcReduction="10000"/>
          </a:bodyPr>
          <a:lstStyle/>
          <a:p>
            <a:r>
              <a:rPr lang="en-US" b="1" dirty="0"/>
              <a:t>Technical </a:t>
            </a:r>
            <a:r>
              <a:rPr lang="en-US" b="1" dirty="0" smtClean="0"/>
              <a:t>Analysis</a:t>
            </a:r>
            <a:r>
              <a:rPr lang="en-US" dirty="0"/>
              <a:t> </a:t>
            </a:r>
            <a:r>
              <a:rPr lang="en-US" dirty="0" smtClean="0"/>
              <a:t>- </a:t>
            </a:r>
            <a:r>
              <a:rPr lang="en-US" dirty="0"/>
              <a:t>Evaluating a stock using its </a:t>
            </a:r>
            <a:r>
              <a:rPr lang="en-US" u="sng" dirty="0" smtClean="0">
                <a:solidFill>
                  <a:schemeClr val="accent1">
                    <a:lumMod val="75000"/>
                  </a:schemeClr>
                </a:solidFill>
              </a:rPr>
              <a:t>C</a:t>
            </a:r>
            <a:r>
              <a:rPr lang="en-US" u="sng" dirty="0" smtClean="0">
                <a:solidFill>
                  <a:schemeClr val="accent1">
                    <a:lumMod val="75000"/>
                  </a:schemeClr>
                </a:solidFill>
              </a:rPr>
              <a:t>harts</a:t>
            </a:r>
            <a:r>
              <a:rPr lang="en-US" dirty="0" smtClean="0">
                <a:solidFill>
                  <a:schemeClr val="accent1">
                    <a:lumMod val="75000"/>
                  </a:schemeClr>
                </a:solidFill>
              </a:rPr>
              <a:t>, </a:t>
            </a:r>
            <a:r>
              <a:rPr lang="en-US" u="sng" dirty="0" smtClean="0">
                <a:solidFill>
                  <a:schemeClr val="accent1">
                    <a:lumMod val="75000"/>
                  </a:schemeClr>
                </a:solidFill>
              </a:rPr>
              <a:t>Trends</a:t>
            </a:r>
            <a:r>
              <a:rPr lang="en-US" dirty="0" smtClean="0">
                <a:solidFill>
                  <a:schemeClr val="accent1">
                    <a:lumMod val="75000"/>
                  </a:schemeClr>
                </a:solidFill>
              </a:rPr>
              <a:t>,</a:t>
            </a:r>
            <a:r>
              <a:rPr lang="en-US" dirty="0" smtClean="0"/>
              <a:t> </a:t>
            </a:r>
            <a:r>
              <a:rPr lang="en-US" u="sng" dirty="0">
                <a:solidFill>
                  <a:schemeClr val="accent1">
                    <a:lumMod val="75000"/>
                  </a:schemeClr>
                </a:solidFill>
              </a:rPr>
              <a:t>P</a:t>
            </a:r>
            <a:r>
              <a:rPr lang="en-US" u="sng" dirty="0" smtClean="0">
                <a:solidFill>
                  <a:schemeClr val="accent1">
                    <a:lumMod val="75000"/>
                  </a:schemeClr>
                </a:solidFill>
              </a:rPr>
              <a:t>rice</a:t>
            </a:r>
            <a:r>
              <a:rPr lang="en-US" dirty="0" smtClean="0">
                <a:solidFill>
                  <a:schemeClr val="accent1">
                    <a:lumMod val="75000"/>
                  </a:schemeClr>
                </a:solidFill>
              </a:rPr>
              <a:t>,</a:t>
            </a:r>
            <a:r>
              <a:rPr lang="en-US" dirty="0"/>
              <a:t> </a:t>
            </a:r>
            <a:r>
              <a:rPr lang="en-US" u="sng" dirty="0">
                <a:solidFill>
                  <a:schemeClr val="accent5"/>
                </a:solidFill>
              </a:rPr>
              <a:t>V</a:t>
            </a:r>
            <a:r>
              <a:rPr lang="en-US" u="sng" dirty="0" smtClean="0">
                <a:hlinkClick r:id="rId2"/>
              </a:rPr>
              <a:t>olume data</a:t>
            </a:r>
            <a:r>
              <a:rPr lang="en-US" dirty="0"/>
              <a:t> </a:t>
            </a:r>
            <a:r>
              <a:rPr lang="en-US" dirty="0" smtClean="0"/>
              <a:t>and </a:t>
            </a:r>
            <a:r>
              <a:rPr lang="en-US" dirty="0"/>
              <a:t>predicts the stock’s future price. </a:t>
            </a:r>
            <a:r>
              <a:rPr lang="en-US" dirty="0" smtClean="0"/>
              <a:t>.</a:t>
            </a:r>
            <a:endParaRPr lang="en-US" dirty="0"/>
          </a:p>
          <a:p>
            <a:pPr lvl="1"/>
            <a:r>
              <a:rPr lang="en-US" u="sng" dirty="0" smtClean="0">
                <a:solidFill>
                  <a:srgbClr val="FF0000"/>
                </a:solidFill>
              </a:rPr>
              <a:t>Study</a:t>
            </a:r>
            <a:r>
              <a:rPr lang="en-US" dirty="0" smtClean="0">
                <a:solidFill>
                  <a:srgbClr val="FF0000"/>
                </a:solidFill>
              </a:rPr>
              <a:t> </a:t>
            </a:r>
            <a:r>
              <a:rPr lang="en-US" u="sng" dirty="0" smtClean="0">
                <a:solidFill>
                  <a:srgbClr val="FF0000"/>
                </a:solidFill>
              </a:rPr>
              <a:t>historical </a:t>
            </a:r>
            <a:r>
              <a:rPr lang="en-US" u="sng" dirty="0">
                <a:solidFill>
                  <a:srgbClr val="FF0000"/>
                </a:solidFill>
              </a:rPr>
              <a:t>price movements</a:t>
            </a:r>
            <a:r>
              <a:rPr lang="en-US" dirty="0">
                <a:solidFill>
                  <a:srgbClr val="FF0000"/>
                </a:solidFill>
              </a:rPr>
              <a:t> &amp; </a:t>
            </a:r>
            <a:r>
              <a:rPr lang="en-US" u="sng" dirty="0">
                <a:solidFill>
                  <a:srgbClr val="FF0000"/>
                </a:solidFill>
              </a:rPr>
              <a:t>trading volume</a:t>
            </a:r>
            <a:r>
              <a:rPr lang="en-US" dirty="0">
                <a:solidFill>
                  <a:srgbClr val="FF0000"/>
                </a:solidFill>
              </a:rPr>
              <a:t> - Looking for certain </a:t>
            </a:r>
            <a:r>
              <a:rPr lang="en-US" u="sng" dirty="0">
                <a:solidFill>
                  <a:srgbClr val="FF0000"/>
                </a:solidFill>
              </a:rPr>
              <a:t>patterns</a:t>
            </a:r>
            <a:r>
              <a:rPr lang="en-US" dirty="0">
                <a:solidFill>
                  <a:srgbClr val="FF0000"/>
                </a:solidFill>
              </a:rPr>
              <a:t> and </a:t>
            </a:r>
            <a:r>
              <a:rPr lang="en-US" u="sng" dirty="0">
                <a:solidFill>
                  <a:srgbClr val="FF0000"/>
                </a:solidFill>
              </a:rPr>
              <a:t>trading behavior</a:t>
            </a:r>
            <a:r>
              <a:rPr lang="en-US" dirty="0">
                <a:solidFill>
                  <a:srgbClr val="FF0000"/>
                </a:solidFill>
              </a:rPr>
              <a:t>. </a:t>
            </a:r>
            <a:endParaRPr lang="en-US" dirty="0" smtClean="0">
              <a:solidFill>
                <a:srgbClr val="FF0000"/>
              </a:solidFill>
            </a:endParaRPr>
          </a:p>
          <a:p>
            <a:pPr lvl="0"/>
            <a:r>
              <a:rPr lang="en-US" sz="2400" dirty="0" smtClean="0"/>
              <a:t>Belief that </a:t>
            </a:r>
            <a:r>
              <a:rPr lang="en-US" sz="2400" u="sng" dirty="0"/>
              <a:t>past trading activity </a:t>
            </a:r>
            <a:r>
              <a:rPr lang="en-US" sz="2400" dirty="0"/>
              <a:t>and </a:t>
            </a:r>
            <a:r>
              <a:rPr lang="en-US" sz="2400" u="sng" dirty="0"/>
              <a:t>price changes </a:t>
            </a:r>
            <a:r>
              <a:rPr lang="en-US" sz="2400" dirty="0"/>
              <a:t>of a security can be valuable indicators of the security's future price movements</a:t>
            </a:r>
            <a:r>
              <a:rPr lang="en-US" sz="2400" dirty="0" smtClean="0"/>
              <a:t>.</a:t>
            </a:r>
          </a:p>
          <a:p>
            <a:r>
              <a:rPr lang="en-US" sz="2400" dirty="0" smtClean="0"/>
              <a:t>Based on the </a:t>
            </a:r>
            <a:r>
              <a:rPr lang="en-US" sz="2400" dirty="0"/>
              <a:t>historical price movement of the stock </a:t>
            </a:r>
            <a:r>
              <a:rPr lang="en-US" sz="2400" dirty="0" smtClean="0"/>
              <a:t>rather </a:t>
            </a:r>
            <a:r>
              <a:rPr lang="en-US" sz="2400" dirty="0"/>
              <a:t>than the </a:t>
            </a:r>
            <a:r>
              <a:rPr lang="en-US" sz="2400" dirty="0" smtClean="0"/>
              <a:t>fundamentals. </a:t>
            </a:r>
            <a:r>
              <a:rPr lang="en-US" sz="2400" dirty="0"/>
              <a:t>I</a:t>
            </a:r>
            <a:r>
              <a:rPr lang="en-US" sz="2400" dirty="0" smtClean="0"/>
              <a:t>nstead</a:t>
            </a:r>
            <a:r>
              <a:rPr lang="en-US" sz="2400" dirty="0"/>
              <a:t>, </a:t>
            </a:r>
            <a:r>
              <a:rPr lang="en-US" sz="2400" dirty="0" smtClean="0"/>
              <a:t>Analyses </a:t>
            </a:r>
            <a:r>
              <a:rPr lang="en-US" sz="2400" dirty="0"/>
              <a:t>the past trends </a:t>
            </a:r>
            <a:r>
              <a:rPr lang="en-US" sz="2400" dirty="0"/>
              <a:t>&amp;</a:t>
            </a:r>
            <a:r>
              <a:rPr lang="en-US" sz="2400" dirty="0" smtClean="0"/>
              <a:t> </a:t>
            </a:r>
            <a:r>
              <a:rPr lang="en-US" sz="2400" dirty="0"/>
              <a:t>predicts future prices accordingly</a:t>
            </a:r>
            <a:r>
              <a:rPr lang="en-US" sz="2400" dirty="0" smtClean="0"/>
              <a:t>.</a:t>
            </a:r>
            <a:endParaRPr lang="en-US" sz="2400" dirty="0"/>
          </a:p>
          <a:p>
            <a:r>
              <a:rPr lang="en-US" sz="2400" dirty="0" smtClean="0"/>
              <a:t>(TA)</a:t>
            </a:r>
            <a:r>
              <a:rPr lang="en-US" sz="2400" dirty="0"/>
              <a:t> differs from </a:t>
            </a:r>
            <a:r>
              <a:rPr lang="en-US" sz="2400" dirty="0" smtClean="0"/>
              <a:t>(FA) </a:t>
            </a:r>
            <a:r>
              <a:rPr lang="en-US" sz="2400" dirty="0"/>
              <a:t>in that the </a:t>
            </a:r>
            <a:r>
              <a:rPr lang="en-US" sz="2400" u="sng" dirty="0"/>
              <a:t>stock's price </a:t>
            </a:r>
            <a:r>
              <a:rPr lang="en-US" sz="2400" dirty="0"/>
              <a:t>and </a:t>
            </a:r>
            <a:r>
              <a:rPr lang="en-US" sz="2400" u="sng" dirty="0" smtClean="0"/>
              <a:t>trading volume </a:t>
            </a:r>
            <a:r>
              <a:rPr lang="en-US" sz="2400" dirty="0"/>
              <a:t>are the only inputs. </a:t>
            </a:r>
            <a:r>
              <a:rPr lang="en-US" sz="2400" dirty="0" smtClean="0"/>
              <a:t>Assumption </a:t>
            </a:r>
            <a:r>
              <a:rPr lang="en-US" sz="2400" dirty="0"/>
              <a:t>is that all known fundamentals are factored into </a:t>
            </a:r>
            <a:r>
              <a:rPr lang="en-US" sz="2400" dirty="0" smtClean="0"/>
              <a:t>price</a:t>
            </a:r>
            <a:endParaRPr lang="en-US" sz="2400" dirty="0" smtClean="0"/>
          </a:p>
          <a:p>
            <a:r>
              <a:rPr lang="en-US" sz="2400" dirty="0" smtClean="0"/>
              <a:t>(TA) is </a:t>
            </a:r>
            <a:r>
              <a:rPr lang="en-US" sz="2400" dirty="0"/>
              <a:t>a clear favorite of short-term </a:t>
            </a:r>
            <a:r>
              <a:rPr lang="en-US" sz="2400" dirty="0" smtClean="0"/>
              <a:t>traders – provides insight </a:t>
            </a:r>
            <a:r>
              <a:rPr lang="en-US" sz="2400" dirty="0"/>
              <a:t>into where to </a:t>
            </a:r>
            <a:r>
              <a:rPr lang="en-US" sz="2400" u="sng" dirty="0">
                <a:solidFill>
                  <a:schemeClr val="accent5"/>
                </a:solidFill>
              </a:rPr>
              <a:t>E</a:t>
            </a:r>
            <a:r>
              <a:rPr lang="en-US" sz="2400" u="sng" dirty="0" smtClean="0">
                <a:hlinkClick r:id="rId3"/>
              </a:rPr>
              <a:t>nter </a:t>
            </a:r>
            <a:r>
              <a:rPr lang="en-US" sz="2400" u="sng" dirty="0">
                <a:hlinkClick r:id="rId3"/>
              </a:rPr>
              <a:t>or </a:t>
            </a:r>
            <a:r>
              <a:rPr lang="en-US" sz="2400" u="sng" dirty="0" smtClean="0">
                <a:solidFill>
                  <a:schemeClr val="accent5"/>
                </a:solidFill>
                <a:hlinkClick r:id="rId3"/>
              </a:rPr>
              <a:t>Exit</a:t>
            </a:r>
            <a:r>
              <a:rPr lang="en-US" sz="2400" u="sng" dirty="0" smtClean="0">
                <a:hlinkClick r:id="rId3"/>
              </a:rPr>
              <a:t> </a:t>
            </a:r>
            <a:r>
              <a:rPr lang="en-US" sz="2400" u="sng" dirty="0">
                <a:hlinkClick r:id="rId3"/>
              </a:rPr>
              <a:t>a </a:t>
            </a:r>
            <a:r>
              <a:rPr lang="en-US" sz="2400" u="sng" dirty="0" smtClean="0">
                <a:hlinkClick r:id="rId3"/>
              </a:rPr>
              <a:t>Trade</a:t>
            </a:r>
            <a:r>
              <a:rPr lang="en-US" sz="2400" dirty="0"/>
              <a:t> or where to place a </a:t>
            </a:r>
            <a:r>
              <a:rPr lang="en-US" sz="2400" u="sng" dirty="0">
                <a:solidFill>
                  <a:schemeClr val="accent5"/>
                </a:solidFill>
              </a:rPr>
              <a:t>S</a:t>
            </a:r>
            <a:r>
              <a:rPr lang="en-US" sz="2400" u="sng" dirty="0" smtClean="0">
                <a:solidFill>
                  <a:schemeClr val="accent5"/>
                </a:solidFill>
              </a:rPr>
              <a:t>top </a:t>
            </a:r>
            <a:r>
              <a:rPr lang="en-US" sz="2400" u="sng" dirty="0">
                <a:solidFill>
                  <a:schemeClr val="accent5"/>
                </a:solidFill>
              </a:rPr>
              <a:t>L</a:t>
            </a:r>
            <a:r>
              <a:rPr lang="en-US" sz="2400" u="sng" dirty="0" smtClean="0">
                <a:solidFill>
                  <a:schemeClr val="accent5"/>
                </a:solidFill>
              </a:rPr>
              <a:t>oss</a:t>
            </a:r>
            <a:r>
              <a:rPr lang="en-US" sz="2400" dirty="0"/>
              <a:t>.</a:t>
            </a:r>
          </a:p>
          <a:p>
            <a:endParaRPr lang="en-US" sz="2400" dirty="0"/>
          </a:p>
          <a:p>
            <a:endParaRPr lang="en-US" dirty="0"/>
          </a:p>
        </p:txBody>
      </p:sp>
    </p:spTree>
    <p:extLst>
      <p:ext uri="{BB962C8B-B14F-4D97-AF65-F5344CB8AC3E}">
        <p14:creationId xmlns:p14="http://schemas.microsoft.com/office/powerpoint/2010/main" val="59997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a:t>
            </a:r>
            <a:r>
              <a:rPr lang="en-US" sz="3600" b="1" dirty="0" smtClean="0">
                <a:solidFill>
                  <a:srgbClr val="FF0000"/>
                </a:solidFill>
              </a:rPr>
              <a:t>wo </a:t>
            </a:r>
            <a:r>
              <a:rPr lang="en-US" sz="3600" b="1" dirty="0">
                <a:solidFill>
                  <a:srgbClr val="FF0000"/>
                </a:solidFill>
              </a:rPr>
              <a:t>different ways to approach </a:t>
            </a:r>
            <a:r>
              <a:rPr lang="en-US" sz="3600" b="1" dirty="0" smtClean="0">
                <a:solidFill>
                  <a:srgbClr val="FF0000"/>
                </a:solidFill>
              </a:rPr>
              <a:t>Technical </a:t>
            </a:r>
            <a:r>
              <a:rPr lang="en-US" sz="3600" b="1" dirty="0">
                <a:solidFill>
                  <a:srgbClr val="FF0000"/>
                </a:solidFill>
              </a:rPr>
              <a:t>A</a:t>
            </a:r>
            <a:r>
              <a:rPr lang="en-US" sz="3600" b="1" dirty="0" smtClean="0">
                <a:solidFill>
                  <a:srgbClr val="FF0000"/>
                </a:solidFill>
              </a:rPr>
              <a:t>nalysis</a:t>
            </a:r>
            <a:endParaRPr lang="en-US" sz="36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Top Down Approach</a:t>
            </a:r>
          </a:p>
          <a:p>
            <a:pPr lvl="1"/>
            <a:r>
              <a:rPr lang="en-US" dirty="0" smtClean="0"/>
              <a:t>Often taken by Short-term Traders</a:t>
            </a:r>
          </a:p>
          <a:p>
            <a:pPr lvl="1"/>
            <a:r>
              <a:rPr lang="en-US" dirty="0"/>
              <a:t>The top-down approach is a macroeconomic analysis that looks at the overall economy before focusing on individual securities. </a:t>
            </a:r>
            <a:endParaRPr lang="en-US" dirty="0" smtClean="0"/>
          </a:p>
          <a:p>
            <a:pPr lvl="1"/>
            <a:r>
              <a:rPr lang="en-US" dirty="0" smtClean="0"/>
              <a:t>A </a:t>
            </a:r>
            <a:r>
              <a:rPr lang="en-US" dirty="0"/>
              <a:t>trader would first focus on economies, then sectors, and then companies </a:t>
            </a:r>
            <a:r>
              <a:rPr lang="en-US" dirty="0" smtClean="0"/>
              <a:t>for stocks</a:t>
            </a:r>
            <a:r>
              <a:rPr lang="en-US" dirty="0"/>
              <a:t>. </a:t>
            </a:r>
            <a:endParaRPr lang="en-US" dirty="0" smtClean="0"/>
          </a:p>
          <a:p>
            <a:pPr lvl="1"/>
            <a:r>
              <a:rPr lang="en-US" dirty="0" smtClean="0"/>
              <a:t>Focus </a:t>
            </a:r>
            <a:r>
              <a:rPr lang="en-US" dirty="0"/>
              <a:t>on short-term gains as opposed to long-term valuations. </a:t>
            </a:r>
            <a:endParaRPr lang="en-US" dirty="0" smtClean="0"/>
          </a:p>
          <a:p>
            <a:pPr lvl="2">
              <a:buFont typeface="Wingdings" panose="05000000000000000000" pitchFamily="2" charset="2"/>
              <a:buChar char="Ø"/>
            </a:pPr>
            <a:r>
              <a:rPr lang="en-US" dirty="0" smtClean="0">
                <a:solidFill>
                  <a:srgbClr val="C00000"/>
                </a:solidFill>
              </a:rPr>
              <a:t>For </a:t>
            </a:r>
            <a:r>
              <a:rPr lang="en-US" dirty="0">
                <a:solidFill>
                  <a:srgbClr val="C00000"/>
                </a:solidFill>
              </a:rPr>
              <a:t>example, a trader may be interested in stocks that broke out from their 50-day </a:t>
            </a:r>
            <a:r>
              <a:rPr lang="en-US" u="sng" dirty="0">
                <a:solidFill>
                  <a:srgbClr val="C00000"/>
                </a:solidFill>
                <a:hlinkClick r:id="rId2"/>
              </a:rPr>
              <a:t>moving average</a:t>
            </a:r>
            <a:r>
              <a:rPr lang="en-US" dirty="0">
                <a:solidFill>
                  <a:srgbClr val="C00000"/>
                </a:solidFill>
              </a:rPr>
              <a:t> as a buying opportunity</a:t>
            </a:r>
            <a:r>
              <a:rPr lang="en-US" dirty="0" smtClean="0">
                <a:solidFill>
                  <a:srgbClr val="C00000"/>
                </a:solidFill>
              </a:rPr>
              <a:t>.</a:t>
            </a:r>
            <a:endParaRPr lang="en-US" dirty="0">
              <a:solidFill>
                <a:srgbClr val="C00000"/>
              </a:solidFill>
            </a:endParaRPr>
          </a:p>
          <a:p>
            <a:pPr marL="457200" lvl="1" indent="0">
              <a:buNone/>
            </a:pPr>
            <a:r>
              <a:rPr lang="en-US" dirty="0" smtClean="0"/>
              <a:t> </a:t>
            </a:r>
            <a:endParaRPr lang="en-US" dirty="0"/>
          </a:p>
          <a:p>
            <a:r>
              <a:rPr lang="en-US" b="1" dirty="0" smtClean="0"/>
              <a:t>Bottom Up Approach</a:t>
            </a:r>
            <a:endParaRPr lang="en-US" b="1" dirty="0"/>
          </a:p>
          <a:p>
            <a:pPr lvl="1"/>
            <a:r>
              <a:rPr lang="en-US" dirty="0" smtClean="0"/>
              <a:t>Often taken by Long-term Traders</a:t>
            </a:r>
            <a:endParaRPr lang="en-US" dirty="0"/>
          </a:p>
        </p:txBody>
      </p:sp>
    </p:spTree>
    <p:extLst>
      <p:ext uri="{BB962C8B-B14F-4D97-AF65-F5344CB8AC3E}">
        <p14:creationId xmlns:p14="http://schemas.microsoft.com/office/powerpoint/2010/main" val="200848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(TA) Bottom- up Approach for LT Investors</a:t>
            </a:r>
            <a:endParaRPr lang="en-US" b="1" u="sng" dirty="0">
              <a:solidFill>
                <a:srgbClr val="FF0000"/>
              </a:solidFill>
            </a:endParaRPr>
          </a:p>
        </p:txBody>
      </p:sp>
      <p:sp>
        <p:nvSpPr>
          <p:cNvPr id="3" name="Content Placeholder 2"/>
          <p:cNvSpPr>
            <a:spLocks noGrp="1"/>
          </p:cNvSpPr>
          <p:nvPr>
            <p:ph idx="1"/>
          </p:nvPr>
        </p:nvSpPr>
        <p:spPr/>
        <p:txBody>
          <a:bodyPr/>
          <a:lstStyle/>
          <a:p>
            <a:r>
              <a:rPr lang="en-US" dirty="0"/>
              <a:t>The bottom-up approach focuses on </a:t>
            </a:r>
            <a:r>
              <a:rPr lang="en-US" u="sng" dirty="0"/>
              <a:t>individual stocks </a:t>
            </a:r>
            <a:r>
              <a:rPr lang="en-US" dirty="0"/>
              <a:t>as opposed to a </a:t>
            </a:r>
            <a:r>
              <a:rPr lang="en-US" u="sng" dirty="0"/>
              <a:t>macroeconomic</a:t>
            </a:r>
            <a:r>
              <a:rPr lang="en-US" dirty="0"/>
              <a:t> view</a:t>
            </a:r>
            <a:r>
              <a:rPr lang="en-US" dirty="0" smtClean="0"/>
              <a:t>.</a:t>
            </a:r>
          </a:p>
          <a:p>
            <a:r>
              <a:rPr lang="en-US" dirty="0" smtClean="0"/>
              <a:t>It </a:t>
            </a:r>
            <a:r>
              <a:rPr lang="en-US" dirty="0"/>
              <a:t>involves analyzing a stock that appears fundamentally interesting for potential </a:t>
            </a:r>
            <a:r>
              <a:rPr lang="en-US" u="sng" dirty="0">
                <a:solidFill>
                  <a:srgbClr val="FF0000"/>
                </a:solidFill>
              </a:rPr>
              <a:t>entry and exit points</a:t>
            </a:r>
            <a:r>
              <a:rPr lang="en-US" dirty="0"/>
              <a:t>. </a:t>
            </a:r>
            <a:endParaRPr lang="en-US" dirty="0" smtClean="0"/>
          </a:p>
          <a:p>
            <a:r>
              <a:rPr lang="en-US" dirty="0" smtClean="0">
                <a:solidFill>
                  <a:srgbClr val="FF0000"/>
                </a:solidFill>
              </a:rPr>
              <a:t>For </a:t>
            </a:r>
            <a:r>
              <a:rPr lang="en-US" dirty="0">
                <a:solidFill>
                  <a:srgbClr val="FF0000"/>
                </a:solidFill>
              </a:rPr>
              <a:t>example, </a:t>
            </a:r>
            <a:r>
              <a:rPr lang="en-US" dirty="0"/>
              <a:t>an investor may find an undervalued stock in a downtrend and use technical analysis to identify a specific </a:t>
            </a:r>
            <a:r>
              <a:rPr lang="en-US" u="sng" dirty="0">
                <a:hlinkClick r:id="rId2"/>
              </a:rPr>
              <a:t>entry point</a:t>
            </a:r>
            <a:r>
              <a:rPr lang="en-US" dirty="0"/>
              <a:t> when the stock could be bottoming out. </a:t>
            </a:r>
            <a:endParaRPr lang="en-US" dirty="0" smtClean="0"/>
          </a:p>
          <a:p>
            <a:r>
              <a:rPr lang="en-US" dirty="0" smtClean="0"/>
              <a:t>They </a:t>
            </a:r>
            <a:r>
              <a:rPr lang="en-US" dirty="0"/>
              <a:t>seek value in their decisions and intend to hold a long-term view of their trades.</a:t>
            </a:r>
          </a:p>
          <a:p>
            <a:endParaRPr lang="en-US" dirty="0"/>
          </a:p>
        </p:txBody>
      </p:sp>
    </p:spTree>
    <p:extLst>
      <p:ext uri="{BB962C8B-B14F-4D97-AF65-F5344CB8AC3E}">
        <p14:creationId xmlns:p14="http://schemas.microsoft.com/office/powerpoint/2010/main" val="419688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245138"/>
            <a:ext cx="10515600" cy="945093"/>
          </a:xfrm>
        </p:spPr>
        <p:txBody>
          <a:bodyPr>
            <a:normAutofit/>
          </a:bodyPr>
          <a:lstStyle/>
          <a:p>
            <a:pPr algn="ctr"/>
            <a:r>
              <a:rPr lang="en-US" sz="3200" b="1" u="sng" dirty="0">
                <a:solidFill>
                  <a:srgbClr val="C00000"/>
                </a:solidFill>
              </a:rPr>
              <a:t>Commonly used </a:t>
            </a:r>
            <a:r>
              <a:rPr lang="en-US" sz="3200" b="1" u="sng" dirty="0" smtClean="0">
                <a:solidFill>
                  <a:srgbClr val="C00000"/>
                </a:solidFill>
              </a:rPr>
              <a:t>(TA) Indicators </a:t>
            </a:r>
            <a:r>
              <a:rPr lang="en-US" sz="3200" b="1" u="sng" dirty="0">
                <a:solidFill>
                  <a:srgbClr val="C00000"/>
                </a:solidFill>
              </a:rPr>
              <a:t>and </a:t>
            </a:r>
            <a:r>
              <a:rPr lang="en-US" sz="3200" b="1" u="sng" dirty="0" smtClean="0">
                <a:solidFill>
                  <a:srgbClr val="C00000"/>
                </a:solidFill>
              </a:rPr>
              <a:t>Charting </a:t>
            </a:r>
            <a:r>
              <a:rPr lang="en-US" sz="3200" b="1" u="sng" dirty="0">
                <a:solidFill>
                  <a:srgbClr val="C00000"/>
                </a:solidFill>
              </a:rPr>
              <a:t>P</a:t>
            </a:r>
            <a:r>
              <a:rPr lang="en-US" sz="3200" b="1" u="sng" dirty="0" smtClean="0">
                <a:solidFill>
                  <a:srgbClr val="C00000"/>
                </a:solidFill>
              </a:rPr>
              <a:t>atterns include:</a:t>
            </a:r>
            <a:endParaRPr lang="en-US" sz="3200" b="1" u="sng" dirty="0">
              <a:solidFill>
                <a:srgbClr val="C00000"/>
              </a:solidFill>
            </a:endParaRPr>
          </a:p>
        </p:txBody>
      </p:sp>
      <p:sp>
        <p:nvSpPr>
          <p:cNvPr id="3" name="Content Placeholder 2"/>
          <p:cNvSpPr>
            <a:spLocks noGrp="1"/>
          </p:cNvSpPr>
          <p:nvPr>
            <p:ph idx="1"/>
          </p:nvPr>
        </p:nvSpPr>
        <p:spPr>
          <a:xfrm>
            <a:off x="307622" y="1272470"/>
            <a:ext cx="10515600" cy="4351338"/>
          </a:xfrm>
        </p:spPr>
        <p:txBody>
          <a:bodyPr>
            <a:normAutofit fontScale="92500" lnSpcReduction="20000"/>
          </a:bodyPr>
          <a:lstStyle/>
          <a:p>
            <a:pPr marL="0" indent="0">
              <a:buNone/>
            </a:pPr>
            <a:r>
              <a:rPr lang="en-US" u="sng" dirty="0"/>
              <a:t>In general, </a:t>
            </a:r>
            <a:r>
              <a:rPr lang="en-US" u="sng" dirty="0" smtClean="0"/>
              <a:t>Technical </a:t>
            </a:r>
            <a:r>
              <a:rPr lang="en-US" u="sng" dirty="0"/>
              <a:t>A</a:t>
            </a:r>
            <a:r>
              <a:rPr lang="en-US" u="sng" dirty="0" smtClean="0"/>
              <a:t>nalysts </a:t>
            </a:r>
            <a:r>
              <a:rPr lang="en-US" u="sng" dirty="0"/>
              <a:t>look at the following </a:t>
            </a:r>
            <a:r>
              <a:rPr lang="en-US" u="sng" dirty="0" smtClean="0"/>
              <a:t>indicators:</a:t>
            </a:r>
          </a:p>
          <a:p>
            <a:pPr lvl="0"/>
            <a:r>
              <a:rPr lang="en-US" dirty="0" smtClean="0"/>
              <a:t>Price trends</a:t>
            </a:r>
          </a:p>
          <a:p>
            <a:pPr lvl="0"/>
            <a:r>
              <a:rPr lang="en-US" dirty="0" smtClean="0"/>
              <a:t>Chart </a:t>
            </a:r>
            <a:r>
              <a:rPr lang="en-US" dirty="0"/>
              <a:t>patterns</a:t>
            </a:r>
          </a:p>
          <a:p>
            <a:pPr lvl="0"/>
            <a:r>
              <a:rPr lang="en-US" dirty="0" smtClean="0"/>
              <a:t>Trading Volume </a:t>
            </a:r>
          </a:p>
          <a:p>
            <a:r>
              <a:rPr lang="en-US" dirty="0"/>
              <a:t>Support and Resistance L</a:t>
            </a:r>
            <a:r>
              <a:rPr lang="en-US" dirty="0" smtClean="0"/>
              <a:t>evels</a:t>
            </a:r>
            <a:r>
              <a:rPr lang="en-US" dirty="0"/>
              <a:t> </a:t>
            </a:r>
            <a:endParaRPr lang="en-US" dirty="0" smtClean="0"/>
          </a:p>
          <a:p>
            <a:pPr lvl="0"/>
            <a:r>
              <a:rPr lang="en-US" u="sng" dirty="0" smtClean="0">
                <a:solidFill>
                  <a:schemeClr val="accent1"/>
                </a:solidFill>
              </a:rPr>
              <a:t>M</a:t>
            </a:r>
            <a:r>
              <a:rPr lang="en-US" u="sng" dirty="0" smtClean="0">
                <a:hlinkClick r:id="rId2"/>
              </a:rPr>
              <a:t>omentum</a:t>
            </a:r>
            <a:r>
              <a:rPr lang="en-US" dirty="0"/>
              <a:t> </a:t>
            </a:r>
            <a:r>
              <a:rPr lang="en-US" u="sng" dirty="0" smtClean="0">
                <a:solidFill>
                  <a:srgbClr val="0070C0"/>
                </a:solidFill>
              </a:rPr>
              <a:t>Indicators</a:t>
            </a:r>
            <a:endParaRPr lang="en-US" u="sng" dirty="0">
              <a:solidFill>
                <a:srgbClr val="0070C0"/>
              </a:solidFill>
            </a:endParaRPr>
          </a:p>
          <a:p>
            <a:pPr lvl="1"/>
            <a:r>
              <a:rPr lang="en-US" u="sng" dirty="0" smtClean="0">
                <a:hlinkClick r:id="rId3"/>
              </a:rPr>
              <a:t>RSI – Relative Strength Indicator</a:t>
            </a:r>
          </a:p>
          <a:p>
            <a:pPr lvl="1"/>
            <a:r>
              <a:rPr lang="en-US" u="sng" dirty="0" smtClean="0">
                <a:hlinkClick r:id="rId3"/>
              </a:rPr>
              <a:t>Oscillators</a:t>
            </a:r>
            <a:endParaRPr lang="en-US" dirty="0"/>
          </a:p>
          <a:p>
            <a:pPr lvl="1"/>
            <a:r>
              <a:rPr lang="en-US" u="sng" dirty="0">
                <a:hlinkClick r:id="rId4"/>
              </a:rPr>
              <a:t>Moving </a:t>
            </a:r>
            <a:r>
              <a:rPr lang="en-US" u="sng" dirty="0" smtClean="0">
                <a:hlinkClick r:id="rId4"/>
              </a:rPr>
              <a:t>Averages</a:t>
            </a:r>
            <a:endParaRPr lang="en-US" u="sng" dirty="0"/>
          </a:p>
          <a:p>
            <a:r>
              <a:rPr lang="en-US" dirty="0" smtClean="0"/>
              <a:t>Bollinger Bands</a:t>
            </a:r>
          </a:p>
          <a:p>
            <a:r>
              <a:rPr lang="en-US" dirty="0" smtClean="0"/>
              <a:t>Beta </a:t>
            </a:r>
            <a:r>
              <a:rPr lang="en-US" b="1" dirty="0">
                <a:solidFill>
                  <a:srgbClr val="7030A0"/>
                </a:solidFill>
              </a:rPr>
              <a:t>(β) </a:t>
            </a:r>
            <a:endParaRPr lang="en-US" dirty="0"/>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23228"/>
            <a:ext cx="6400800" cy="2873248"/>
          </a:xfrm>
          <a:prstGeom prst="rect">
            <a:avLst/>
          </a:prstGeom>
        </p:spPr>
      </p:pic>
    </p:spTree>
    <p:extLst>
      <p:ext uri="{BB962C8B-B14F-4D97-AF65-F5344CB8AC3E}">
        <p14:creationId xmlns:p14="http://schemas.microsoft.com/office/powerpoint/2010/main" val="304211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5719"/>
          </a:xfrm>
        </p:spPr>
        <p:txBody>
          <a:bodyPr>
            <a:normAutofit fontScale="90000"/>
          </a:bodyPr>
          <a:lstStyle/>
          <a:p>
            <a:pPr algn="ctr"/>
            <a:r>
              <a:rPr lang="en-US" b="1" dirty="0" smtClean="0">
                <a:solidFill>
                  <a:srgbClr val="C00000"/>
                </a:solidFill>
              </a:rPr>
              <a:t>What is RSI – Relative Strength Index?</a:t>
            </a:r>
            <a:endParaRPr lang="en-US" b="1" dirty="0">
              <a:solidFill>
                <a:srgbClr val="C00000"/>
              </a:solidFill>
            </a:endParaRPr>
          </a:p>
        </p:txBody>
      </p:sp>
      <p:sp>
        <p:nvSpPr>
          <p:cNvPr id="3" name="Content Placeholder 2"/>
          <p:cNvSpPr>
            <a:spLocks noGrp="1"/>
          </p:cNvSpPr>
          <p:nvPr>
            <p:ph idx="1"/>
          </p:nvPr>
        </p:nvSpPr>
        <p:spPr>
          <a:xfrm>
            <a:off x="838200" y="970844"/>
            <a:ext cx="10515600" cy="5091289"/>
          </a:xfrm>
        </p:spPr>
        <p:txBody>
          <a:bodyPr>
            <a:normAutofit fontScale="85000" lnSpcReduction="10000"/>
          </a:bodyPr>
          <a:lstStyle/>
          <a:p>
            <a:r>
              <a:rPr lang="en-US" u="sng" dirty="0" smtClean="0">
                <a:solidFill>
                  <a:schemeClr val="accent1"/>
                </a:solidFill>
              </a:rPr>
              <a:t>RSI</a:t>
            </a:r>
            <a:r>
              <a:rPr lang="en-US" dirty="0" smtClean="0"/>
              <a:t> </a:t>
            </a:r>
            <a:r>
              <a:rPr lang="en-US" dirty="0"/>
              <a:t>is a </a:t>
            </a:r>
            <a:r>
              <a:rPr lang="en-US" dirty="0">
                <a:solidFill>
                  <a:schemeClr val="accent5"/>
                </a:solidFill>
              </a:rPr>
              <a:t>momentum indicator </a:t>
            </a:r>
            <a:r>
              <a:rPr lang="en-US" dirty="0"/>
              <a:t>that measures recent price changes as it </a:t>
            </a:r>
            <a:r>
              <a:rPr lang="en-US" dirty="0" smtClean="0">
                <a:solidFill>
                  <a:schemeClr val="accent5"/>
                </a:solidFill>
              </a:rPr>
              <a:t>oscillates</a:t>
            </a:r>
            <a:r>
              <a:rPr lang="en-US" dirty="0" smtClean="0"/>
              <a:t> </a:t>
            </a:r>
            <a:r>
              <a:rPr lang="en-US" dirty="0"/>
              <a:t>between </a:t>
            </a:r>
            <a:r>
              <a:rPr lang="en-US" u="sng" dirty="0">
                <a:solidFill>
                  <a:schemeClr val="accent5"/>
                </a:solidFill>
              </a:rPr>
              <a:t>0 and 100</a:t>
            </a:r>
            <a:r>
              <a:rPr lang="en-US" dirty="0"/>
              <a:t>. The RSI provides short-term buy and sell signals and </a:t>
            </a:r>
            <a:r>
              <a:rPr lang="en-US" dirty="0" smtClean="0"/>
              <a:t>is used </a:t>
            </a:r>
            <a:r>
              <a:rPr lang="en-US" dirty="0"/>
              <a:t>to track the </a:t>
            </a:r>
            <a:r>
              <a:rPr lang="en-US" u="sng" dirty="0"/>
              <a:t>overbought</a:t>
            </a:r>
            <a:r>
              <a:rPr lang="en-US" dirty="0"/>
              <a:t> and </a:t>
            </a:r>
            <a:r>
              <a:rPr lang="en-US" u="sng" dirty="0"/>
              <a:t>oversold</a:t>
            </a:r>
            <a:r>
              <a:rPr lang="en-US" dirty="0"/>
              <a:t> levels of an asset. </a:t>
            </a:r>
          </a:p>
          <a:p>
            <a:r>
              <a:rPr lang="en-US" dirty="0">
                <a:solidFill>
                  <a:schemeClr val="accent5"/>
                </a:solidFill>
              </a:rPr>
              <a:t>Low RSI levels, </a:t>
            </a:r>
            <a:r>
              <a:rPr lang="en-US" dirty="0"/>
              <a:t>below 30, generate buy signals and indicate an oversold or undervalued condition. </a:t>
            </a:r>
            <a:endParaRPr lang="en-US" dirty="0" smtClean="0"/>
          </a:p>
          <a:p>
            <a:r>
              <a:rPr lang="en-US" dirty="0" smtClean="0">
                <a:solidFill>
                  <a:schemeClr val="accent5"/>
                </a:solidFill>
              </a:rPr>
              <a:t>High </a:t>
            </a:r>
            <a:r>
              <a:rPr lang="en-US" dirty="0">
                <a:solidFill>
                  <a:schemeClr val="accent5"/>
                </a:solidFill>
              </a:rPr>
              <a:t>RSI levels, </a:t>
            </a:r>
            <a:r>
              <a:rPr lang="en-US" dirty="0"/>
              <a:t>above 70, generate sell signals and suggest that a security is overbought or </a:t>
            </a:r>
            <a:r>
              <a:rPr lang="en-US" u="sng" dirty="0">
                <a:hlinkClick r:id="rId2"/>
              </a:rPr>
              <a:t>overvalued</a:t>
            </a:r>
            <a:r>
              <a:rPr lang="en-US" dirty="0"/>
              <a:t>. </a:t>
            </a:r>
            <a:endParaRPr lang="en-US" dirty="0" smtClean="0"/>
          </a:p>
          <a:p>
            <a:r>
              <a:rPr lang="en-US" dirty="0" smtClean="0">
                <a:solidFill>
                  <a:schemeClr val="accent5"/>
                </a:solidFill>
              </a:rPr>
              <a:t>RSI </a:t>
            </a:r>
            <a:r>
              <a:rPr lang="en-US" dirty="0">
                <a:solidFill>
                  <a:schemeClr val="accent5"/>
                </a:solidFill>
              </a:rPr>
              <a:t>of 50 denotes a </a:t>
            </a:r>
            <a:r>
              <a:rPr lang="en-US" dirty="0" smtClean="0">
                <a:solidFill>
                  <a:schemeClr val="accent5"/>
                </a:solidFill>
              </a:rPr>
              <a:t>Neutral </a:t>
            </a:r>
            <a:r>
              <a:rPr lang="en-US" dirty="0">
                <a:solidFill>
                  <a:schemeClr val="accent5"/>
                </a:solidFill>
              </a:rPr>
              <a:t>L</a:t>
            </a:r>
            <a:r>
              <a:rPr lang="en-US" dirty="0" smtClean="0">
                <a:solidFill>
                  <a:schemeClr val="accent5"/>
                </a:solidFill>
              </a:rPr>
              <a:t>evel </a:t>
            </a:r>
            <a:r>
              <a:rPr lang="en-US" dirty="0"/>
              <a:t>or balance between </a:t>
            </a:r>
            <a:r>
              <a:rPr lang="en-US" u="sng" dirty="0">
                <a:hlinkClick r:id="rId3"/>
              </a:rPr>
              <a:t>bullish</a:t>
            </a:r>
            <a:r>
              <a:rPr lang="en-US" dirty="0"/>
              <a:t> &amp;</a:t>
            </a:r>
            <a:r>
              <a:rPr lang="en-US" dirty="0" smtClean="0"/>
              <a:t> </a:t>
            </a:r>
            <a:r>
              <a:rPr lang="en-US" u="sng" dirty="0">
                <a:hlinkClick r:id="rId4"/>
              </a:rPr>
              <a:t>bearish</a:t>
            </a:r>
            <a:r>
              <a:rPr lang="en-US" dirty="0"/>
              <a:t> positions. </a:t>
            </a:r>
            <a:endParaRPr lang="en-US" dirty="0" smtClean="0"/>
          </a:p>
          <a:p>
            <a:r>
              <a:rPr lang="en-US" dirty="0" smtClean="0"/>
              <a:t>RSI </a:t>
            </a:r>
            <a:r>
              <a:rPr lang="en-US" dirty="0"/>
              <a:t>measures how quickly the price of an asset </a:t>
            </a:r>
            <a:r>
              <a:rPr lang="en-US" dirty="0" smtClean="0"/>
              <a:t>moves - commonly </a:t>
            </a:r>
            <a:r>
              <a:rPr lang="en-US" dirty="0"/>
              <a:t>used when markets are trending. </a:t>
            </a:r>
            <a:r>
              <a:rPr lang="en-US" dirty="0" smtClean="0"/>
              <a:t>RSI </a:t>
            </a:r>
            <a:r>
              <a:rPr lang="en-US" dirty="0"/>
              <a:t>may be misleading </a:t>
            </a:r>
            <a:r>
              <a:rPr lang="en-US" dirty="0" smtClean="0"/>
              <a:t>at times. </a:t>
            </a:r>
          </a:p>
          <a:p>
            <a:r>
              <a:rPr lang="en-US" dirty="0" smtClean="0"/>
              <a:t>Other RSI trading </a:t>
            </a:r>
            <a:r>
              <a:rPr lang="en-US" dirty="0" smtClean="0"/>
              <a:t>signals - </a:t>
            </a:r>
            <a:r>
              <a:rPr lang="en-US" dirty="0" smtClean="0">
                <a:solidFill>
                  <a:schemeClr val="accent5"/>
                </a:solidFill>
              </a:rPr>
              <a:t>when </a:t>
            </a:r>
            <a:r>
              <a:rPr lang="en-US" dirty="0">
                <a:solidFill>
                  <a:schemeClr val="accent5"/>
                </a:solidFill>
              </a:rPr>
              <a:t>overbought and oversold asset prices don't change course right </a:t>
            </a:r>
            <a:r>
              <a:rPr lang="en-US" dirty="0" smtClean="0">
                <a:solidFill>
                  <a:schemeClr val="accent5"/>
                </a:solidFill>
              </a:rPr>
              <a:t>away</a:t>
            </a:r>
            <a:r>
              <a:rPr lang="en-US" dirty="0"/>
              <a:t> </a:t>
            </a:r>
            <a:r>
              <a:rPr lang="en-US" dirty="0" smtClean="0"/>
              <a:t>-</a:t>
            </a:r>
            <a:r>
              <a:rPr lang="en-US" dirty="0" smtClean="0"/>
              <a:t> </a:t>
            </a:r>
            <a:r>
              <a:rPr lang="en-US" dirty="0"/>
              <a:t>via </a:t>
            </a:r>
            <a:r>
              <a:rPr lang="en-US" u="sng" dirty="0"/>
              <a:t>divergences</a:t>
            </a:r>
            <a:r>
              <a:rPr lang="en-US" dirty="0"/>
              <a:t>, </a:t>
            </a:r>
            <a:r>
              <a:rPr lang="en-US" u="sng" dirty="0"/>
              <a:t>failure swings</a:t>
            </a:r>
            <a:r>
              <a:rPr lang="en-US" dirty="0"/>
              <a:t>, </a:t>
            </a:r>
            <a:r>
              <a:rPr lang="en-US" u="sng" dirty="0" smtClean="0"/>
              <a:t>centerline </a:t>
            </a:r>
            <a:r>
              <a:rPr lang="en-US" u="sng" dirty="0"/>
              <a:t>crossovers</a:t>
            </a:r>
            <a:r>
              <a:rPr lang="en-US" dirty="0"/>
              <a:t>. </a:t>
            </a:r>
            <a:endParaRPr lang="en-US" dirty="0" smtClean="0"/>
          </a:p>
          <a:p>
            <a:r>
              <a:rPr lang="en-US" u="sng" dirty="0" smtClean="0">
                <a:solidFill>
                  <a:srgbClr val="0070C0"/>
                </a:solidFill>
              </a:rPr>
              <a:t>Moving </a:t>
            </a:r>
            <a:r>
              <a:rPr lang="en-US" u="sng" dirty="0">
                <a:solidFill>
                  <a:srgbClr val="0070C0"/>
                </a:solidFill>
              </a:rPr>
              <a:t>A</a:t>
            </a:r>
            <a:r>
              <a:rPr lang="en-US" u="sng" dirty="0" smtClean="0">
                <a:solidFill>
                  <a:srgbClr val="0070C0"/>
                </a:solidFill>
              </a:rPr>
              <a:t>verage </a:t>
            </a:r>
            <a:r>
              <a:rPr lang="en-US" u="sng" dirty="0">
                <a:solidFill>
                  <a:srgbClr val="0070C0"/>
                </a:solidFill>
              </a:rPr>
              <a:t>C</a:t>
            </a:r>
            <a:r>
              <a:rPr lang="en-US" u="sng" dirty="0" smtClean="0">
                <a:solidFill>
                  <a:srgbClr val="0070C0"/>
                </a:solidFill>
              </a:rPr>
              <a:t>onvergence </a:t>
            </a:r>
            <a:r>
              <a:rPr lang="en-US" u="sng" dirty="0">
                <a:solidFill>
                  <a:srgbClr val="0070C0"/>
                </a:solidFill>
              </a:rPr>
              <a:t>D</a:t>
            </a:r>
            <a:r>
              <a:rPr lang="en-US" u="sng" dirty="0" smtClean="0">
                <a:solidFill>
                  <a:srgbClr val="0070C0"/>
                </a:solidFill>
              </a:rPr>
              <a:t>ivergence </a:t>
            </a:r>
            <a:r>
              <a:rPr lang="en-US" dirty="0" smtClean="0">
                <a:solidFill>
                  <a:srgbClr val="0070C0"/>
                </a:solidFill>
              </a:rPr>
              <a:t>(MACD</a:t>
            </a:r>
            <a:r>
              <a:rPr lang="en-US" dirty="0" smtClean="0">
                <a:solidFill>
                  <a:srgbClr val="0070C0"/>
                </a:solidFill>
              </a:rPr>
              <a:t>), </a:t>
            </a:r>
            <a:r>
              <a:rPr lang="en-US" u="sng" dirty="0" smtClean="0">
                <a:solidFill>
                  <a:srgbClr val="0070C0"/>
                </a:solidFill>
              </a:rPr>
              <a:t>Exponential Moving Average (EMA</a:t>
            </a:r>
            <a:r>
              <a:rPr lang="en-US" dirty="0" smtClean="0">
                <a:solidFill>
                  <a:srgbClr val="0070C0"/>
                </a:solidFill>
              </a:rPr>
              <a:t>) </a:t>
            </a:r>
            <a:r>
              <a:rPr lang="en-US" dirty="0" smtClean="0"/>
              <a:t>&amp; </a:t>
            </a:r>
            <a:r>
              <a:rPr lang="en-US" u="sng" dirty="0">
                <a:solidFill>
                  <a:srgbClr val="0070C0"/>
                </a:solidFill>
              </a:rPr>
              <a:t>M</a:t>
            </a:r>
            <a:r>
              <a:rPr lang="en-US" u="sng" dirty="0" smtClean="0">
                <a:solidFill>
                  <a:srgbClr val="0070C0"/>
                </a:solidFill>
              </a:rPr>
              <a:t>oving </a:t>
            </a:r>
            <a:r>
              <a:rPr lang="en-US" u="sng" dirty="0">
                <a:solidFill>
                  <a:srgbClr val="0070C0"/>
                </a:solidFill>
              </a:rPr>
              <a:t>A</a:t>
            </a:r>
            <a:r>
              <a:rPr lang="en-US" u="sng" dirty="0" smtClean="0">
                <a:solidFill>
                  <a:srgbClr val="0070C0"/>
                </a:solidFill>
              </a:rPr>
              <a:t>verage </a:t>
            </a:r>
            <a:r>
              <a:rPr lang="en-US" u="sng" dirty="0">
                <a:solidFill>
                  <a:srgbClr val="0070C0"/>
                </a:solidFill>
              </a:rPr>
              <a:t>C</a:t>
            </a:r>
            <a:r>
              <a:rPr lang="en-US" u="sng" dirty="0" smtClean="0">
                <a:solidFill>
                  <a:srgbClr val="0070C0"/>
                </a:solidFill>
              </a:rPr>
              <a:t>rossovers </a:t>
            </a:r>
            <a:r>
              <a:rPr lang="en-US" dirty="0"/>
              <a:t> </a:t>
            </a:r>
            <a:r>
              <a:rPr lang="en-US" dirty="0" smtClean="0"/>
              <a:t>-</a:t>
            </a:r>
            <a:r>
              <a:rPr lang="en-US" dirty="0" smtClean="0"/>
              <a:t> </a:t>
            </a:r>
            <a:r>
              <a:rPr lang="en-US" dirty="0"/>
              <a:t>allow traders to verify RSI indicators.</a:t>
            </a:r>
          </a:p>
          <a:p>
            <a:endParaRPr lang="en-US" dirty="0"/>
          </a:p>
        </p:txBody>
      </p:sp>
    </p:spTree>
    <p:extLst>
      <p:ext uri="{BB962C8B-B14F-4D97-AF65-F5344CB8AC3E}">
        <p14:creationId xmlns:p14="http://schemas.microsoft.com/office/powerpoint/2010/main" val="265591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Technical Analysis Terms – Used in Charts</a:t>
            </a:r>
            <a:endParaRPr lang="en-US" b="1" dirty="0">
              <a:solidFill>
                <a:schemeClr val="accent2"/>
              </a:solidFill>
            </a:endParaRPr>
          </a:p>
        </p:txBody>
      </p:sp>
      <p:sp>
        <p:nvSpPr>
          <p:cNvPr id="3" name="Content Placeholder 2"/>
          <p:cNvSpPr>
            <a:spLocks noGrp="1"/>
          </p:cNvSpPr>
          <p:nvPr>
            <p:ph idx="1"/>
          </p:nvPr>
        </p:nvSpPr>
        <p:spPr>
          <a:xfrm>
            <a:off x="838200" y="1385359"/>
            <a:ext cx="10515600" cy="4351338"/>
          </a:xfrm>
        </p:spPr>
        <p:txBody>
          <a:bodyPr>
            <a:normAutofit lnSpcReduction="10000"/>
          </a:bodyPr>
          <a:lstStyle/>
          <a:p>
            <a:pPr marL="0" indent="0">
              <a:buNone/>
            </a:pPr>
            <a:endParaRPr lang="en-US" sz="1800" dirty="0" smtClean="0">
              <a:hlinkClick r:id="rId2" tooltip="technical_indicators:bollinger_bands"/>
            </a:endParaRPr>
          </a:p>
          <a:p>
            <a:r>
              <a:rPr lang="en-US" sz="2000" b="1" dirty="0" smtClean="0">
                <a:hlinkClick r:id="rId2" tooltip="technical_indicators:bollinger_bands"/>
              </a:rPr>
              <a:t>Bollinger </a:t>
            </a:r>
            <a:r>
              <a:rPr lang="en-US" sz="2000" b="1" dirty="0" smtClean="0">
                <a:hlinkClick r:id="rId2" tooltip="technical_indicators:bollinger_bands"/>
              </a:rPr>
              <a:t>Bands</a:t>
            </a:r>
            <a:r>
              <a:rPr lang="en-US" sz="2000" b="1" dirty="0" smtClean="0"/>
              <a:t> </a:t>
            </a:r>
            <a:r>
              <a:rPr lang="en-US" sz="2000" dirty="0" smtClean="0"/>
              <a:t>A </a:t>
            </a:r>
            <a:r>
              <a:rPr lang="en-US" sz="2000" dirty="0"/>
              <a:t>chart overlay that shows the upper and lower limits of </a:t>
            </a:r>
            <a:r>
              <a:rPr lang="en-US" sz="2000" dirty="0">
                <a:solidFill>
                  <a:srgbClr val="FF0000"/>
                </a:solidFill>
              </a:rPr>
              <a:t>'normal' price movements </a:t>
            </a:r>
            <a:r>
              <a:rPr lang="en-US" sz="2000" dirty="0"/>
              <a:t>based on the Standard Deviation of prices</a:t>
            </a:r>
            <a:r>
              <a:rPr lang="en-US" sz="2000" dirty="0" smtClean="0"/>
              <a:t>.</a:t>
            </a:r>
          </a:p>
          <a:p>
            <a:r>
              <a:rPr lang="en-US" sz="2000" b="1" dirty="0">
                <a:hlinkClick r:id="rId3" tooltip="technical_indicators:moving_averages"/>
              </a:rPr>
              <a:t>Moving </a:t>
            </a:r>
            <a:r>
              <a:rPr lang="en-US" sz="2000" b="1" dirty="0" smtClean="0">
                <a:hlinkClick r:id="rId3" tooltip="technical_indicators:moving_averages"/>
              </a:rPr>
              <a:t>Averages</a:t>
            </a:r>
            <a:r>
              <a:rPr lang="en-US" sz="2000" b="1" dirty="0" smtClean="0"/>
              <a:t> </a:t>
            </a:r>
            <a:r>
              <a:rPr lang="en-US" sz="2000" b="1" u="sng" dirty="0" smtClean="0">
                <a:solidFill>
                  <a:schemeClr val="accent5"/>
                </a:solidFill>
              </a:rPr>
              <a:t>Line and Signal Line </a:t>
            </a:r>
            <a:r>
              <a:rPr lang="en-US" sz="2000" dirty="0" smtClean="0"/>
              <a:t>Chart </a:t>
            </a:r>
            <a:r>
              <a:rPr lang="en-US" sz="2000" dirty="0"/>
              <a:t>overlays that show the 'average' value over time. </a:t>
            </a:r>
            <a:r>
              <a:rPr lang="en-US" sz="2000" dirty="0" smtClean="0"/>
              <a:t>Simple </a:t>
            </a:r>
            <a:r>
              <a:rPr lang="en-US" sz="2000" dirty="0"/>
              <a:t>Moving Averages (SMAs) and Exponential Moving Averages (EMAs</a:t>
            </a:r>
            <a:r>
              <a:rPr lang="en-US" sz="2000" dirty="0" smtClean="0"/>
              <a:t>), Signal Line and MACD </a:t>
            </a:r>
            <a:r>
              <a:rPr lang="en-US" sz="2000" dirty="0"/>
              <a:t>- function as a trigger for buy and sell </a:t>
            </a:r>
            <a:r>
              <a:rPr lang="en-US" sz="2000" dirty="0" smtClean="0"/>
              <a:t>signals for Traders </a:t>
            </a:r>
            <a:endParaRPr lang="en-US" sz="2000" dirty="0" smtClean="0"/>
          </a:p>
          <a:p>
            <a:r>
              <a:rPr lang="en-US" sz="2000" b="1" dirty="0" smtClean="0">
                <a:solidFill>
                  <a:srgbClr val="7030A0"/>
                </a:solidFill>
              </a:rPr>
              <a:t>Beta </a:t>
            </a:r>
            <a:r>
              <a:rPr lang="en-US" sz="2000" b="1" dirty="0">
                <a:solidFill>
                  <a:srgbClr val="7030A0"/>
                </a:solidFill>
              </a:rPr>
              <a:t>(β) is a measure of </a:t>
            </a:r>
            <a:r>
              <a:rPr lang="en-US" sz="2000" b="1" dirty="0" smtClean="0">
                <a:solidFill>
                  <a:srgbClr val="7030A0"/>
                </a:solidFill>
              </a:rPr>
              <a:t>market risk &amp;</a:t>
            </a:r>
            <a:r>
              <a:rPr lang="en-US" sz="2000" b="1" dirty="0" smtClean="0">
                <a:solidFill>
                  <a:srgbClr val="7030A0"/>
                </a:solidFill>
              </a:rPr>
              <a:t> </a:t>
            </a:r>
            <a:r>
              <a:rPr lang="en-US" sz="2000" b="1" dirty="0">
                <a:solidFill>
                  <a:srgbClr val="7030A0"/>
                </a:solidFill>
              </a:rPr>
              <a:t>volatility</a:t>
            </a:r>
            <a:r>
              <a:rPr lang="en-US" sz="2000" b="1" i="1" dirty="0">
                <a:solidFill>
                  <a:srgbClr val="7030A0"/>
                </a:solidFill>
              </a:rPr>
              <a:t>—</a:t>
            </a:r>
            <a:r>
              <a:rPr lang="en-US" sz="2000" b="1" dirty="0">
                <a:solidFill>
                  <a:srgbClr val="7030A0"/>
                </a:solidFill>
              </a:rPr>
              <a:t>or </a:t>
            </a:r>
            <a:r>
              <a:rPr lang="en-US" sz="2000" dirty="0">
                <a:hlinkClick r:id="rId4"/>
              </a:rPr>
              <a:t>systematic risk</a:t>
            </a:r>
            <a:r>
              <a:rPr lang="en-US" sz="2000" i="1" dirty="0"/>
              <a:t>—</a:t>
            </a:r>
            <a:r>
              <a:rPr lang="en-US" sz="2000" dirty="0"/>
              <a:t>of a security or portfolio compared to the market as a whole (</a:t>
            </a:r>
            <a:r>
              <a:rPr lang="en-US" sz="2000" dirty="0">
                <a:solidFill>
                  <a:srgbClr val="FF0000"/>
                </a:solidFill>
              </a:rPr>
              <a:t>usually the S&amp;P 500</a:t>
            </a:r>
            <a:r>
              <a:rPr lang="en-US" sz="2000" dirty="0"/>
              <a:t>). Stocks with betas higher than 1.0 can be interpreted as more volatile than the S&amp;P 500. </a:t>
            </a:r>
          </a:p>
          <a:p>
            <a:r>
              <a:rPr lang="en-US" sz="2000" b="1" u="sng" dirty="0" smtClean="0">
                <a:solidFill>
                  <a:schemeClr val="accent5"/>
                </a:solidFill>
              </a:rPr>
              <a:t>Divergence</a:t>
            </a:r>
            <a:r>
              <a:rPr lang="en-US" sz="2000" dirty="0" smtClean="0"/>
              <a:t> - Describes signals of prices that move in a opposite direction from a Technical Indicator. Divergence can be Positive (+) when asset price hits new </a:t>
            </a:r>
            <a:r>
              <a:rPr lang="en-US" sz="2000" dirty="0" smtClean="0">
                <a:solidFill>
                  <a:srgbClr val="C00000"/>
                </a:solidFill>
              </a:rPr>
              <a:t>Low</a:t>
            </a:r>
            <a:r>
              <a:rPr lang="en-US" sz="2000" dirty="0" smtClean="0"/>
              <a:t> (indicator value climbs) or Negative (-) when asset price hits new </a:t>
            </a:r>
            <a:r>
              <a:rPr lang="en-US" sz="2000" dirty="0" smtClean="0">
                <a:solidFill>
                  <a:srgbClr val="C00000"/>
                </a:solidFill>
              </a:rPr>
              <a:t>High</a:t>
            </a:r>
            <a:r>
              <a:rPr lang="en-US" sz="2000" dirty="0" smtClean="0"/>
              <a:t> (</a:t>
            </a:r>
            <a:r>
              <a:rPr lang="en-US" sz="2000" dirty="0"/>
              <a:t>indicator hits a new </a:t>
            </a:r>
            <a:r>
              <a:rPr lang="en-US" sz="2000" dirty="0" smtClean="0"/>
              <a:t>low). </a:t>
            </a:r>
          </a:p>
          <a:p>
            <a:r>
              <a:rPr lang="en-US" sz="2000" b="1" u="sng" dirty="0" smtClean="0">
                <a:solidFill>
                  <a:schemeClr val="accent5"/>
                </a:solidFill>
              </a:rPr>
              <a:t>Oscillators</a:t>
            </a:r>
            <a:r>
              <a:rPr lang="en-US" sz="2000" dirty="0" smtClean="0"/>
              <a:t> – are Momentum indicators used to make High and Low banks that exist between two </a:t>
            </a:r>
            <a:r>
              <a:rPr lang="en-US" sz="2000" dirty="0"/>
              <a:t>different </a:t>
            </a:r>
            <a:r>
              <a:rPr lang="en-US" sz="2000" dirty="0" smtClean="0"/>
              <a:t>extremes to </a:t>
            </a:r>
            <a:r>
              <a:rPr lang="en-US" sz="2000" dirty="0"/>
              <a:t>pinpoint </a:t>
            </a:r>
            <a:r>
              <a:rPr lang="en-US" sz="2000" dirty="0" smtClean="0"/>
              <a:t>asset corrections </a:t>
            </a:r>
            <a:r>
              <a:rPr lang="en-US" sz="2000" dirty="0"/>
              <a:t>and price </a:t>
            </a:r>
            <a:r>
              <a:rPr lang="en-US" sz="2000" dirty="0" smtClean="0"/>
              <a:t>breakouts. </a:t>
            </a:r>
            <a:endParaRPr lang="en-US" sz="2000" dirty="0"/>
          </a:p>
        </p:txBody>
      </p:sp>
    </p:spTree>
    <p:extLst>
      <p:ext uri="{BB962C8B-B14F-4D97-AF65-F5344CB8AC3E}">
        <p14:creationId xmlns:p14="http://schemas.microsoft.com/office/powerpoint/2010/main" val="153768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2399</TotalTime>
  <Words>967</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Technical Analysis vs. Fundamental Analysis During Stock Valuation</vt:lpstr>
      <vt:lpstr>Primary Methods to Analyze Securities</vt:lpstr>
      <vt:lpstr>Fundamental Analysis (FA) of stock analysis involve: </vt:lpstr>
      <vt:lpstr>Technical Analysis (TA) for evaluating Stocks</vt:lpstr>
      <vt:lpstr>Two different ways to approach Technical Analysis</vt:lpstr>
      <vt:lpstr>(TA) Bottom- up Approach for LT Investors</vt:lpstr>
      <vt:lpstr>Commonly used (TA) Indicators and Charting Patterns include:</vt:lpstr>
      <vt:lpstr>What is RSI – Relative Strength Index?</vt:lpstr>
      <vt:lpstr>Technical Analysis Terms – Used in Charts</vt:lpstr>
      <vt:lpstr>VRTX Technical Indicators As of 1:00 PM ET Monday, 07/03/2023 </vt:lpstr>
      <vt:lpstr>PowerPoint Presentation</vt:lpstr>
      <vt:lpstr>VRTX Technical Indicators As of 1:00 PM ET Monday, 07/03/2023</vt:lpstr>
      <vt:lpstr>Can technical analysis be used to evaluate long-term investments?  </vt:lpstr>
      <vt:lpstr>Conclusion</vt:lpstr>
      <vt:lpstr>What is my Take-Away?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Analysis vs. Fundamental Analysis During Stock Valuation</dc:title>
  <dc:creator>Arvind</dc:creator>
  <cp:lastModifiedBy>Arvind</cp:lastModifiedBy>
  <cp:revision>81</cp:revision>
  <dcterms:created xsi:type="dcterms:W3CDTF">2023-06-17T21:07:19Z</dcterms:created>
  <dcterms:modified xsi:type="dcterms:W3CDTF">2023-07-11T19:45:56Z</dcterms:modified>
</cp:coreProperties>
</file>