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73" r:id="rId7"/>
    <p:sldId id="261" r:id="rId8"/>
    <p:sldId id="262" r:id="rId9"/>
    <p:sldId id="263" r:id="rId10"/>
    <p:sldId id="270" r:id="rId11"/>
    <p:sldId id="274" r:id="rId12"/>
    <p:sldId id="265" r:id="rId13"/>
    <p:sldId id="271" r:id="rId14"/>
    <p:sldId id="266" r:id="rId15"/>
    <p:sldId id="269" r:id="rId16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127432" y="370460"/>
            <a:ext cx="118414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 flipV="1">
            <a:off x="205361" y="55391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09078" y="61358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BI Stock Screener to find Great Stocks in Targeted Industries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Educational Presentation to MicNova, October 10, 2023</a:t>
            </a:r>
            <a:br>
              <a:rPr lang="en-US" dirty="0" smtClean="0"/>
            </a:br>
            <a:r>
              <a:rPr lang="en-US" dirty="0" smtClean="0"/>
              <a:t>by Gladys Henrikson</a:t>
            </a:r>
            <a:br>
              <a:rPr lang="en-US" dirty="0" smtClean="0"/>
            </a:br>
            <a:r>
              <a:rPr lang="en-US" dirty="0" smtClean="0"/>
              <a:t>Adapted from “Search &amp; Sort Using BetterInvesting Screener,” by Marion Michel, Bite of BINC, 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26" y="366080"/>
            <a:ext cx="11034791" cy="128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Click On Thumbnail Icon &amp; 2. Cycle Through Graphs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2" y="1435602"/>
            <a:ext cx="8924925" cy="2187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374" y="3722916"/>
            <a:ext cx="7096655" cy="2808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908" y="2222234"/>
            <a:ext cx="38343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75194" y="4348844"/>
            <a:ext cx="38343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88029" y="2024743"/>
            <a:ext cx="391885" cy="16981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1988" y="3842657"/>
            <a:ext cx="1471798" cy="3470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ular Arrow 8"/>
          <p:cNvSpPr/>
          <p:nvPr/>
        </p:nvSpPr>
        <p:spPr>
          <a:xfrm>
            <a:off x="1275195" y="1904999"/>
            <a:ext cx="912834" cy="47897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9996099">
            <a:off x="1681725" y="3890135"/>
            <a:ext cx="1164756" cy="76135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586" y="435652"/>
            <a:ext cx="10646227" cy="1280890"/>
          </a:xfrm>
        </p:spPr>
        <p:txBody>
          <a:bodyPr/>
          <a:lstStyle/>
          <a:p>
            <a:r>
              <a:rPr lang="en-US" dirty="0" smtClean="0"/>
              <a:t>Eliminated 5 Stocks from Thumbnail Graphs (e.g. Erratic </a:t>
            </a:r>
            <a:r>
              <a:rPr lang="en-US" dirty="0"/>
              <a:t>Earnings)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90" y="1602242"/>
            <a:ext cx="3502496" cy="257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87" y="1602242"/>
            <a:ext cx="3200401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890" y="1659392"/>
            <a:ext cx="3643993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22" y="4421080"/>
            <a:ext cx="3064386" cy="2010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806" y="4421081"/>
            <a:ext cx="3288167" cy="21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752" y="351927"/>
            <a:ext cx="9985778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Run SSGs on Remaining </a:t>
            </a:r>
            <a:r>
              <a:rPr lang="en-US" b="1" dirty="0"/>
              <a:t>4 </a:t>
            </a:r>
            <a:r>
              <a:rPr lang="en-US" b="1" dirty="0" smtClean="0"/>
              <a:t>Stocks. </a:t>
            </a:r>
            <a:r>
              <a:rPr lang="en-US" b="1" dirty="0" smtClean="0"/>
              <a:t>Save </a:t>
            </a:r>
            <a:r>
              <a:rPr lang="en-US" b="1" dirty="0" smtClean="0"/>
              <a:t>to “My Studies”</a:t>
            </a:r>
            <a:r>
              <a:rPr lang="en-US" dirty="0" smtClean="0"/>
              <a:t> (</a:t>
            </a:r>
            <a:r>
              <a:rPr lang="en-US" i="1" dirty="0" smtClean="0"/>
              <a:t>I used shortcut for </a:t>
            </a:r>
            <a:r>
              <a:rPr lang="en-US" i="1" dirty="0" smtClean="0"/>
              <a:t>SSG judgements</a:t>
            </a:r>
            <a:r>
              <a:rPr lang="en-US" i="1" dirty="0" smtClean="0"/>
              <a:t>: Member Sentiment “Median” </a:t>
            </a:r>
            <a:r>
              <a:rPr lang="en-US" i="1" dirty="0" smtClean="0"/>
              <a:t>numbers)</a:t>
            </a: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09820" y="2133840"/>
            <a:ext cx="10605710" cy="3924060"/>
            <a:chOff x="1948589" y="1905000"/>
            <a:chExt cx="3924300" cy="13361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8589" y="1905000"/>
              <a:ext cx="3924300" cy="638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8126" y="2517222"/>
              <a:ext cx="3705225" cy="7239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19785" y="3248913"/>
            <a:ext cx="619933" cy="2557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8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47" y="202117"/>
            <a:ext cx="10414861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Open SCG </a:t>
            </a:r>
            <a:r>
              <a:rPr lang="en-US" dirty="0" smtClean="0"/>
              <a:t>and add </a:t>
            </a:r>
            <a:r>
              <a:rPr lang="en-US" dirty="0" smtClean="0"/>
              <a:t>tickers 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to find Best. Also choose Industry Averages (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 </a:t>
            </a:r>
            <a:r>
              <a:rPr lang="en-US" dirty="0" smtClean="0"/>
              <a:t>(</a:t>
            </a:r>
            <a:r>
              <a:rPr lang="en-US" i="1" dirty="0" smtClean="0"/>
              <a:t>Ideally </a:t>
            </a:r>
            <a:r>
              <a:rPr lang="en-US" i="1" dirty="0" smtClean="0"/>
              <a:t>same </a:t>
            </a:r>
            <a:r>
              <a:rPr lang="en-US" i="1" dirty="0" smtClean="0"/>
              <a:t>industry; </a:t>
            </a:r>
            <a:r>
              <a:rPr lang="en-US" i="1" dirty="0" smtClean="0"/>
              <a:t>here, three; just picked one)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8" y="1753249"/>
            <a:ext cx="11582400" cy="4733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42895" y="1905000"/>
            <a:ext cx="1350936" cy="77620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788" y="3748007"/>
            <a:ext cx="526943" cy="5579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31837" y="1783436"/>
            <a:ext cx="1391966" cy="4628830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78203" y="1438719"/>
            <a:ext cx="34016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17" y="1649765"/>
            <a:ext cx="1247775" cy="476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9734" y="1362213"/>
            <a:ext cx="3575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4731" y="6059841"/>
            <a:ext cx="11161066" cy="305930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68285" y="202117"/>
            <a:ext cx="1001190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8939" y="3887491"/>
            <a:ext cx="5765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35875" y="4659823"/>
            <a:ext cx="5765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65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22" y="624110"/>
            <a:ext cx="10073897" cy="1280890"/>
          </a:xfrm>
        </p:spPr>
        <p:txBody>
          <a:bodyPr/>
          <a:lstStyle/>
          <a:p>
            <a:r>
              <a:rPr lang="en-US" dirty="0" smtClean="0"/>
              <a:t>Review Stock Comparison Guide Results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1696" y="4587498"/>
            <a:ext cx="8438182" cy="2021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27322" y="1022888"/>
            <a:ext cx="10042902" cy="5850004"/>
            <a:chOff x="1930184" y="1390650"/>
            <a:chExt cx="9740039" cy="5482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0184" y="2558067"/>
              <a:ext cx="8610600" cy="43148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8826" y="1934705"/>
              <a:ext cx="4933950" cy="8572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1498" y="1390650"/>
              <a:ext cx="1228725" cy="54673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821696" y="6261314"/>
            <a:ext cx="9879524" cy="347986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98942" y="3595607"/>
            <a:ext cx="660227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67947" y="4912962"/>
            <a:ext cx="660227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67946" y="5937597"/>
            <a:ext cx="660227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0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References on Using the BI Stock Screener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Better Investing (BI) Website:  “BITE OF BINC, 2023,” May 2023.  </a:t>
            </a:r>
            <a:r>
              <a:rPr lang="en-US" b="1" dirty="0" smtClean="0"/>
              <a:t>Better Investing Screener </a:t>
            </a:r>
            <a:r>
              <a:rPr lang="en-US" dirty="0" smtClean="0"/>
              <a:t>– by Marion Michel</a:t>
            </a:r>
          </a:p>
          <a:p>
            <a:r>
              <a:rPr lang="en-US" dirty="0"/>
              <a:t>On Better Investing (BI) </a:t>
            </a:r>
            <a:r>
              <a:rPr lang="en-US" dirty="0" smtClean="0"/>
              <a:t>Website, under BI Video Learning Library, </a:t>
            </a:r>
            <a:r>
              <a:rPr lang="en-US" b="1" dirty="0" smtClean="0"/>
              <a:t>Ticker Talk, May 2023</a:t>
            </a:r>
            <a:r>
              <a:rPr lang="en-US" dirty="0" smtClean="0"/>
              <a:t>. Watch Video to see Ken Kavula demonstrate BI Stock Screener and Stock Comparison Guide</a:t>
            </a:r>
          </a:p>
          <a:p>
            <a:r>
              <a:rPr lang="en-US" b="1" dirty="0" smtClean="0"/>
              <a:t>Digging into the BI</a:t>
            </a:r>
            <a:r>
              <a:rPr lang="en-US" dirty="0" smtClean="0"/>
              <a:t>, On </a:t>
            </a:r>
            <a:r>
              <a:rPr lang="en-US" b="1" i="1" dirty="0" smtClean="0"/>
              <a:t>You Tube</a:t>
            </a:r>
            <a:r>
              <a:rPr lang="en-US" dirty="0" smtClean="0"/>
              <a:t>, </a:t>
            </a:r>
            <a:r>
              <a:rPr lang="en-US" smtClean="0"/>
              <a:t>watch BI’s DMV Chapters’ </a:t>
            </a:r>
            <a:r>
              <a:rPr lang="en-US" dirty="0" smtClean="0"/>
              <a:t>video presentations:</a:t>
            </a:r>
          </a:p>
          <a:p>
            <a:pPr lvl="1"/>
            <a:r>
              <a:rPr lang="en-US" dirty="0" smtClean="0"/>
              <a:t>September 2023 – includes presentation on </a:t>
            </a:r>
            <a:r>
              <a:rPr lang="en-US" b="1" i="1" dirty="0" err="1" smtClean="0"/>
              <a:t>Medpace</a:t>
            </a:r>
            <a:endParaRPr lang="en-US" b="1" i="1" dirty="0" smtClean="0"/>
          </a:p>
          <a:p>
            <a:pPr lvl="1"/>
            <a:r>
              <a:rPr lang="en-US" dirty="0" smtClean="0"/>
              <a:t>Oct 2, 2023- includes presentation on </a:t>
            </a:r>
            <a:r>
              <a:rPr lang="en-US" b="1" i="1" dirty="0" smtClean="0"/>
              <a:t>Catalyst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8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326" y="1255364"/>
            <a:ext cx="10089396" cy="54089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information in this presentation is for educational purposes only and is not intended to be a recommendation to purchase or sell any of the stocks, mutual funds, or other securities that may be referenced.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securities of companies referenced or featured in the seminar materials are for illustrative purposes only and are not to be considered endorsed or recommended for purchase or sale by BetterInvesting™ / National Association of Investors™.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views expressed are those of the </a:t>
            </a:r>
            <a:r>
              <a:rPr lang="en-US" dirty="0" smtClean="0"/>
              <a:t>commentator and </a:t>
            </a:r>
            <a:r>
              <a:rPr lang="en-US" dirty="0"/>
              <a:t>do not necessarily represent those of BetterInvesting. </a:t>
            </a:r>
            <a:endParaRPr lang="en-US" dirty="0" smtClean="0"/>
          </a:p>
          <a:p>
            <a:r>
              <a:rPr lang="en-US" dirty="0" smtClean="0"/>
              <a:t>Investors </a:t>
            </a:r>
            <a:r>
              <a:rPr lang="en-US" dirty="0"/>
              <a:t>should conduct their own review and analysis of any company of interest before making an investment decision. • Securities discussed may be held by the </a:t>
            </a:r>
            <a:r>
              <a:rPr lang="en-US" dirty="0" smtClean="0"/>
              <a:t>commentator </a:t>
            </a:r>
            <a:r>
              <a:rPr lang="en-US" dirty="0"/>
              <a:t>in </a:t>
            </a:r>
            <a:r>
              <a:rPr lang="en-US" dirty="0" smtClean="0"/>
              <a:t>her </a:t>
            </a:r>
            <a:r>
              <a:rPr lang="en-US" dirty="0"/>
              <a:t>own personal </a:t>
            </a:r>
            <a:r>
              <a:rPr lang="en-US" dirty="0" smtClean="0"/>
              <a:t>portfolio. </a:t>
            </a:r>
          </a:p>
          <a:p>
            <a:r>
              <a:rPr lang="en-US" dirty="0" smtClean="0"/>
              <a:t>BetterInvesting </a:t>
            </a:r>
            <a:r>
              <a:rPr lang="en-US" dirty="0"/>
              <a:t>presenters and volunteers are held to a strict code of conduct that precludes benefitting financially from educational presentations or public activities via any BetterInvesting programs, events and/or educational sessions in which they participate. Any violation is strictly prohibited and should be reported to the CEO of BetterInvesting or the Director of Chapter Relations.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presentation may contain images of websites and products or services not endorsed by BetterInvesting. The presenter is not endorsing or promoting the use of these websites, products or services.</a:t>
            </a:r>
          </a:p>
        </p:txBody>
      </p:sp>
    </p:spTree>
    <p:extLst>
      <p:ext uri="{BB962C8B-B14F-4D97-AF65-F5344CB8AC3E}">
        <p14:creationId xmlns:p14="http://schemas.microsoft.com/office/powerpoint/2010/main" val="180255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2137" y="297539"/>
            <a:ext cx="10561392" cy="1280890"/>
          </a:xfrm>
        </p:spPr>
        <p:txBody>
          <a:bodyPr/>
          <a:lstStyle/>
          <a:p>
            <a:r>
              <a:rPr lang="en-US" dirty="0" smtClean="0"/>
              <a:t>US Sector Performance YTD (9/23) - per Fidelity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2136" y="1404258"/>
            <a:ext cx="5401563" cy="4963886"/>
            <a:chOff x="1176337" y="1786618"/>
            <a:chExt cx="4352925" cy="35909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6337" y="2100943"/>
              <a:ext cx="4352925" cy="3276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862" y="1786618"/>
              <a:ext cx="4343400" cy="3143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1170895"/>
            <a:ext cx="4326624" cy="50829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39075" y="4800600"/>
            <a:ext cx="4326624" cy="424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9953" y="4773386"/>
            <a:ext cx="5443745" cy="424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MicNova Portfolio as of Oct 2023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86" y="2084614"/>
            <a:ext cx="6421005" cy="4348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158" y="1480975"/>
            <a:ext cx="7242166" cy="495248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245382">
            <a:off x="-319142" y="2842506"/>
            <a:ext cx="3549839" cy="7743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14" y="624110"/>
            <a:ext cx="9953397" cy="1280890"/>
          </a:xfrm>
        </p:spPr>
        <p:txBody>
          <a:bodyPr/>
          <a:lstStyle/>
          <a:p>
            <a:r>
              <a:rPr lang="en-US" dirty="0" smtClean="0"/>
              <a:t>Go to Better Investing Screeners Through Home Page Magnifying Glass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6" y="2041882"/>
            <a:ext cx="10874828" cy="4816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44200" y="3135086"/>
            <a:ext cx="881743" cy="8327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2" y="624110"/>
            <a:ext cx="9601200" cy="1106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Magnifying Glass Leads to Three Types of Screeners for Stocks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1" y="1730828"/>
            <a:ext cx="96012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2557" y="1730828"/>
            <a:ext cx="2991454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Column 1: Customizable</a:t>
            </a:r>
          </a:p>
          <a:p>
            <a:r>
              <a:rPr lang="en-US" b="1" dirty="0" smtClean="0"/>
              <a:t>Screen-</a:t>
            </a:r>
            <a:r>
              <a:rPr lang="en-US" b="1" i="1" dirty="0" smtClean="0"/>
              <a:t>13</a:t>
            </a:r>
            <a:r>
              <a:rPr lang="en-US" b="1" dirty="0" smtClean="0"/>
              <a:t> </a:t>
            </a:r>
            <a:r>
              <a:rPr lang="en-US" b="1" i="1" dirty="0" smtClean="0"/>
              <a:t>Search Criteria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37327" y="1570863"/>
            <a:ext cx="2679828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Column 2: Predefined Screens, Note new, last, feature: “A-List”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340511" y="1189181"/>
            <a:ext cx="2851489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Column </a:t>
            </a:r>
            <a:r>
              <a:rPr lang="en-US" b="1" i="1" dirty="0" smtClean="0"/>
              <a:t>3: Ticker Heat</a:t>
            </a:r>
            <a:br>
              <a:rPr lang="en-US" b="1" i="1" dirty="0" smtClean="0"/>
            </a:br>
            <a:r>
              <a:rPr lang="en-US" b="1" i="1" dirty="0" smtClean="0"/>
              <a:t>Map – BI Member Stock</a:t>
            </a:r>
            <a:br>
              <a:rPr lang="en-US" b="1" i="1" dirty="0" smtClean="0"/>
            </a:br>
            <a:r>
              <a:rPr lang="en-US" b="1" i="1" dirty="0" smtClean="0"/>
              <a:t>Studies/Interest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417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1790"/>
          </a:xfrm>
        </p:spPr>
        <p:txBody>
          <a:bodyPr/>
          <a:lstStyle/>
          <a:p>
            <a:r>
              <a:rPr lang="en-US" dirty="0" smtClean="0"/>
              <a:t>SSG Screening Tools – Getting Started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85900"/>
            <a:ext cx="742950" cy="2705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1458" y="3691613"/>
            <a:ext cx="834417" cy="4263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75" y="1905000"/>
            <a:ext cx="7886700" cy="564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3075" y="1326118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 = Tutorials for Using Screening Tools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2639" y="3489776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Tutorials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Screening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802" y="478732"/>
            <a:ext cx="9706809" cy="1280890"/>
          </a:xfrm>
        </p:spPr>
        <p:txBody>
          <a:bodyPr/>
          <a:lstStyle/>
          <a:p>
            <a:r>
              <a:rPr lang="en-US" dirty="0" smtClean="0"/>
              <a:t>SSG </a:t>
            </a:r>
            <a:r>
              <a:rPr lang="en-US" dirty="0" smtClean="0"/>
              <a:t>We’ll Use “Custom” </a:t>
            </a:r>
            <a:r>
              <a:rPr lang="en-US" dirty="0" smtClean="0"/>
              <a:t>Screening </a:t>
            </a:r>
            <a:r>
              <a:rPr lang="en-US" dirty="0" smtClean="0"/>
              <a:t>for  </a:t>
            </a:r>
            <a:r>
              <a:rPr lang="en-US" dirty="0" smtClean="0"/>
              <a:t>Health Care, </a:t>
            </a:r>
            <a:r>
              <a:rPr lang="en-US" dirty="0" smtClean="0"/>
              <a:t>Column </a:t>
            </a:r>
            <a:r>
              <a:rPr lang="en-US" dirty="0" smtClean="0"/>
              <a:t>“1”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2" y="1905000"/>
            <a:ext cx="10859059" cy="47959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5552" y="2324394"/>
            <a:ext cx="481120" cy="4263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83627" y="1614244"/>
            <a:ext cx="299145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Column 1: </a:t>
            </a:r>
            <a:r>
              <a:rPr lang="en-US" b="1" dirty="0" smtClean="0"/>
              <a:t>Select </a:t>
            </a:r>
            <a:r>
              <a:rPr lang="en-US" b="1" i="1" dirty="0" smtClean="0"/>
              <a:t>Search Criteria (10 of 13 chosen)</a:t>
            </a:r>
            <a:endParaRPr lang="en-US" b="1" i="1" dirty="0"/>
          </a:p>
        </p:txBody>
      </p:sp>
      <p:sp>
        <p:nvSpPr>
          <p:cNvPr id="23" name="Rectangle 22"/>
          <p:cNvSpPr/>
          <p:nvPr/>
        </p:nvSpPr>
        <p:spPr>
          <a:xfrm>
            <a:off x="3471620" y="2502424"/>
            <a:ext cx="2619214" cy="3951515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4" y="379224"/>
            <a:ext cx="10601325" cy="992376"/>
          </a:xfrm>
        </p:spPr>
        <p:txBody>
          <a:bodyPr/>
          <a:lstStyle/>
          <a:p>
            <a:r>
              <a:rPr lang="en-US" dirty="0" smtClean="0"/>
              <a:t>Results from Customized Search (9 </a:t>
            </a:r>
            <a:r>
              <a:rPr lang="en-US" dirty="0" smtClean="0"/>
              <a:t>companies)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07" y="1371600"/>
            <a:ext cx="11316193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8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1385</TotalTime>
  <Words>546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Gothic Std B</vt:lpstr>
      <vt:lpstr>Arial</vt:lpstr>
      <vt:lpstr>Century Gothic</vt:lpstr>
      <vt:lpstr>Wingdings 3</vt:lpstr>
      <vt:lpstr>Wisp</vt:lpstr>
      <vt:lpstr>Using the BI Stock Screener to find Great Stocks in Targeted Industries</vt:lpstr>
      <vt:lpstr>Disclaimer</vt:lpstr>
      <vt:lpstr>US Sector Performance YTD (9/23) - per Fidelity</vt:lpstr>
      <vt:lpstr>MicNova Portfolio as of Oct 2023</vt:lpstr>
      <vt:lpstr>Go to Better Investing Screeners Through Home Page Magnifying Glass</vt:lpstr>
      <vt:lpstr>Magnifying Glass Leads to Three Types of Screeners for Stocks</vt:lpstr>
      <vt:lpstr>SSG Screening Tools – Getting Started</vt:lpstr>
      <vt:lpstr>SSG We’ll Use “Custom” Screening for  Health Care, Column “1”</vt:lpstr>
      <vt:lpstr>Results from Customized Search (9 companies)</vt:lpstr>
      <vt:lpstr>1. Click On Thumbnail Icon &amp; 2. Cycle Through Graphs</vt:lpstr>
      <vt:lpstr>Eliminated 5 Stocks from Thumbnail Graphs (e.g. Erratic Earnings) </vt:lpstr>
      <vt:lpstr>Run SSGs on Remaining 4 Stocks. Save to “My Studies” (I used shortcut for SSG judgements: Member Sentiment “Median” numbers)</vt:lpstr>
      <vt:lpstr>Open SCG and add tickers (1) to find Best. Also choose Industry Averages (2) (Ideally same industry; here, three; just picked one)</vt:lpstr>
      <vt:lpstr>Review Stock Comparison Guide Results</vt:lpstr>
      <vt:lpstr>For Further References on Using the BI Stock Screener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BI Stock Screener to find Great Stocks in Good Industries</dc:title>
  <dc:creator>gladys.henrikson@verizon.net</dc:creator>
  <cp:lastModifiedBy>gladys.henrikson@verizon.net</cp:lastModifiedBy>
  <cp:revision>92</cp:revision>
  <cp:lastPrinted>2023-10-09T01:31:14Z</cp:lastPrinted>
  <dcterms:created xsi:type="dcterms:W3CDTF">2023-08-29T23:11:25Z</dcterms:created>
  <dcterms:modified xsi:type="dcterms:W3CDTF">2023-10-09T01:32:05Z</dcterms:modified>
</cp:coreProperties>
</file>