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8" r:id="rId1"/>
  </p:sldMasterIdLst>
  <p:notesMasterIdLst>
    <p:notesMasterId r:id="rId19"/>
  </p:notesMasterIdLst>
  <p:handoutMasterIdLst>
    <p:handoutMasterId r:id="rId20"/>
  </p:handoutMasterIdLst>
  <p:sldIdLst>
    <p:sldId id="1291" r:id="rId2"/>
    <p:sldId id="1278" r:id="rId3"/>
    <p:sldId id="257" r:id="rId4"/>
    <p:sldId id="1266" r:id="rId5"/>
    <p:sldId id="1281" r:id="rId6"/>
    <p:sldId id="1288" r:id="rId7"/>
    <p:sldId id="1255" r:id="rId8"/>
    <p:sldId id="1258" r:id="rId9"/>
    <p:sldId id="1279" r:id="rId10"/>
    <p:sldId id="1280" r:id="rId11"/>
    <p:sldId id="1284" r:id="rId12"/>
    <p:sldId id="1285" r:id="rId13"/>
    <p:sldId id="1286" r:id="rId14"/>
    <p:sldId id="1287" r:id="rId15"/>
    <p:sldId id="1282" r:id="rId16"/>
    <p:sldId id="1283" r:id="rId17"/>
    <p:sldId id="1290" r:id="rId18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295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Gillogly" initials="KG" lastIdx="1" clrIdx="0">
    <p:extLst>
      <p:ext uri="{19B8F6BF-5375-455C-9EA6-DF929625EA0E}">
        <p15:presenceInfo xmlns:p15="http://schemas.microsoft.com/office/powerpoint/2012/main" userId="615138bce31de9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CC"/>
    <a:srgbClr val="376091"/>
    <a:srgbClr val="00458A"/>
    <a:srgbClr val="66FF99"/>
    <a:srgbClr val="FF9933"/>
    <a:srgbClr val="9933FF"/>
    <a:srgbClr val="006C00"/>
    <a:srgbClr val="003468"/>
    <a:srgbClr val="ED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2765" autoAdjust="0"/>
  </p:normalViewPr>
  <p:slideViewPr>
    <p:cSldViewPr>
      <p:cViewPr varScale="1">
        <p:scale>
          <a:sx n="58" d="100"/>
          <a:sy n="58" d="100"/>
        </p:scale>
        <p:origin x="10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76"/>
    </p:cViewPr>
  </p:sorterViewPr>
  <p:notesViewPr>
    <p:cSldViewPr>
      <p:cViewPr varScale="1">
        <p:scale>
          <a:sx n="85" d="100"/>
          <a:sy n="85" d="100"/>
        </p:scale>
        <p:origin x="2088" y="53"/>
      </p:cViewPr>
      <p:guideLst>
        <p:guide orient="horz" pos="2237"/>
        <p:guide pos="29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9388475" cy="56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478" tIns="49240" rIns="98478" bIns="49240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r>
              <a:rPr lang="en-US" dirty="0"/>
              <a:t>Class# - Class Title</a:t>
            </a:r>
          </a:p>
          <a:p>
            <a:r>
              <a:rPr lang="en-US" dirty="0"/>
              <a:t>Presenter(s)</a:t>
            </a:r>
            <a:endParaRPr lang="en-US" sz="110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28046"/>
            <a:ext cx="8458341" cy="37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478" tIns="49240" rIns="98478" bIns="49240" numCol="1" anchor="b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r>
              <a:rPr lang="en-US" dirty="0"/>
              <a:t>                              2018 BetterInvesting National Convention – Orlando, FL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087192" y="6728695"/>
            <a:ext cx="1301283" cy="37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478" tIns="49240" rIns="98478" bIns="49240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1F26158E-86DB-44E2-B37B-5B5EE910691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88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5124"/>
          </a:xfrm>
          <a:prstGeom prst="rect">
            <a:avLst/>
          </a:prstGeom>
        </p:spPr>
        <p:txBody>
          <a:bodyPr vert="horz" lIns="94224" tIns="47112" rIns="94224" bIns="4711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3" y="0"/>
            <a:ext cx="4068339" cy="355124"/>
          </a:xfrm>
          <a:prstGeom prst="rect">
            <a:avLst/>
          </a:prstGeom>
        </p:spPr>
        <p:txBody>
          <a:bodyPr vert="horz" lIns="94224" tIns="47112" rIns="94224" bIns="47112" rtlCol="0"/>
          <a:lstStyle>
            <a:lvl1pPr algn="r">
              <a:defRPr sz="1200"/>
            </a:lvl1pPr>
          </a:lstStyle>
          <a:p>
            <a:fld id="{E52113C5-E00A-4258-B6C8-79E2386AC8A6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4" tIns="47112" rIns="94224" bIns="4711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vert="horz" lIns="94224" tIns="47112" rIns="94224" bIns="471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5124"/>
          </a:xfrm>
          <a:prstGeom prst="rect">
            <a:avLst/>
          </a:prstGeom>
        </p:spPr>
        <p:txBody>
          <a:bodyPr vert="horz" lIns="94224" tIns="47112" rIns="94224" bIns="4711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5124"/>
          </a:xfrm>
          <a:prstGeom prst="rect">
            <a:avLst/>
          </a:prstGeom>
        </p:spPr>
        <p:txBody>
          <a:bodyPr vert="horz" lIns="94224" tIns="47112" rIns="94224" bIns="47112" rtlCol="0" anchor="b"/>
          <a:lstStyle>
            <a:lvl1pPr algn="r">
              <a:defRPr sz="1200"/>
            </a:lvl1pPr>
          </a:lstStyle>
          <a:p>
            <a:fld id="{4D607DF2-17BE-4C2C-AFE5-F620D7154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6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14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71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77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26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08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9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5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82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54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12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62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89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57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7DF2-17BE-4C2C-AFE5-F620D71543F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1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WWW.BETTERINVESTING.ORG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400"/>
            </a:lvl3pPr>
            <a:lvl4pPr>
              <a:buClrTx/>
              <a:defRPr sz="1800"/>
            </a:lvl4pPr>
            <a:lvl5pPr>
              <a:buClrTx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18288"/>
            <a:ext cx="60960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WWW.BETTERINVESTING.ORG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45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WWW.BETTERINVESTING.ORG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60500"/>
            <a:ext cx="403860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60500"/>
            <a:ext cx="403860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WWW.BETTERINVESTING.ORG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0499"/>
            <a:ext cx="3931920" cy="713531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222500"/>
            <a:ext cx="3931920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460499"/>
            <a:ext cx="3931920" cy="713531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54880" y="2222500"/>
            <a:ext cx="3931920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WWW.BETTERINVESTING.ORG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572000" y="1475741"/>
            <a:ext cx="796" cy="51536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WWW.BETTERINVESTING.ORG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WWW.BETTERINVESTING.ORG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No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4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0" y="0"/>
            <a:ext cx="9144000" cy="365760"/>
          </a:xfrm>
          <a:prstGeom prst="rect">
            <a:avLst/>
          </a:prstGeom>
          <a:solidFill>
            <a:srgbClr val="004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380999"/>
            <a:ext cx="8686800" cy="1052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7" y="41927"/>
            <a:ext cx="215873" cy="28190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600200" y="18288"/>
            <a:ext cx="60960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WWW.BETTERINVESTING.ORG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80772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FFFFFF"/>
                </a:solidFill>
              </a:defRPr>
            </a:lvl1pPr>
          </a:lstStyle>
          <a:p>
            <a:fld id="{B7C7DEAE-B1FF-4F0D-9790-23B38FF51C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200" r:id="rId8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7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800"/>
        </a:spcBef>
        <a:buClrTx/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ts val="75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ts val="700"/>
        </a:spcBef>
        <a:buClrTx/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5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5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22067"/>
            <a:ext cx="8686800" cy="2590801"/>
          </a:xfrm>
        </p:spPr>
        <p:txBody>
          <a:bodyPr>
            <a:normAutofit fontScale="90000"/>
          </a:bodyPr>
          <a:lstStyle/>
          <a:p>
            <a:r>
              <a:rPr lang="en-US" dirty="0"/>
              <a:t>Financial Ratios </a:t>
            </a:r>
            <a:r>
              <a:rPr lang="en-US" dirty="0" smtClean="0"/>
              <a:t>Checklist</a:t>
            </a:r>
            <a:br>
              <a:rPr lang="en-US" dirty="0" smtClean="0"/>
            </a:br>
            <a:r>
              <a:rPr lang="en-US" sz="3200" dirty="0" smtClean="0"/>
              <a:t>by Gladys Henrikson for </a:t>
            </a:r>
            <a:br>
              <a:rPr lang="en-US" sz="3200" dirty="0" smtClean="0"/>
            </a:br>
            <a:r>
              <a:rPr lang="en-US" sz="3200" dirty="0" smtClean="0"/>
              <a:t>MicNova March 12, 2024</a:t>
            </a:r>
            <a:br>
              <a:rPr lang="en-US" sz="3200" dirty="0" smtClean="0"/>
            </a:br>
            <a:r>
              <a:rPr lang="en-US" sz="2700" i="1" dirty="0">
                <a:solidFill>
                  <a:schemeClr val="tx1"/>
                </a:solidFill>
              </a:rPr>
              <a:t>adapted from </a:t>
            </a:r>
            <a:r>
              <a:rPr lang="en-US" sz="2700" i="1" dirty="0" err="1">
                <a:solidFill>
                  <a:schemeClr val="tx1"/>
                </a:solidFill>
              </a:rPr>
              <a:t>Bakul</a:t>
            </a:r>
            <a:r>
              <a:rPr lang="en-US" sz="2700" i="1" dirty="0">
                <a:solidFill>
                  <a:schemeClr val="tx1"/>
                </a:solidFill>
              </a:rPr>
              <a:t> </a:t>
            </a:r>
            <a:r>
              <a:rPr lang="en-US" sz="2700" i="1" dirty="0" err="1">
                <a:solidFill>
                  <a:schemeClr val="tx1"/>
                </a:solidFill>
              </a:rPr>
              <a:t>Lalla</a:t>
            </a:r>
            <a:r>
              <a:rPr lang="en-US" sz="2700" i="1" dirty="0">
                <a:solidFill>
                  <a:schemeClr val="tx1"/>
                </a:solidFill>
              </a:rPr>
              <a:t>, </a:t>
            </a:r>
            <a:r>
              <a:rPr lang="en-US" sz="2700" i="1" dirty="0" smtClean="0">
                <a:solidFill>
                  <a:schemeClr val="tx1"/>
                </a:solidFill>
              </a:rPr>
              <a:t/>
            </a:r>
            <a:br>
              <a:rPr lang="en-US" sz="2700" i="1" dirty="0" smtClean="0">
                <a:solidFill>
                  <a:schemeClr val="tx1"/>
                </a:solidFill>
              </a:rPr>
            </a:br>
            <a:r>
              <a:rPr lang="en-US" sz="2700" i="1" dirty="0" smtClean="0">
                <a:solidFill>
                  <a:schemeClr val="tx1"/>
                </a:solidFill>
              </a:rPr>
              <a:t>Virtual </a:t>
            </a:r>
            <a:r>
              <a:rPr lang="en-US" sz="2700" i="1" dirty="0">
                <a:solidFill>
                  <a:schemeClr val="tx1"/>
                </a:solidFill>
              </a:rPr>
              <a:t>BINC 2023 </a:t>
            </a:r>
            <a:r>
              <a:rPr lang="en-US" sz="2700" i="1" dirty="0" smtClean="0">
                <a:solidFill>
                  <a:schemeClr val="tx1"/>
                </a:solidFill>
              </a:rPr>
              <a:t/>
            </a:r>
            <a:br>
              <a:rPr lang="en-US" sz="2700" i="1" dirty="0" smtClean="0">
                <a:solidFill>
                  <a:schemeClr val="tx1"/>
                </a:solidFill>
              </a:rPr>
            </a:br>
            <a:r>
              <a:rPr lang="en-US" sz="2700" i="1" dirty="0" smtClean="0">
                <a:solidFill>
                  <a:schemeClr val="tx1"/>
                </a:solidFill>
              </a:rPr>
              <a:t>Session </a:t>
            </a:r>
            <a:r>
              <a:rPr lang="en-US" sz="2700" i="1" dirty="0">
                <a:solidFill>
                  <a:schemeClr val="tx1"/>
                </a:solidFill>
              </a:rPr>
              <a:t>305</a:t>
            </a:r>
            <a:br>
              <a:rPr lang="en-US" sz="2700" i="1" dirty="0">
                <a:solidFill>
                  <a:schemeClr val="tx1"/>
                </a:solidFill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868"/>
            <a:ext cx="8229600" cy="3657600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Definitions</a:t>
            </a:r>
            <a:endParaRPr lang="en-US" dirty="0"/>
          </a:p>
          <a:p>
            <a:r>
              <a:rPr lang="en-US" dirty="0"/>
              <a:t>Financial Ratios with Parameters 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r>
              <a:rPr lang="en-US" dirty="0"/>
              <a:t>Conclusions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379610"/>
            <a:ext cx="6096000" cy="329184"/>
          </a:xfrm>
        </p:spPr>
        <p:txBody>
          <a:bodyPr/>
          <a:lstStyle/>
          <a:p>
            <a:r>
              <a:rPr lang="fr-FR" dirty="0" smtClean="0"/>
              <a:t>WWW.BETTERINVESTING.ORG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983389"/>
            <a:ext cx="3581400" cy="217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3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51816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Old Watch List: </a:t>
            </a:r>
            <a:r>
              <a:rPr lang="en-US" dirty="0" err="1" smtClean="0"/>
              <a:t>Copart</a:t>
            </a:r>
            <a:r>
              <a:rPr lang="en-US" dirty="0" smtClean="0"/>
              <a:t>  </a:t>
            </a:r>
            <a:r>
              <a:rPr lang="en-US" i="1" dirty="0" smtClean="0"/>
              <a:t>(&gt;10%, fails, except ‘22   </a:t>
            </a:r>
            <a:br>
              <a:rPr lang="en-US" i="1" dirty="0" smtClean="0"/>
            </a:b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Portfolio: </a:t>
            </a:r>
            <a:r>
              <a:rPr lang="en-US" dirty="0" err="1" smtClean="0"/>
              <a:t>Gentex</a:t>
            </a:r>
            <a:r>
              <a:rPr lang="en-US" dirty="0" smtClean="0"/>
              <a:t> (&lt; 10%, passes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1052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 – </a:t>
            </a:r>
            <a:r>
              <a:rPr lang="en-US" dirty="0" err="1" smtClean="0"/>
              <a:t>CapEx</a:t>
            </a:r>
            <a:r>
              <a:rPr lang="en-US" dirty="0" smtClean="0"/>
              <a:t>/ Sales </a:t>
            </a:r>
            <a:r>
              <a:rPr lang="en-US" dirty="0"/>
              <a:t>)… </a:t>
            </a:r>
            <a:r>
              <a:rPr lang="en-US" dirty="0" smtClean="0"/>
              <a:t>&lt; </a:t>
            </a:r>
            <a:r>
              <a:rPr lang="en-US" dirty="0"/>
              <a:t>10% good; </a:t>
            </a:r>
            <a:r>
              <a:rPr lang="en-US" dirty="0" smtClean="0"/>
              <a:t>&lt; 5</a:t>
            </a:r>
            <a:r>
              <a:rPr lang="en-US" dirty="0"/>
              <a:t>% </a:t>
            </a:r>
            <a:r>
              <a:rPr lang="en-US" dirty="0" smtClean="0"/>
              <a:t>better</a:t>
            </a:r>
            <a:br>
              <a:rPr lang="en-US" dirty="0" smtClean="0"/>
            </a:br>
            <a:r>
              <a:rPr lang="en-US" sz="2700" b="0" i="1" dirty="0" smtClean="0">
                <a:solidFill>
                  <a:schemeClr val="tx1"/>
                </a:solidFill>
              </a:rPr>
              <a:t>(Data source, same as example 3)</a:t>
            </a:r>
            <a:endParaRPr lang="en-US" sz="2700" b="0" i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4" y="2724957"/>
            <a:ext cx="8382000" cy="5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068" y="4191000"/>
            <a:ext cx="8382000" cy="533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124200"/>
            <a:ext cx="8351521" cy="4874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8241" y="2146557"/>
            <a:ext cx="387460" cy="311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3643476"/>
            <a:ext cx="333375" cy="3588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589" y="4724400"/>
            <a:ext cx="8382000" cy="57938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24401" y="2594756"/>
            <a:ext cx="4146664" cy="10168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75808" y="4239691"/>
            <a:ext cx="3728259" cy="9694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3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693363"/>
            <a:ext cx="8686800" cy="1052513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5 </a:t>
            </a:r>
            <a:r>
              <a:rPr lang="en-US" dirty="0"/>
              <a:t>– </a:t>
            </a:r>
            <a:r>
              <a:rPr lang="en-US" dirty="0" smtClean="0"/>
              <a:t>Free Cash Flow/ Net Income </a:t>
            </a:r>
            <a:r>
              <a:rPr lang="en-US" dirty="0"/>
              <a:t>)… </a:t>
            </a:r>
            <a:r>
              <a:rPr lang="en-US" sz="3100" dirty="0" smtClean="0"/>
              <a:t>steady or increasing at around 1.0 </a:t>
            </a:r>
            <a:br>
              <a:rPr lang="en-US" sz="3100" dirty="0" smtClean="0"/>
            </a:br>
            <a:r>
              <a:rPr lang="en-US" sz="2700" b="0" i="1" dirty="0" smtClean="0">
                <a:solidFill>
                  <a:schemeClr val="tx1"/>
                </a:solidFill>
              </a:rPr>
              <a:t>(Data </a:t>
            </a:r>
            <a:r>
              <a:rPr lang="en-US" sz="2700" b="0" i="1" dirty="0">
                <a:solidFill>
                  <a:schemeClr val="tx1"/>
                </a:solidFill>
              </a:rPr>
              <a:t>source, same as </a:t>
            </a:r>
            <a:r>
              <a:rPr lang="en-US" sz="2700" b="0" i="1" dirty="0" smtClean="0">
                <a:solidFill>
                  <a:schemeClr val="tx1"/>
                </a:solidFill>
              </a:rPr>
              <a:t>examples 3 &amp; 4)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48006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Old Watch List, Lithia Motors (LAD) 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neg</a:t>
            </a:r>
            <a:r>
              <a:rPr lang="en-US" sz="2400" i="1" dirty="0" smtClean="0"/>
              <a:t> %</a:t>
            </a:r>
            <a:br>
              <a:rPr lang="en-US" sz="2400" i="1" dirty="0" smtClean="0"/>
            </a:br>
            <a:endParaRPr lang="en-US" sz="2400" i="1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Portfolio, Apple (1.0+, passes 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0"/>
            <a:ext cx="8382000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029200"/>
            <a:ext cx="8382000" cy="5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572473"/>
            <a:ext cx="8382000" cy="6947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3470" y="2468954"/>
            <a:ext cx="387460" cy="311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799" y="5570300"/>
            <a:ext cx="8382001" cy="754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4449740"/>
            <a:ext cx="333375" cy="35880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256413" y="3087764"/>
            <a:ext cx="3728259" cy="9694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96641" y="5085591"/>
            <a:ext cx="3728259" cy="9694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1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1487"/>
            <a:ext cx="8686800" cy="105251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Example </a:t>
            </a:r>
            <a:r>
              <a:rPr lang="en-US" sz="3600" dirty="0" smtClean="0"/>
              <a:t>6 </a:t>
            </a:r>
            <a:r>
              <a:rPr lang="en-US" sz="3600" dirty="0"/>
              <a:t>– </a:t>
            </a:r>
            <a:r>
              <a:rPr lang="en-US" sz="3600" dirty="0" smtClean="0"/>
              <a:t>Gross Margin… above 50% is good, above 70% is better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2700" b="0" i="1" dirty="0">
                <a:solidFill>
                  <a:schemeClr val="tx1"/>
                </a:solidFill>
              </a:rPr>
              <a:t>(Data source, same as </a:t>
            </a:r>
            <a:r>
              <a:rPr lang="en-US" sz="2700" b="0" i="1" dirty="0" smtClean="0">
                <a:solidFill>
                  <a:schemeClr val="tx1"/>
                </a:solidFill>
              </a:rPr>
              <a:t>example 2, “Operating and Efficiency”)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57132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sz="2400" dirty="0" smtClean="0"/>
              <a:t>Old Watch List: Fox Factory Holding Corp (&lt;50%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sz="2400" dirty="0" smtClean="0"/>
              <a:t>Portfolio: Monster Beverage Corp (&gt;50%</a:t>
            </a:r>
            <a:endParaRPr lang="en-US" sz="2400" dirty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438400"/>
            <a:ext cx="86868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048000"/>
            <a:ext cx="89154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495800"/>
            <a:ext cx="8686800" cy="76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5229567"/>
            <a:ext cx="8686800" cy="8184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3470" y="1951628"/>
            <a:ext cx="387460" cy="311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6667" y="3994083"/>
            <a:ext cx="333375" cy="35880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996641" y="4724401"/>
            <a:ext cx="3918759" cy="13306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49041" y="2514601"/>
            <a:ext cx="3918759" cy="13306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0999"/>
            <a:ext cx="8686800" cy="1600201"/>
          </a:xfrm>
        </p:spPr>
        <p:txBody>
          <a:bodyPr>
            <a:normAutofit/>
          </a:bodyPr>
          <a:lstStyle/>
          <a:p>
            <a:r>
              <a:rPr lang="en-US" sz="3200" dirty="0"/>
              <a:t>Example </a:t>
            </a:r>
            <a:r>
              <a:rPr lang="en-US" sz="3200" dirty="0" smtClean="0"/>
              <a:t>7 </a:t>
            </a:r>
            <a:r>
              <a:rPr lang="en-US" sz="3200" dirty="0"/>
              <a:t>– </a:t>
            </a:r>
            <a:r>
              <a:rPr lang="en-US" sz="3200" dirty="0" smtClean="0"/>
              <a:t>Operating </a:t>
            </a:r>
            <a:r>
              <a:rPr lang="en-US" sz="3200" dirty="0"/>
              <a:t>Margin… above </a:t>
            </a:r>
            <a:r>
              <a:rPr lang="en-US" sz="3200" dirty="0" smtClean="0"/>
              <a:t>10</a:t>
            </a:r>
            <a:r>
              <a:rPr lang="en-US" sz="3200" dirty="0"/>
              <a:t>% is good, above </a:t>
            </a:r>
            <a:r>
              <a:rPr lang="en-US" sz="3200" dirty="0" smtClean="0"/>
              <a:t>15% </a:t>
            </a:r>
            <a:r>
              <a:rPr lang="en-US" sz="3200" dirty="0"/>
              <a:t>is better</a:t>
            </a:r>
            <a:br>
              <a:rPr lang="en-US" sz="3200" dirty="0"/>
            </a:br>
            <a:r>
              <a:rPr lang="en-US" sz="2400" b="0" i="1" dirty="0">
                <a:solidFill>
                  <a:schemeClr val="tx1"/>
                </a:solidFill>
              </a:rPr>
              <a:t>(Data source, same as example 2, “Operating and Efficiency”)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9976" cy="4633332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AAII Growth Stock Portfolio (12/23): </a:t>
            </a:r>
            <a:r>
              <a:rPr lang="en-US" dirty="0" err="1" smtClean="0"/>
              <a:t>DexCom</a:t>
            </a:r>
            <a:r>
              <a:rPr lang="en-US" dirty="0" smtClean="0"/>
              <a:t> </a:t>
            </a:r>
            <a:r>
              <a:rPr lang="en-US" dirty="0" err="1" smtClean="0"/>
              <a:t>Inc</a:t>
            </a:r>
            <a:r>
              <a:rPr lang="en-US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passes after 2020; &gt;10% 2020-2022; &gt;15% 2023</a:t>
            </a:r>
            <a:r>
              <a:rPr lang="en-US" sz="2400" dirty="0" smtClean="0"/>
              <a:t>) 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Portfolio: </a:t>
            </a:r>
            <a:r>
              <a:rPr lang="en-US" dirty="0" err="1" smtClean="0"/>
              <a:t>Paypal</a:t>
            </a:r>
            <a:r>
              <a:rPr lang="en-US" dirty="0" smtClean="0"/>
              <a:t> </a:t>
            </a:r>
            <a:r>
              <a:rPr lang="en-US" sz="2400" dirty="0" smtClean="0"/>
              <a:t>(</a:t>
            </a:r>
            <a:r>
              <a:rPr lang="en-US" sz="2300" dirty="0" smtClean="0"/>
              <a:t>passes: &gt;15% ~all years; 2021= 14.7%</a:t>
            </a:r>
            <a:endParaRPr lang="en-US" sz="23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" y="4739641"/>
            <a:ext cx="83058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71" y="3081528"/>
            <a:ext cx="83058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631140"/>
            <a:ext cx="8343900" cy="4836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" y="5478505"/>
            <a:ext cx="8346671" cy="4547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7200" y="2664536"/>
            <a:ext cx="333375" cy="3588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0551" y="4251699"/>
            <a:ext cx="333375" cy="35880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38601" y="4724401"/>
            <a:ext cx="4876800" cy="13306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93896" y="3105913"/>
            <a:ext cx="5959603" cy="1008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2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0999"/>
            <a:ext cx="8686800" cy="1752601"/>
          </a:xfrm>
        </p:spPr>
        <p:txBody>
          <a:bodyPr>
            <a:normAutofit/>
          </a:bodyPr>
          <a:lstStyle/>
          <a:p>
            <a:r>
              <a:rPr lang="en-US" sz="3200" dirty="0"/>
              <a:t>Example </a:t>
            </a:r>
            <a:r>
              <a:rPr lang="en-US" sz="3200" dirty="0" smtClean="0"/>
              <a:t>8 </a:t>
            </a:r>
            <a:r>
              <a:rPr lang="en-US" sz="3200" dirty="0"/>
              <a:t>– </a:t>
            </a:r>
            <a:r>
              <a:rPr lang="en-US" sz="3200" dirty="0" smtClean="0"/>
              <a:t>Net </a:t>
            </a:r>
            <a:r>
              <a:rPr lang="en-US" sz="3200" dirty="0"/>
              <a:t>Margin… above 10% is good, above 15% is better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0" i="1" dirty="0">
                <a:solidFill>
                  <a:schemeClr val="tx1"/>
                </a:solidFill>
              </a:rPr>
              <a:t>(Data source, same as example 2, “Operating and Efficiency”)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12" y="2167127"/>
            <a:ext cx="8692376" cy="51816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Investor Advisory Service (Manifest Dashboard) Jan 2024: Health Equity </a:t>
            </a:r>
            <a:r>
              <a:rPr lang="en-US" dirty="0" err="1" smtClean="0"/>
              <a:t>Inc</a:t>
            </a:r>
            <a:r>
              <a:rPr lang="en-US" dirty="0" smtClean="0"/>
              <a:t> (</a:t>
            </a:r>
            <a:r>
              <a:rPr lang="en-US" sz="2400" dirty="0" smtClean="0"/>
              <a:t>fails post 2020 &lt;10%) </a:t>
            </a:r>
            <a:endParaRPr lang="en-US" sz="2400" dirty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Portfolio: Simpson Manufacturing </a:t>
            </a:r>
            <a:r>
              <a:rPr lang="en-US" sz="2000" dirty="0" smtClean="0"/>
              <a:t>(passes, &gt;10%)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71" y="3081528"/>
            <a:ext cx="83058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610" y="4795334"/>
            <a:ext cx="83058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10" y="3461005"/>
            <a:ext cx="8287789" cy="7650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6870" y="2732977"/>
            <a:ext cx="387460" cy="311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3193" y="4371686"/>
            <a:ext cx="333375" cy="3588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860180"/>
            <a:ext cx="8305800" cy="762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867400" y="3085405"/>
            <a:ext cx="3111730" cy="10901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5407787"/>
            <a:ext cx="8382000" cy="56710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191000" y="4795334"/>
            <a:ext cx="4876800" cy="13306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1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5181"/>
            <a:ext cx="8686800" cy="152400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Example </a:t>
            </a:r>
            <a:r>
              <a:rPr lang="en-US" sz="3600" dirty="0" smtClean="0"/>
              <a:t>9 </a:t>
            </a:r>
            <a:r>
              <a:rPr lang="en-US" sz="3600" dirty="0"/>
              <a:t>– </a:t>
            </a:r>
            <a:r>
              <a:rPr lang="en-US" sz="3600" dirty="0" smtClean="0"/>
              <a:t>Return on Assets (ROA)… </a:t>
            </a:r>
            <a:r>
              <a:rPr lang="en-US" sz="3600" dirty="0"/>
              <a:t>above </a:t>
            </a:r>
            <a:r>
              <a:rPr lang="en-US" sz="3600" dirty="0" smtClean="0"/>
              <a:t>8% </a:t>
            </a:r>
            <a:r>
              <a:rPr lang="en-US" sz="3600" dirty="0"/>
              <a:t>is good, above </a:t>
            </a:r>
            <a:r>
              <a:rPr lang="en-US" sz="3600" dirty="0" smtClean="0"/>
              <a:t>10% </a:t>
            </a:r>
            <a:r>
              <a:rPr lang="en-US" sz="3600" dirty="0"/>
              <a:t>is better</a:t>
            </a:r>
            <a:br>
              <a:rPr lang="en-US" sz="3600" dirty="0"/>
            </a:br>
            <a:r>
              <a:rPr lang="en-US" sz="2800" b="0" i="1" dirty="0">
                <a:solidFill>
                  <a:schemeClr val="tx1"/>
                </a:solidFill>
              </a:rPr>
              <a:t>(</a:t>
            </a:r>
            <a:r>
              <a:rPr lang="en-US" sz="2700" b="0" i="1" dirty="0">
                <a:solidFill>
                  <a:schemeClr val="tx1"/>
                </a:solidFill>
              </a:rPr>
              <a:t>Data source, same as example 2, “Operating and Efficiency”)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WWW.BETTERINVESTING.ORG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78" y="2209800"/>
            <a:ext cx="8229600" cy="42523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Old Watch List: ACM Research </a:t>
            </a:r>
            <a:r>
              <a:rPr lang="en-US" sz="2400" i="1" dirty="0" smtClean="0"/>
              <a:t> (fails &lt;8%)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Portfolio, Tractor Supply </a:t>
            </a:r>
            <a:r>
              <a:rPr lang="en-US" sz="2400" i="1" dirty="0" smtClean="0"/>
              <a:t>(</a:t>
            </a:r>
            <a:r>
              <a:rPr lang="en-US" sz="2400" i="1" dirty="0"/>
              <a:t>passes  </a:t>
            </a:r>
            <a:r>
              <a:rPr lang="en-US" sz="2400" i="1" dirty="0" smtClean="0"/>
              <a:t>&gt;8%)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61842"/>
            <a:ext cx="8005156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953000"/>
            <a:ext cx="8534400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978" y="5609874"/>
            <a:ext cx="8686800" cy="6872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195885"/>
            <a:ext cx="8534400" cy="7665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2470" y="2326526"/>
            <a:ext cx="387460" cy="311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4200" y="4467329"/>
            <a:ext cx="333375" cy="35880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257800" y="2785677"/>
            <a:ext cx="3581400" cy="12550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4848895"/>
            <a:ext cx="4191000" cy="12857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3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176" y="66502"/>
            <a:ext cx="8686800" cy="19812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10 </a:t>
            </a:r>
            <a:r>
              <a:rPr lang="en-US" sz="3200" dirty="0"/>
              <a:t>– </a:t>
            </a:r>
            <a:r>
              <a:rPr lang="en-US" sz="3200" dirty="0" smtClean="0"/>
              <a:t>Financial Leverage </a:t>
            </a:r>
            <a:br>
              <a:rPr lang="en-US" sz="3200" dirty="0" smtClean="0"/>
            </a:br>
            <a:r>
              <a:rPr lang="en-US" sz="3200" dirty="0" smtClean="0"/>
              <a:t>…lower than 2.0, lower than 1.75 is better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b="0" i="1" dirty="0">
                <a:solidFill>
                  <a:schemeClr val="tx1"/>
                </a:solidFill>
              </a:rPr>
              <a:t>(Data source, same as example 2, “Operating and Efficiency”)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176" y="2149950"/>
            <a:ext cx="8229600" cy="43285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Watch List, </a:t>
            </a:r>
            <a:r>
              <a:rPr lang="en-US" dirty="0" err="1" smtClean="0"/>
              <a:t>Factset</a:t>
            </a:r>
            <a:r>
              <a:rPr lang="en-US" dirty="0" smtClean="0"/>
              <a:t> Research </a:t>
            </a:r>
            <a:r>
              <a:rPr lang="en-US" sz="2000" i="1" dirty="0" smtClean="0"/>
              <a:t>(passes only in 2014-16)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Portfolio, Microsoft </a:t>
            </a:r>
            <a:r>
              <a:rPr lang="en-US" sz="2200" i="1" dirty="0" smtClean="0"/>
              <a:t>(passes only in 2-14 </a:t>
            </a:r>
            <a:r>
              <a:rPr lang="en-US" sz="2200" i="1" dirty="0"/>
              <a:t>&amp; Latest </a:t>
            </a:r>
            <a:r>
              <a:rPr lang="en-US" sz="2200" i="1" dirty="0" err="1" smtClean="0"/>
              <a:t>Qtr</a:t>
            </a:r>
            <a:r>
              <a:rPr lang="en-US" sz="2200" i="1" dirty="0" smtClean="0"/>
              <a:t>)</a:t>
            </a:r>
            <a:endParaRPr lang="en-US" sz="22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63" y="2819400"/>
            <a:ext cx="8695113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41" y="4800600"/>
            <a:ext cx="8695113" cy="60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187735"/>
            <a:ext cx="8844776" cy="7566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840" y="3304840"/>
            <a:ext cx="8695113" cy="6575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8740" y="2032400"/>
            <a:ext cx="387460" cy="311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90330" y="4284536"/>
            <a:ext cx="387460" cy="311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8112" y="2008849"/>
            <a:ext cx="333375" cy="3588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77630" y="4298005"/>
            <a:ext cx="333375" cy="35880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057400" y="2702928"/>
            <a:ext cx="1905000" cy="12857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091487" y="4620142"/>
            <a:ext cx="780998" cy="12857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4730062"/>
            <a:ext cx="780998" cy="12857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the Financial Ratios to Compare non-financial stocks to purchase</a:t>
            </a:r>
          </a:p>
          <a:p>
            <a:pPr lvl="1"/>
            <a:r>
              <a:rPr lang="en-US" dirty="0" smtClean="0"/>
              <a:t>Be sure to compare stocks in same industry</a:t>
            </a:r>
          </a:p>
          <a:p>
            <a:pPr lvl="1"/>
            <a:r>
              <a:rPr lang="en-US" dirty="0" smtClean="0"/>
              <a:t>Also Better Investing’s Stock Comparison Guide (SCG) contain many financial ratios</a:t>
            </a:r>
          </a:p>
          <a:p>
            <a:r>
              <a:rPr lang="en-US" dirty="0" smtClean="0"/>
              <a:t>Use some </a:t>
            </a:r>
            <a:r>
              <a:rPr lang="en-US"/>
              <a:t>of </a:t>
            </a:r>
            <a:r>
              <a:rPr lang="en-US" smtClean="0"/>
              <a:t>these </a:t>
            </a:r>
            <a:r>
              <a:rPr lang="en-US" dirty="0"/>
              <a:t>Financial Ratios </a:t>
            </a:r>
            <a:r>
              <a:rPr lang="en-US" dirty="0" smtClean="0"/>
              <a:t>for stocks in our portfolio to detect signs of improvement or deterioration</a:t>
            </a:r>
          </a:p>
          <a:p>
            <a:pPr lvl="1"/>
            <a:r>
              <a:rPr lang="en-US" dirty="0" smtClean="0"/>
              <a:t>Do consider the industry for assessing ratios</a:t>
            </a:r>
          </a:p>
          <a:p>
            <a:pPr lvl="1"/>
            <a:r>
              <a:rPr lang="en-US" dirty="0" smtClean="0"/>
              <a:t>These ratios augment, vs replace, other ratios we use – e.g. liquidity ratios: “quick ratio” and “current ratio”</a:t>
            </a:r>
          </a:p>
          <a:p>
            <a:pPr lvl="1"/>
            <a:r>
              <a:rPr lang="en-US" dirty="0" smtClean="0"/>
              <a:t>Other financial ratios available in Investopedia.com</a:t>
            </a:r>
            <a:endParaRPr lang="en-US" dirty="0"/>
          </a:p>
          <a:p>
            <a:r>
              <a:rPr lang="en-US" sz="3200" dirty="0" smtClean="0"/>
              <a:t>Questions?</a:t>
            </a:r>
          </a:p>
          <a:p>
            <a:pPr lvl="1"/>
            <a:r>
              <a:rPr lang="en-US" i="1" dirty="0" smtClean="0"/>
              <a:t>Presentations filed in Bivio/ Education)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0999"/>
            <a:ext cx="8686800" cy="685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5902"/>
            <a:ext cx="8229600" cy="1828800"/>
          </a:xfrm>
        </p:spPr>
        <p:txBody>
          <a:bodyPr/>
          <a:lstStyle/>
          <a:p>
            <a:r>
              <a:rPr lang="en-US" dirty="0" smtClean="0"/>
              <a:t>Financial Ratios Checklist is great for </a:t>
            </a:r>
          </a:p>
          <a:p>
            <a:pPr lvl="1"/>
            <a:r>
              <a:rPr lang="en-US" dirty="0" smtClean="0"/>
              <a:t>keeping an investor sane, and </a:t>
            </a:r>
          </a:p>
          <a:p>
            <a:pPr lvl="1"/>
            <a:r>
              <a:rPr lang="en-US" dirty="0" smtClean="0"/>
              <a:t>for helping us stay within a circle of competence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0541" y="3918887"/>
            <a:ext cx="4449337" cy="29298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ts val="800"/>
              </a:spcBef>
              <a:buClrTx/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ts val="750"/>
              </a:spcBef>
              <a:buClrTx/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ts val="700"/>
              </a:spcBef>
              <a:buClrTx/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Tx/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PROS: focuses on</a:t>
            </a:r>
          </a:p>
          <a:p>
            <a:pPr lvl="1"/>
            <a:r>
              <a:rPr lang="en-US" dirty="0" smtClean="0"/>
              <a:t>Fundamentals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Portfolio Weeding/Feeding</a:t>
            </a:r>
          </a:p>
          <a:p>
            <a:pPr lvl="1"/>
            <a:r>
              <a:rPr lang="en-US" dirty="0" smtClean="0"/>
              <a:t>Loss Avoidance/Growth &amp;</a:t>
            </a:r>
            <a:br>
              <a:rPr lang="en-US" dirty="0" smtClean="0"/>
            </a:b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778994" y="3918887"/>
            <a:ext cx="4449337" cy="2701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ts val="800"/>
              </a:spcBef>
              <a:buClrTx/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ts val="750"/>
              </a:spcBef>
              <a:buClrTx/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ts val="700"/>
              </a:spcBef>
              <a:buClrTx/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Tx/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CONS: Backward looking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Predicive</a:t>
            </a:r>
            <a:r>
              <a:rPr lang="en-US" dirty="0" smtClean="0"/>
              <a:t> Value - need to see how company will make money going forward</a:t>
            </a:r>
          </a:p>
          <a:p>
            <a:pPr lvl="1"/>
            <a:r>
              <a:rPr lang="en-US" dirty="0"/>
              <a:t>Missed Opportunities </a:t>
            </a:r>
            <a:r>
              <a:rPr lang="en-US" dirty="0" smtClean="0"/>
              <a:t>–error of omission</a:t>
            </a:r>
          </a:p>
          <a:p>
            <a:pPr lvl="1"/>
            <a:r>
              <a:rPr lang="en-US" dirty="0" smtClean="0"/>
              <a:t>Doesn’t account for disruptors</a:t>
            </a:r>
          </a:p>
          <a:p>
            <a:pPr lvl="1"/>
            <a:r>
              <a:rPr lang="en-US" dirty="0" smtClean="0"/>
              <a:t>Restrictive in Opportunity Set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25" y="2657330"/>
            <a:ext cx="1123950" cy="12096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4750" y="2657330"/>
            <a:ext cx="1503693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2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2555"/>
            <a:ext cx="8763000" cy="15848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Definitions of 10 Financial Ratios</a:t>
            </a:r>
            <a:r>
              <a:rPr lang="en-US" sz="2800" dirty="0" smtClean="0"/>
              <a:t>:  (</a:t>
            </a:r>
            <a:r>
              <a:rPr lang="en-US" sz="2800" i="1" dirty="0" smtClean="0"/>
              <a:t>Basic Ratios above Barbed Wire; Intermediate Ratios below.)</a:t>
            </a:r>
            <a:endParaRPr lang="en-US" sz="28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97727" y="1905000"/>
            <a:ext cx="8229600" cy="396574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1129420-8F9C-4434-AB1D-3519A0C91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18288"/>
            <a:ext cx="1066800" cy="329184"/>
          </a:xfrm>
        </p:spPr>
        <p:txBody>
          <a:bodyPr/>
          <a:lstStyle/>
          <a:p>
            <a:fld id="{B7C7DEAE-B1FF-4F0D-9790-23B38FF51CAA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4ABF10FE-26DE-4AFA-B1F8-250D59132A38}"/>
              </a:ext>
            </a:extLst>
          </p:cNvPr>
          <p:cNvSpPr txBox="1">
            <a:spLocks/>
          </p:cNvSpPr>
          <p:nvPr/>
        </p:nvSpPr>
        <p:spPr>
          <a:xfrm>
            <a:off x="1600200" y="18288"/>
            <a:ext cx="60960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>
                <a:solidFill>
                  <a:schemeClr val="bg1"/>
                </a:solidFill>
              </a:rPr>
              <a:t>WWW.BETTERINVESTING.ORG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4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Definitions, Cont. (</a:t>
            </a:r>
            <a:r>
              <a:rPr lang="en-US" sz="2400" i="1" dirty="0" smtClean="0"/>
              <a:t>these are below barbed wire)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676400"/>
            <a:ext cx="7696200" cy="20284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9442" y="3796878"/>
            <a:ext cx="7500158" cy="240065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Notes re Ratio #10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a. </a:t>
            </a:r>
            <a:r>
              <a:rPr lang="en-US" i="1" dirty="0" smtClean="0"/>
              <a:t>Investopedia</a:t>
            </a:r>
            <a:r>
              <a:rPr lang="en-US" dirty="0" smtClean="0"/>
              <a:t> calls this the “Equity Multiplier” formula</a:t>
            </a:r>
            <a:r>
              <a:rPr lang="en-US" sz="1600" dirty="0" smtClean="0"/>
              <a:t>. Dividing total assets ( on the balance sheet) by only shareholder’s equity omits all liabilities (current and long-term plus operating leases etc.). If a company has total assets of $500M and shareholder equity at $250 M, the equity multiplier is 2.0 (500/250). But if it had $500M in assets and equity of $100M, the equity multiplier is 5. “Larger equity multipliers suggest further investigation because.. more financial leverage [may be] involved.”</a:t>
            </a:r>
          </a:p>
          <a:p>
            <a:r>
              <a:rPr lang="en-US" dirty="0" smtClean="0"/>
              <a:t>b. </a:t>
            </a:r>
            <a:r>
              <a:rPr lang="en-US" i="1" dirty="0" smtClean="0"/>
              <a:t>Better Investing </a:t>
            </a:r>
            <a:r>
              <a:rPr lang="en-US" dirty="0" smtClean="0"/>
              <a:t>uses </a:t>
            </a:r>
            <a:r>
              <a:rPr lang="en-US" dirty="0"/>
              <a:t>alternative</a:t>
            </a:r>
            <a:r>
              <a:rPr lang="en-US" dirty="0" smtClean="0"/>
              <a:t> “Debt to Capital” ratio (prefers&gt;30%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167348" y="3718852"/>
            <a:ext cx="776438" cy="349134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55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Financial Ratios Checklist – With Parameters </a:t>
            </a:r>
            <a:r>
              <a:rPr lang="en-US" sz="2400" i="1" dirty="0" smtClean="0"/>
              <a:t>(Ratios/parameters, except ROE,  not applicable for banks)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467039"/>
            <a:ext cx="8458200" cy="46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6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Where to Find Company Financial Ratio Data on Better Investing SSG Website</a:t>
            </a:r>
            <a:endParaRPr lang="en-US" sz="3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WWW.BETTERINVESTING.ORG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752600"/>
            <a:ext cx="8153400" cy="106666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162800" y="1828800"/>
            <a:ext cx="533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3587" y="2381830"/>
            <a:ext cx="3171825" cy="198120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7048500" y="2209800"/>
            <a:ext cx="228600" cy="1720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117772" y="3704280"/>
            <a:ext cx="318655" cy="126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37" y="4775945"/>
            <a:ext cx="7858125" cy="2066925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15" name="Elbow Connector 14"/>
          <p:cNvCxnSpPr/>
          <p:nvPr/>
        </p:nvCxnSpPr>
        <p:spPr>
          <a:xfrm rot="10800000" flipV="1">
            <a:off x="4220873" y="3986423"/>
            <a:ext cx="3245427" cy="70417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4220872" y="4612163"/>
            <a:ext cx="152400" cy="3275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16" y="759180"/>
            <a:ext cx="8686800" cy="70304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Examples from MicNova Portfolio/Other</a:t>
            </a:r>
            <a:br>
              <a:rPr lang="en-US" sz="3600" dirty="0" smtClean="0"/>
            </a:br>
            <a:r>
              <a:rPr lang="en-US" sz="3600" dirty="0" smtClean="0"/>
              <a:t>1. Return on Equity (ROE) </a:t>
            </a:r>
            <a:r>
              <a:rPr lang="en-US" sz="3100" dirty="0" smtClean="0"/>
              <a:t>&gt; 15</a:t>
            </a:r>
            <a:r>
              <a:rPr lang="en-US" sz="3100" smtClean="0"/>
              <a:t>%; </a:t>
            </a:r>
            <a:r>
              <a:rPr lang="en-US" sz="3100" i="1" smtClean="0"/>
              <a:t>&gt;20</a:t>
            </a:r>
            <a:r>
              <a:rPr lang="en-US" sz="3100" i="1" dirty="0" smtClean="0"/>
              <a:t>% better</a:t>
            </a:r>
            <a:br>
              <a:rPr lang="en-US" sz="3100" i="1" dirty="0" smtClean="0"/>
            </a:br>
            <a:endParaRPr lang="en-US" sz="3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730472"/>
            <a:ext cx="6096000" cy="329184"/>
          </a:xfrm>
        </p:spPr>
        <p:txBody>
          <a:bodyPr/>
          <a:lstStyle/>
          <a:p>
            <a:r>
              <a:rPr lang="fr-FR" dirty="0" smtClean="0"/>
              <a:t>WWW.BETTERINESTING.ORG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0743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Old </a:t>
            </a:r>
            <a:r>
              <a:rPr lang="en-US" dirty="0"/>
              <a:t>Watch </a:t>
            </a:r>
            <a:r>
              <a:rPr lang="en-US" dirty="0" smtClean="0"/>
              <a:t>List: LCI Industries- </a:t>
            </a:r>
            <a:r>
              <a:rPr lang="en-US" i="1" dirty="0" smtClean="0"/>
              <a:t>5 </a:t>
            </a:r>
            <a:r>
              <a:rPr lang="en-US" i="1" dirty="0" err="1" smtClean="0"/>
              <a:t>yr</a:t>
            </a:r>
            <a:r>
              <a:rPr lang="en-US" i="1" dirty="0" smtClean="0"/>
              <a:t> </a:t>
            </a:r>
            <a:r>
              <a:rPr lang="en-US" i="1" dirty="0" err="1" smtClean="0"/>
              <a:t>avg</a:t>
            </a:r>
            <a:r>
              <a:rPr lang="en-US" i="1" dirty="0" smtClean="0"/>
              <a:t> ROE&gt; 15%</a:t>
            </a:r>
            <a:r>
              <a:rPr lang="en-US" dirty="0" smtClean="0"/>
              <a:t> </a:t>
            </a:r>
            <a:r>
              <a:rPr lang="en-US" i="1" dirty="0" smtClean="0"/>
              <a:t>(note ROE vs Debt levels; 4.7% in 2023)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14" y="2376239"/>
            <a:ext cx="8686800" cy="193883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15000" y="3407817"/>
            <a:ext cx="3176752" cy="9694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4214" y="4377234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ts val="800"/>
              </a:spcBef>
              <a:buClrTx/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ts val="750"/>
              </a:spcBef>
              <a:buClrTx/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ts val="700"/>
              </a:spcBef>
              <a:buClrTx/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Tx/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b. Current Portfolio: </a:t>
            </a:r>
            <a:r>
              <a:rPr lang="en-US" dirty="0" err="1" smtClean="0"/>
              <a:t>ExlService</a:t>
            </a:r>
            <a:r>
              <a:rPr lang="en-US" dirty="0" smtClean="0"/>
              <a:t> Holdings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i="1" dirty="0"/>
              <a:t>5 </a:t>
            </a:r>
            <a:r>
              <a:rPr lang="en-US" i="1" dirty="0" err="1"/>
              <a:t>yr</a:t>
            </a:r>
            <a:r>
              <a:rPr lang="en-US" i="1" dirty="0"/>
              <a:t> </a:t>
            </a:r>
            <a:r>
              <a:rPr lang="en-US" i="1" dirty="0" err="1"/>
              <a:t>avg</a:t>
            </a:r>
            <a:r>
              <a:rPr lang="en-US" i="1" dirty="0"/>
              <a:t> ROE&gt; 15%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697" y="4955952"/>
            <a:ext cx="8601075" cy="174964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248399" y="5291721"/>
            <a:ext cx="2696889" cy="1413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3664" y="3745095"/>
            <a:ext cx="387460" cy="311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3312" y="6067710"/>
            <a:ext cx="333375" cy="35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2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13313"/>
            <a:ext cx="8839200" cy="227567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Example 2: Return on Invested Capital (ROIC) </a:t>
            </a:r>
            <a:r>
              <a:rPr lang="en-US" sz="3100" i="1" dirty="0" smtClean="0"/>
              <a:t>…&gt;10% is good, &gt; 12% better </a:t>
            </a:r>
            <a:br>
              <a:rPr lang="en-US" sz="3100" i="1" dirty="0" smtClean="0"/>
            </a:br>
            <a:r>
              <a:rPr lang="en-US" sz="2200" b="0" i="1" dirty="0" smtClean="0">
                <a:solidFill>
                  <a:schemeClr val="tx1"/>
                </a:solidFill>
              </a:rPr>
              <a:t>Data source: BI SSG/company name/Research Tab/ Key Statistics/Morningstar/ Valuation—Key Statistics/Operating and Efficiency</a:t>
            </a:r>
            <a:endParaRPr lang="en-US" sz="22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WWW.BETTERINVESTING.ORG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048" y="2588991"/>
            <a:ext cx="8229600" cy="51816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Old </a:t>
            </a:r>
            <a:r>
              <a:rPr lang="en-US" dirty="0" err="1" smtClean="0"/>
              <a:t>Watchlist</a:t>
            </a:r>
            <a:r>
              <a:rPr lang="en-US" dirty="0" smtClean="0"/>
              <a:t>: MKSI (</a:t>
            </a:r>
            <a:r>
              <a:rPr lang="en-US" sz="2400" i="1" dirty="0" smtClean="0"/>
              <a:t>Drops to -17%; fails criteria    )</a:t>
            </a:r>
          </a:p>
          <a:p>
            <a:pPr marL="514350" indent="-514350">
              <a:buAutoNum type="alphaLcPeriod"/>
            </a:pPr>
            <a:endParaRPr lang="en-US" sz="2400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Portfolio: ADBE </a:t>
            </a:r>
            <a:r>
              <a:rPr lang="en-US" sz="2400" dirty="0" smtClean="0"/>
              <a:t>(</a:t>
            </a:r>
            <a:r>
              <a:rPr lang="en-US" sz="2400" i="1" dirty="0" smtClean="0"/>
              <a:t>Rises to 27%; passes criteria</a:t>
            </a:r>
            <a:endParaRPr lang="en-US" sz="24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179790"/>
            <a:ext cx="8915400" cy="12210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076546"/>
            <a:ext cx="8765628" cy="8042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98" y="6345467"/>
            <a:ext cx="8941676" cy="74022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886200" y="5857063"/>
            <a:ext cx="5031828" cy="10009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2698911"/>
            <a:ext cx="387460" cy="311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9012" y="4625078"/>
            <a:ext cx="333375" cy="358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048" y="3895372"/>
            <a:ext cx="8815552" cy="50211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010400" y="3498166"/>
            <a:ext cx="2036836" cy="882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1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36" y="2658200"/>
            <a:ext cx="85344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116025"/>
            <a:ext cx="8684029" cy="60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0999"/>
            <a:ext cx="8534400" cy="1752601"/>
          </a:xfrm>
        </p:spPr>
        <p:txBody>
          <a:bodyPr>
            <a:normAutofit/>
          </a:bodyPr>
          <a:lstStyle/>
          <a:p>
            <a:r>
              <a:rPr lang="en-US" sz="2900" dirty="0" smtClean="0"/>
              <a:t>Example 3: Free Cash Flow/ Sales (Free Cash Flow Margin</a:t>
            </a:r>
            <a:r>
              <a:rPr lang="en-US" sz="2400" dirty="0" smtClean="0"/>
              <a:t>)… &gt; 10% good; &gt; 15% better</a:t>
            </a:r>
            <a:br>
              <a:rPr lang="en-US" sz="2400" dirty="0" smtClean="0"/>
            </a:br>
            <a:r>
              <a:rPr lang="en-US" sz="2400" b="0" i="1" dirty="0">
                <a:solidFill>
                  <a:schemeClr val="tx1"/>
                </a:solidFill>
              </a:rPr>
              <a:t>Data source: BI SSG/company name/Research Tab/ Key Statistics/Morningstar/ Valuation—Key </a:t>
            </a:r>
            <a:r>
              <a:rPr lang="en-US" sz="2400" b="0" i="1" dirty="0" smtClean="0">
                <a:solidFill>
                  <a:schemeClr val="tx1"/>
                </a:solidFill>
              </a:rPr>
              <a:t>Statistics/Cash Flow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DEAE-B1FF-4F0D-9790-23B38FF51CA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WWW.BETTERINVESTING.ORG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8740" y="2355300"/>
            <a:ext cx="387460" cy="3117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67127"/>
            <a:ext cx="8229600" cy="3103142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Old Watch List: Avnet </a:t>
            </a:r>
            <a:r>
              <a:rPr lang="en-US" sz="2000" i="1" dirty="0" smtClean="0"/>
              <a:t>(Negative%; doesn’t pass</a:t>
            </a:r>
          </a:p>
          <a:p>
            <a:pPr marL="514350" indent="-514350">
              <a:buAutoNum type="alphaLcPeriod"/>
            </a:pPr>
            <a:endParaRPr lang="en-US" sz="2000" i="1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eriod" startAt="2"/>
            </a:pPr>
            <a:r>
              <a:rPr lang="en-US" dirty="0" smtClean="0"/>
              <a:t>Portfolio: GOOG (</a:t>
            </a:r>
            <a:r>
              <a:rPr lang="en-US" sz="2400" i="1" dirty="0" smtClean="0"/>
              <a:t>16-22%, passes </a:t>
            </a:r>
          </a:p>
          <a:p>
            <a:pPr marL="514350" indent="-514350">
              <a:buAutoNum type="alphaLcPeriod" startAt="2"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4692003"/>
            <a:ext cx="8686800" cy="8808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14" y="4495859"/>
            <a:ext cx="8534400" cy="60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3725625"/>
            <a:ext cx="333375" cy="35880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909062" y="2708992"/>
            <a:ext cx="5061064" cy="9532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90085" y="4611168"/>
            <a:ext cx="4385829" cy="9616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5">
      <a:dk1>
        <a:sysClr val="windowText" lastClr="000000"/>
      </a:dk1>
      <a:lt1>
        <a:sysClr val="window" lastClr="FFFFFF"/>
      </a:lt1>
      <a:dk2>
        <a:srgbClr val="00458A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15593</TotalTime>
  <Words>680</Words>
  <Application>Microsoft Office PowerPoint</Application>
  <PresentationFormat>On-screen Show (4:3)</PresentationFormat>
  <Paragraphs>139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Clarity</vt:lpstr>
      <vt:lpstr>Financial Ratios Checklist by Gladys Henrikson for  MicNova March 12, 2024 adapted from Bakul Lalla,  Virtual BINC 2023  Session 305 </vt:lpstr>
      <vt:lpstr>Introduction</vt:lpstr>
      <vt:lpstr>Definitions of 10 Financial Ratios:  (Basic Ratios above Barbed Wire; Intermediate Ratios below.)</vt:lpstr>
      <vt:lpstr>Definitions, Cont. (these are below barbed wire)</vt:lpstr>
      <vt:lpstr>Financial Ratios Checklist – With Parameters (Ratios/parameters, except ROE,  not applicable for banks)</vt:lpstr>
      <vt:lpstr>Where to Find Company Financial Ratio Data on Better Investing SSG Website</vt:lpstr>
      <vt:lpstr>Examples from MicNova Portfolio/Other 1. Return on Equity (ROE) &gt; 15%; &gt;20% better </vt:lpstr>
      <vt:lpstr>Example 2: Return on Invested Capital (ROIC) …&gt;10% is good, &gt; 12% better  Data source: BI SSG/company name/Research Tab/ Key Statistics/Morningstar/ Valuation—Key Statistics/Operating and Efficiency</vt:lpstr>
      <vt:lpstr>Example 3: Free Cash Flow/ Sales (Free Cash Flow Margin)… &gt; 10% good; &gt; 15% better Data source: BI SSG/company name/Research Tab/ Key Statistics/Morningstar/ Valuation—Key Statistics/Cash Flow</vt:lpstr>
      <vt:lpstr>Example 4 – CapEx/ Sales )… &lt; 10% good; &lt; 5% better (Data source, same as example 3)</vt:lpstr>
      <vt:lpstr>Example 5 – Free Cash Flow/ Net Income )… steady or increasing at around 1.0  (Data source, same as examples 3 &amp; 4)</vt:lpstr>
      <vt:lpstr>Example 6 – Gross Margin… above 50% is good, above 70% is better (Data source, same as example 2, “Operating and Efficiency”)</vt:lpstr>
      <vt:lpstr>Example 7 – Operating Margin… above 10% is good, above 15% is better (Data source, same as example 2, “Operating and Efficiency”)</vt:lpstr>
      <vt:lpstr>Example 8 – Net Margin… above 10% is good, above 15% is better (Data source, same as example 2, “Operating and Efficiency”)</vt:lpstr>
      <vt:lpstr>Example 9 – Return on Assets (ROA)… above 8% is good, above 10% is better (Data source, same as example 2, “Operating and Efficiency”)</vt:lpstr>
      <vt:lpstr>Example 10 – Financial Leverage  …lower than 2.0, lower than 1.75 is better (Data source, same as example 2, “Operating and Efficiency”)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DMV Webinar</dc:title>
  <dc:creator>Kevin Gillogly</dc:creator>
  <cp:lastModifiedBy>gladys.henrikson@verizon.net</cp:lastModifiedBy>
  <cp:revision>649</cp:revision>
  <cp:lastPrinted>2024-03-11T00:54:33Z</cp:lastPrinted>
  <dcterms:created xsi:type="dcterms:W3CDTF">2020-12-07T03:49:10Z</dcterms:created>
  <dcterms:modified xsi:type="dcterms:W3CDTF">2024-03-12T01:21:07Z</dcterms:modified>
</cp:coreProperties>
</file>