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4" r:id="rId19"/>
    <p:sldId id="275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98E15-18F7-4701-B1EE-6E1A8B866AF1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00634-259C-4510-BF39-C4EF9BAA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14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DB6AD7-6058-41D6-A2B1-1D83E826885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088EB9-299B-491C-AB1B-A328773EF18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876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6AD7-6058-41D6-A2B1-1D83E826885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EB9-299B-491C-AB1B-A328773EF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3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6AD7-6058-41D6-A2B1-1D83E826885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EB9-299B-491C-AB1B-A328773EF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53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6AD7-6058-41D6-A2B1-1D83E826885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EB9-299B-491C-AB1B-A328773EF18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3408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6AD7-6058-41D6-A2B1-1D83E826885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EB9-299B-491C-AB1B-A328773EF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8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6AD7-6058-41D6-A2B1-1D83E826885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EB9-299B-491C-AB1B-A328773EF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29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6AD7-6058-41D6-A2B1-1D83E826885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EB9-299B-491C-AB1B-A328773EF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9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6AD7-6058-41D6-A2B1-1D83E826885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EB9-299B-491C-AB1B-A328773EF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36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6AD7-6058-41D6-A2B1-1D83E826885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EB9-299B-491C-AB1B-A328773EF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8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6AD7-6058-41D6-A2B1-1D83E826885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EB9-299B-491C-AB1B-A328773EF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6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6AD7-6058-41D6-A2B1-1D83E826885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EB9-299B-491C-AB1B-A328773EF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9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6AD7-6058-41D6-A2B1-1D83E826885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EB9-299B-491C-AB1B-A328773EF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0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6AD7-6058-41D6-A2B1-1D83E826885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EB9-299B-491C-AB1B-A328773EF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6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6AD7-6058-41D6-A2B1-1D83E826885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EB9-299B-491C-AB1B-A328773EF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6AD7-6058-41D6-A2B1-1D83E826885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EB9-299B-491C-AB1B-A328773EF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6AD7-6058-41D6-A2B1-1D83E826885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EB9-299B-491C-AB1B-A328773EF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8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6AD7-6058-41D6-A2B1-1D83E826885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EB9-299B-491C-AB1B-A328773EF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0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DB6AD7-6058-41D6-A2B1-1D83E826885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088EB9-299B-491C-AB1B-A328773EF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ventbrite.com/e/betterinvesting-national-convention-2016-free-public-day-westfield-marriott-washington-dulles-tickets-2393232121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en-US" dirty="0" smtClean="0"/>
              <a:t>Welcome to BINC 2016!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en-US" sz="4000" dirty="0" smtClean="0"/>
              <a:t>This year </a:t>
            </a:r>
            <a:r>
              <a:rPr lang="en-US" sz="4000" dirty="0" smtClean="0"/>
              <a:t>it’s </a:t>
            </a:r>
            <a:r>
              <a:rPr lang="en-US" sz="4000" dirty="0" smtClean="0"/>
              <a:t>in </a:t>
            </a:r>
            <a:r>
              <a:rPr lang="en-US" sz="4000" dirty="0" smtClean="0"/>
              <a:t>our </a:t>
            </a:r>
            <a:r>
              <a:rPr lang="en-US" sz="4000" dirty="0" smtClean="0"/>
              <a:t>own backyard!</a:t>
            </a:r>
            <a:endParaRPr lang="en-US" sz="4000" dirty="0"/>
          </a:p>
        </p:txBody>
      </p:sp>
      <p:pic>
        <p:nvPicPr>
          <p:cNvPr id="4" name="Picture 6" descr="C:\Documents and Settings\Owner\My Documents\NAIC\Templates CD\DCRegional_CNAIC35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8" y="532751"/>
            <a:ext cx="4072379" cy="1118249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50177" y="4864899"/>
            <a:ext cx="6096000" cy="1200329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1"/>
                </a:solidFill>
              </a:rPr>
              <a:t>Pat Onufrak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1"/>
                </a:solidFill>
              </a:rPr>
              <a:t>Director, DC Chapter BI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03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 for AN ice breaker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7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What sessions would you recommend?</a:t>
            </a:r>
          </a:p>
          <a:p>
            <a:r>
              <a:rPr lang="en-US" sz="47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Who are your favorite speakers?</a:t>
            </a:r>
          </a:p>
          <a:p>
            <a:r>
              <a:rPr lang="en-US" sz="47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What should I absolutely not miss?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5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Newbees</a:t>
            </a:r>
            <a:r>
              <a:rPr lang="en-US" dirty="0" smtClean="0"/>
              <a:t> … the beginners’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59468"/>
            <a:ext cx="10394707" cy="3715118"/>
          </a:xfrm>
        </p:spPr>
        <p:txBody>
          <a:bodyPr>
            <a:noAutofit/>
          </a:bodyPr>
          <a:lstStyle/>
          <a:p>
            <a:pPr algn="ctr"/>
            <a:endParaRPr lang="en-US" cap="none" dirty="0" smtClean="0"/>
          </a:p>
          <a:p>
            <a:pPr marL="0" indent="0" algn="ctr">
              <a:buNone/>
            </a:pPr>
            <a:r>
              <a:rPr lang="en-US" sz="2800" cap="none" dirty="0" smtClean="0">
                <a:latin typeface="Arial Black" panose="020B0A04020102020204" pitchFamily="34" charset="0"/>
              </a:rPr>
              <a:t>Understanding </a:t>
            </a:r>
            <a:r>
              <a:rPr lang="en-US" sz="2800" cap="none" dirty="0">
                <a:latin typeface="Arial Black" panose="020B0A04020102020204" pitchFamily="34" charset="0"/>
              </a:rPr>
              <a:t>the </a:t>
            </a:r>
            <a:r>
              <a:rPr lang="en-US" sz="2800" cap="none" dirty="0" smtClean="0">
                <a:latin typeface="Arial Black" panose="020B0A04020102020204" pitchFamily="34" charset="0"/>
              </a:rPr>
              <a:t>Jargon  / Selecting </a:t>
            </a:r>
            <a:r>
              <a:rPr lang="en-US" sz="2800" cap="none" dirty="0">
                <a:latin typeface="Arial Black" panose="020B0A04020102020204" pitchFamily="34" charset="0"/>
              </a:rPr>
              <a:t>the Best </a:t>
            </a:r>
            <a:r>
              <a:rPr lang="en-US" sz="2800" cap="none" dirty="0" smtClean="0">
                <a:latin typeface="Arial Black" panose="020B0A04020102020204" pitchFamily="34" charset="0"/>
              </a:rPr>
              <a:t>Companies / Determining </a:t>
            </a:r>
            <a:r>
              <a:rPr lang="en-US" sz="2800" cap="none" dirty="0">
                <a:latin typeface="Arial Black" panose="020B0A04020102020204" pitchFamily="34" charset="0"/>
              </a:rPr>
              <a:t>a Fair </a:t>
            </a:r>
            <a:r>
              <a:rPr lang="en-US" sz="2800" cap="none" dirty="0" smtClean="0">
                <a:latin typeface="Arial Black" panose="020B0A04020102020204" pitchFamily="34" charset="0"/>
              </a:rPr>
              <a:t>Price / Estimating </a:t>
            </a:r>
            <a:r>
              <a:rPr lang="en-US" sz="2800" cap="none" dirty="0">
                <a:latin typeface="Arial Black" panose="020B0A04020102020204" pitchFamily="34" charset="0"/>
              </a:rPr>
              <a:t>Future </a:t>
            </a:r>
            <a:r>
              <a:rPr lang="en-US" sz="2800" cap="none" dirty="0" smtClean="0">
                <a:latin typeface="Arial Black" panose="020B0A04020102020204" pitchFamily="34" charset="0"/>
              </a:rPr>
              <a:t>Growth / Estimating </a:t>
            </a:r>
            <a:r>
              <a:rPr lang="en-US" sz="2800" cap="none" dirty="0">
                <a:latin typeface="Arial Black" panose="020B0A04020102020204" pitchFamily="34" charset="0"/>
              </a:rPr>
              <a:t>Future P/</a:t>
            </a:r>
            <a:r>
              <a:rPr lang="en-US" sz="2800" cap="none" dirty="0" err="1">
                <a:latin typeface="Arial Black" panose="020B0A04020102020204" pitchFamily="34" charset="0"/>
              </a:rPr>
              <a:t>Es</a:t>
            </a:r>
            <a:endParaRPr lang="en-US" sz="2800" cap="none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2800" cap="none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You </a:t>
            </a:r>
            <a:r>
              <a:rPr lang="en-US" sz="2800" cap="none" dirty="0">
                <a:solidFill>
                  <a:schemeClr val="accent1"/>
                </a:solidFill>
                <a:latin typeface="Arial Black" panose="020B0A04020102020204" pitchFamily="34" charset="0"/>
              </a:rPr>
              <a:t>must pre-register for this track of classes as space is limited. </a:t>
            </a:r>
            <a:endParaRPr lang="en-US" sz="2800" cap="none" dirty="0" smtClean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2800" cap="none" dirty="0" smtClean="0">
                <a:latin typeface="Arial Black" panose="020B0A04020102020204" pitchFamily="34" charset="0"/>
              </a:rPr>
              <a:t>Send </a:t>
            </a:r>
            <a:r>
              <a:rPr lang="en-US" sz="2800" cap="none" dirty="0">
                <a:latin typeface="Arial Black" panose="020B0A04020102020204" pitchFamily="34" charset="0"/>
              </a:rPr>
              <a:t>your email request to </a:t>
            </a:r>
            <a:r>
              <a:rPr lang="en-US" sz="2800" cap="none" dirty="0" smtClean="0">
                <a:latin typeface="Arial Black" panose="020B0A04020102020204" pitchFamily="34" charset="0"/>
              </a:rPr>
              <a:t>dianeamendt@flash.net</a:t>
            </a:r>
            <a:endParaRPr lang="en-US" sz="2800" cap="non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83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787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Some who are not to be missed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36134"/>
            <a:ext cx="10394707" cy="4138452"/>
          </a:xfrm>
        </p:spPr>
        <p:txBody>
          <a:bodyPr>
            <a:noAutofit/>
          </a:bodyPr>
          <a:lstStyle/>
          <a:p>
            <a:r>
              <a:rPr lang="en-US" cap="none" dirty="0" smtClean="0">
                <a:latin typeface="Arial Black" panose="020B0A04020102020204" pitchFamily="34" charset="0"/>
              </a:rPr>
              <a:t>Ken </a:t>
            </a:r>
            <a:r>
              <a:rPr lang="en-US" cap="none" dirty="0" err="1" smtClean="0">
                <a:latin typeface="Arial Black" panose="020B0A04020102020204" pitchFamily="34" charset="0"/>
              </a:rPr>
              <a:t>Kavula</a:t>
            </a:r>
            <a:r>
              <a:rPr lang="en-US" cap="none" dirty="0" smtClean="0">
                <a:latin typeface="Arial Black" panose="020B0A04020102020204" pitchFamily="34" charset="0"/>
              </a:rPr>
              <a:t> &amp; Ann </a:t>
            </a:r>
            <a:r>
              <a:rPr lang="en-US" cap="none" dirty="0" err="1" smtClean="0">
                <a:latin typeface="Arial Black" panose="020B0A04020102020204" pitchFamily="34" charset="0"/>
              </a:rPr>
              <a:t>Cuneaz</a:t>
            </a:r>
            <a:r>
              <a:rPr lang="en-US" cap="none" dirty="0" smtClean="0">
                <a:latin typeface="Arial Black" panose="020B0A04020102020204" pitchFamily="34" charset="0"/>
              </a:rPr>
              <a:t>, who we know from many webinars</a:t>
            </a:r>
          </a:p>
          <a:p>
            <a:r>
              <a:rPr lang="en-US" cap="none" dirty="0">
                <a:latin typeface="Arial Black" panose="020B0A04020102020204" pitchFamily="34" charset="0"/>
              </a:rPr>
              <a:t>Doug </a:t>
            </a:r>
            <a:r>
              <a:rPr lang="en-US" cap="none" dirty="0" err="1" smtClean="0">
                <a:latin typeface="Arial Black" panose="020B0A04020102020204" pitchFamily="34" charset="0"/>
              </a:rPr>
              <a:t>Gerlach</a:t>
            </a:r>
            <a:r>
              <a:rPr lang="en-US" cap="none" dirty="0" smtClean="0">
                <a:latin typeface="Arial Black" panose="020B0A04020102020204" pitchFamily="34" charset="0"/>
              </a:rPr>
              <a:t>, president </a:t>
            </a:r>
            <a:r>
              <a:rPr lang="en-US" cap="none" dirty="0">
                <a:latin typeface="Arial Black" panose="020B0A04020102020204" pitchFamily="34" charset="0"/>
              </a:rPr>
              <a:t>of </a:t>
            </a:r>
            <a:r>
              <a:rPr lang="en-US" cap="none" dirty="0" err="1" smtClean="0">
                <a:latin typeface="Arial Black" panose="020B0A04020102020204" pitchFamily="34" charset="0"/>
              </a:rPr>
              <a:t>iClub</a:t>
            </a:r>
            <a:r>
              <a:rPr lang="en-US" cap="none" dirty="0" smtClean="0">
                <a:latin typeface="Arial Black" panose="020B0A04020102020204" pitchFamily="34" charset="0"/>
              </a:rPr>
              <a:t> </a:t>
            </a:r>
            <a:r>
              <a:rPr lang="en-US" cap="none" dirty="0">
                <a:latin typeface="Arial Black" panose="020B0A04020102020204" pitchFamily="34" charset="0"/>
              </a:rPr>
              <a:t>and </a:t>
            </a:r>
            <a:r>
              <a:rPr lang="en-US" cap="none" dirty="0" smtClean="0">
                <a:latin typeface="Arial Black" panose="020B0A04020102020204" pitchFamily="34" charset="0"/>
              </a:rPr>
              <a:t>Toolkit guru</a:t>
            </a:r>
          </a:p>
          <a:p>
            <a:r>
              <a:rPr lang="en-US" cap="none" dirty="0" smtClean="0">
                <a:latin typeface="Arial Black" panose="020B0A04020102020204" pitchFamily="34" charset="0"/>
              </a:rPr>
              <a:t>Dan Boyle, who writes the </a:t>
            </a:r>
            <a:r>
              <a:rPr lang="en-US" cap="none" dirty="0">
                <a:latin typeface="Arial Black" panose="020B0A04020102020204" pitchFamily="34" charset="0"/>
              </a:rPr>
              <a:t>Repair Shop in </a:t>
            </a:r>
            <a:r>
              <a:rPr lang="en-US" cap="none" dirty="0" smtClean="0">
                <a:latin typeface="Arial Black" panose="020B0A04020102020204" pitchFamily="34" charset="0"/>
              </a:rPr>
              <a:t>BI magazine</a:t>
            </a:r>
          </a:p>
          <a:p>
            <a:r>
              <a:rPr lang="en-US" cap="none" dirty="0" smtClean="0">
                <a:latin typeface="Arial Black" panose="020B0A04020102020204" pitchFamily="34" charset="0"/>
              </a:rPr>
              <a:t>Mark Robertson, founder </a:t>
            </a:r>
            <a:r>
              <a:rPr lang="en-US" cap="none" dirty="0">
                <a:latin typeface="Arial Black" panose="020B0A04020102020204" pitchFamily="34" charset="0"/>
              </a:rPr>
              <a:t>of Manifest </a:t>
            </a:r>
            <a:r>
              <a:rPr lang="en-US" cap="none" dirty="0" smtClean="0">
                <a:latin typeface="Arial Black" panose="020B0A04020102020204" pitchFamily="34" charset="0"/>
              </a:rPr>
              <a:t>Investing </a:t>
            </a:r>
          </a:p>
          <a:p>
            <a:r>
              <a:rPr lang="en-US" cap="none" dirty="0" smtClean="0">
                <a:latin typeface="Arial Black" panose="020B0A04020102020204" pitchFamily="34" charset="0"/>
              </a:rPr>
              <a:t>Christi Powell, Oklahoma Chapter, well versed in retirement planning</a:t>
            </a:r>
          </a:p>
          <a:p>
            <a:r>
              <a:rPr lang="en-US" cap="none" dirty="0" smtClean="0">
                <a:latin typeface="Arial Black" panose="020B0A04020102020204" pitchFamily="34" charset="0"/>
              </a:rPr>
              <a:t>Gary </a:t>
            </a:r>
            <a:r>
              <a:rPr lang="en-US" cap="none" dirty="0">
                <a:latin typeface="Arial Black" panose="020B0A04020102020204" pitchFamily="34" charset="0"/>
              </a:rPr>
              <a:t>Ball &amp;</a:t>
            </a:r>
            <a:r>
              <a:rPr lang="en-US" cap="none" dirty="0" smtClean="0">
                <a:latin typeface="Arial Black" panose="020B0A04020102020204" pitchFamily="34" charset="0"/>
              </a:rPr>
              <a:t> Hugh McManus, for you advanced investors</a:t>
            </a:r>
            <a:endParaRPr lang="en-US" cap="non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25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cap="none" dirty="0">
                <a:latin typeface="Arial Black" panose="020B0A04020102020204" pitchFamily="34" charset="0"/>
              </a:rPr>
              <a:t>Let's Talk Stocks </a:t>
            </a:r>
            <a:r>
              <a:rPr lang="en-US" sz="3600" cap="none" dirty="0" smtClean="0">
                <a:latin typeface="Arial Black" panose="020B0A04020102020204" pitchFamily="34" charset="0"/>
              </a:rPr>
              <a:t>panel</a:t>
            </a:r>
          </a:p>
          <a:p>
            <a:r>
              <a:rPr lang="en-US" sz="3600" cap="none" dirty="0">
                <a:latin typeface="Arial Black" panose="020B0A04020102020204" pitchFamily="34" charset="0"/>
              </a:rPr>
              <a:t>Scott </a:t>
            </a:r>
            <a:r>
              <a:rPr lang="en-US" sz="3600" cap="none" dirty="0" smtClean="0">
                <a:latin typeface="Arial Black" panose="020B0A04020102020204" pitchFamily="34" charset="0"/>
              </a:rPr>
              <a:t>Horsburgh’s Live </a:t>
            </a:r>
            <a:r>
              <a:rPr lang="en-US" sz="3600" cap="none" dirty="0">
                <a:latin typeface="Arial Black" panose="020B0A04020102020204" pitchFamily="34" charset="0"/>
              </a:rPr>
              <a:t>Repair Shop </a:t>
            </a:r>
            <a:r>
              <a:rPr lang="en-US" sz="3600" cap="none" dirty="0" smtClean="0">
                <a:latin typeface="Arial Black" panose="020B0A04020102020204" pitchFamily="34" charset="0"/>
              </a:rPr>
              <a:t>will feature a review of </a:t>
            </a:r>
            <a:r>
              <a:rPr lang="en-US" sz="3600" cap="none" dirty="0" err="1" smtClean="0">
                <a:latin typeface="Arial Black" panose="020B0A04020102020204" pitchFamily="34" charset="0"/>
              </a:rPr>
              <a:t>MicNOVA’s</a:t>
            </a:r>
            <a:r>
              <a:rPr lang="en-US" sz="3600" cap="none" dirty="0" smtClean="0">
                <a:latin typeface="Arial Black" panose="020B0A04020102020204" pitchFamily="34" charset="0"/>
              </a:rPr>
              <a:t> portfolio (thanks, Ty!)</a:t>
            </a:r>
          </a:p>
          <a:p>
            <a:r>
              <a:rPr lang="en-US" sz="3600" cap="none" dirty="0" smtClean="0">
                <a:latin typeface="Arial Black" panose="020B0A04020102020204" pitchFamily="34" charset="0"/>
              </a:rPr>
              <a:t>Our very own Irina Clements will </a:t>
            </a:r>
            <a:r>
              <a:rPr lang="en-US" sz="3600" cap="none" dirty="0">
                <a:latin typeface="Arial Black" panose="020B0A04020102020204" pitchFamily="34" charset="0"/>
              </a:rPr>
              <a:t>be co-presenting on </a:t>
            </a:r>
            <a:r>
              <a:rPr lang="en-US" sz="3600" cap="none" dirty="0" smtClean="0">
                <a:latin typeface="Arial Black" panose="020B0A04020102020204" pitchFamily="34" charset="0"/>
              </a:rPr>
              <a:t>Investment </a:t>
            </a:r>
            <a:r>
              <a:rPr lang="en-US" sz="3600" cap="none" dirty="0">
                <a:latin typeface="Arial Black" panose="020B0A04020102020204" pitchFamily="34" charset="0"/>
              </a:rPr>
              <a:t>Opportunities in the </a:t>
            </a:r>
            <a:r>
              <a:rPr lang="en-US" sz="3600" cap="none" dirty="0" smtClean="0">
                <a:latin typeface="Arial Black" panose="020B0A04020102020204" pitchFamily="34" charset="0"/>
              </a:rPr>
              <a:t>Tech Sector </a:t>
            </a:r>
            <a:r>
              <a:rPr lang="en-US" sz="3600" i="1" cap="none" dirty="0" smtClean="0">
                <a:latin typeface="Arial Black" panose="020B0A04020102020204" pitchFamily="34" charset="0"/>
              </a:rPr>
              <a:t>and role-playing(!)</a:t>
            </a:r>
            <a:r>
              <a:rPr lang="en-US" sz="3600" cap="none" dirty="0" smtClean="0">
                <a:latin typeface="Arial Black" panose="020B0A04020102020204" pitchFamily="34" charset="0"/>
              </a:rPr>
              <a:t> a conversation between a financial planner and a client as they discuss planning for retirement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02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BINC Free public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8093" y="1714605"/>
            <a:ext cx="10394707" cy="24128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cap="none" dirty="0" smtClean="0">
                <a:latin typeface="Arial Black" panose="020B0A04020102020204" pitchFamily="34" charset="0"/>
              </a:rPr>
              <a:t>Bring your family and friends on Saturday, May 21 for classes</a:t>
            </a:r>
            <a:r>
              <a:rPr lang="en-US" sz="3600" cap="none" dirty="0">
                <a:latin typeface="Arial Black" panose="020B0A04020102020204" pitchFamily="34" charset="0"/>
              </a:rPr>
              <a:t>, </a:t>
            </a:r>
            <a:r>
              <a:rPr lang="en-US" sz="3600" cap="none" dirty="0" smtClean="0">
                <a:latin typeface="Arial Black" panose="020B0A04020102020204" pitchFamily="34" charset="0"/>
              </a:rPr>
              <a:t>presentations, and </a:t>
            </a:r>
            <a:r>
              <a:rPr lang="en-US" sz="3600" cap="none" dirty="0" smtClean="0">
                <a:latin typeface="Arial Black" panose="020B0A04020102020204" pitchFamily="34" charset="0"/>
              </a:rPr>
              <a:t>more</a:t>
            </a:r>
            <a:endParaRPr lang="en-US" sz="3600" cap="none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544" y="4140305"/>
            <a:ext cx="11080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link to the Eventbrite site is 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https://www.eventbrite.com/e/betterinvesting-national-convention-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2016-free-public-day-westfield-marriott-washington-dulles-tickets-23932321217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79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Arrive early, Having done your homework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cap="none" dirty="0" smtClean="0">
              <a:latin typeface="Arial Black" panose="020B0A04020102020204" pitchFamily="34" charset="0"/>
            </a:endParaRPr>
          </a:p>
          <a:p>
            <a:r>
              <a:rPr lang="en-US" sz="2200" cap="none" dirty="0" smtClean="0">
                <a:latin typeface="Arial Black" panose="020B0A04020102020204" pitchFamily="34" charset="0"/>
              </a:rPr>
              <a:t>On the Better Investing website, </a:t>
            </a:r>
            <a:r>
              <a:rPr lang="en-US" sz="2200" cap="none" dirty="0">
                <a:latin typeface="Arial Black" panose="020B0A04020102020204" pitchFamily="34" charset="0"/>
              </a:rPr>
              <a:t>under 65th Annual </a:t>
            </a:r>
            <a:r>
              <a:rPr lang="en-US" sz="2200" cap="none" dirty="0" smtClean="0">
                <a:latin typeface="Arial Black" panose="020B0A04020102020204" pitchFamily="34" charset="0"/>
              </a:rPr>
              <a:t>Better Investing </a:t>
            </a:r>
            <a:r>
              <a:rPr lang="en-US" sz="2200" cap="none" dirty="0">
                <a:latin typeface="Arial Black" panose="020B0A04020102020204" pitchFamily="34" charset="0"/>
              </a:rPr>
              <a:t>National </a:t>
            </a:r>
            <a:r>
              <a:rPr lang="en-US" sz="2200" cap="none" dirty="0" smtClean="0">
                <a:latin typeface="Arial Black" panose="020B0A04020102020204" pitchFamily="34" charset="0"/>
              </a:rPr>
              <a:t>Convention, you will find:</a:t>
            </a:r>
          </a:p>
          <a:p>
            <a:pPr lvl="1"/>
            <a:r>
              <a:rPr lang="en-US" sz="2200" cap="none" dirty="0" smtClean="0">
                <a:latin typeface="Arial Black" panose="020B0A04020102020204" pitchFamily="34" charset="0"/>
              </a:rPr>
              <a:t>Conference schedule</a:t>
            </a:r>
          </a:p>
          <a:p>
            <a:pPr lvl="1"/>
            <a:r>
              <a:rPr lang="en-US" sz="2200" cap="none" dirty="0">
                <a:latin typeface="Arial Black" panose="020B0A04020102020204" pitchFamily="34" charset="0"/>
              </a:rPr>
              <a:t>Current </a:t>
            </a:r>
            <a:r>
              <a:rPr lang="en-US" sz="2200" cap="none" dirty="0" smtClean="0">
                <a:latin typeface="Arial Black" panose="020B0A04020102020204" pitchFamily="34" charset="0"/>
              </a:rPr>
              <a:t>list </a:t>
            </a:r>
            <a:r>
              <a:rPr lang="en-US" sz="2200" cap="none" dirty="0">
                <a:latin typeface="Arial Black" panose="020B0A04020102020204" pitchFamily="34" charset="0"/>
              </a:rPr>
              <a:t>of </a:t>
            </a:r>
            <a:r>
              <a:rPr lang="en-US" sz="2200" cap="none" dirty="0" smtClean="0">
                <a:latin typeface="Arial Black" panose="020B0A04020102020204" pitchFamily="34" charset="0"/>
              </a:rPr>
              <a:t>classes </a:t>
            </a:r>
            <a:r>
              <a:rPr lang="en-US" sz="2200" cap="none" dirty="0">
                <a:latin typeface="Arial Black" panose="020B0A04020102020204" pitchFamily="34" charset="0"/>
              </a:rPr>
              <a:t>and </a:t>
            </a:r>
            <a:r>
              <a:rPr lang="en-US" sz="2200" cap="none" dirty="0" smtClean="0">
                <a:latin typeface="Arial Black" panose="020B0A04020102020204" pitchFamily="34" charset="0"/>
              </a:rPr>
              <a:t>presenters</a:t>
            </a:r>
          </a:p>
          <a:p>
            <a:pPr lvl="1"/>
            <a:endParaRPr lang="en-US" sz="2200" cap="none" dirty="0"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r>
              <a:rPr lang="en-US" sz="2200" cap="none" dirty="0" smtClean="0">
                <a:latin typeface="Arial Black" panose="020B0A04020102020204" pitchFamily="34" charset="0"/>
              </a:rPr>
              <a:t>… and, in </a:t>
            </a:r>
            <a:r>
              <a:rPr lang="en-US" sz="2200" cap="none" dirty="0">
                <a:latin typeface="Arial Black" panose="020B0A04020102020204" pitchFamily="34" charset="0"/>
              </a:rPr>
              <a:t>the past, BI has given attendees the printed </a:t>
            </a:r>
            <a:r>
              <a:rPr lang="en-US" sz="2200" cap="none" dirty="0" smtClean="0">
                <a:latin typeface="Arial Black" panose="020B0A04020102020204" pitchFamily="34" charset="0"/>
              </a:rPr>
              <a:t>PowerPoints </a:t>
            </a:r>
            <a:r>
              <a:rPr lang="en-US" sz="2200" cap="none" dirty="0">
                <a:latin typeface="Arial Black" panose="020B0A04020102020204" pitchFamily="34" charset="0"/>
              </a:rPr>
              <a:t>to download </a:t>
            </a:r>
            <a:r>
              <a:rPr lang="en-US" sz="2200" cap="none" dirty="0" smtClean="0">
                <a:latin typeface="Arial Black" panose="020B0A04020102020204" pitchFamily="34" charset="0"/>
              </a:rPr>
              <a:t>prior to the convention. Look </a:t>
            </a:r>
            <a:r>
              <a:rPr lang="en-US" sz="2200" cap="none" dirty="0">
                <a:latin typeface="Arial Black" panose="020B0A04020102020204" pitchFamily="34" charset="0"/>
              </a:rPr>
              <a:t>them over and </a:t>
            </a:r>
            <a:r>
              <a:rPr lang="en-US" sz="2200" cap="none" dirty="0" smtClean="0">
                <a:latin typeface="Arial Black" panose="020B0A04020102020204" pitchFamily="34" charset="0"/>
              </a:rPr>
              <a:t>create your own tentative schedule</a:t>
            </a:r>
            <a:endParaRPr lang="en-US" sz="2200" cap="none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96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 that you can’t do it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2400" cap="none" dirty="0">
                <a:latin typeface="Arial Black" panose="020B0A04020102020204" pitchFamily="34" charset="0"/>
              </a:rPr>
              <a:t>There are 65 </a:t>
            </a:r>
            <a:r>
              <a:rPr lang="en-US" sz="2400" cap="none" dirty="0" smtClean="0">
                <a:latin typeface="Arial Black" panose="020B0A04020102020204" pitchFamily="34" charset="0"/>
              </a:rPr>
              <a:t>sessions</a:t>
            </a:r>
          </a:p>
          <a:p>
            <a:pPr lvl="1"/>
            <a:r>
              <a:rPr lang="en-US" sz="2400" cap="none" dirty="0" smtClean="0">
                <a:latin typeface="Arial Black" panose="020B0A04020102020204" pitchFamily="34" charset="0"/>
              </a:rPr>
              <a:t>Presenters usually post their PowerPoint sides on the BI website</a:t>
            </a:r>
          </a:p>
          <a:p>
            <a:pPr lvl="1"/>
            <a:r>
              <a:rPr lang="en-US" sz="2400" cap="none" dirty="0" smtClean="0">
                <a:latin typeface="Arial Black" panose="020B0A04020102020204" pitchFamily="34" charset="0"/>
              </a:rPr>
              <a:t>Buy </a:t>
            </a:r>
            <a:r>
              <a:rPr lang="en-US" sz="2400" cap="none" dirty="0">
                <a:latin typeface="Arial Black" panose="020B0A04020102020204" pitchFamily="34" charset="0"/>
              </a:rPr>
              <a:t>the DVD/Class </a:t>
            </a:r>
            <a:r>
              <a:rPr lang="en-US" sz="2400" cap="none" dirty="0" smtClean="0">
                <a:latin typeface="Arial Black" panose="020B0A04020102020204" pitchFamily="34" charset="0"/>
              </a:rPr>
              <a:t>recording </a:t>
            </a:r>
            <a:endParaRPr lang="en-US" sz="2400" cap="none" dirty="0">
              <a:latin typeface="Arial Black" panose="020B0A04020102020204" pitchFamily="34" charset="0"/>
            </a:endParaRPr>
          </a:p>
          <a:p>
            <a:r>
              <a:rPr lang="en-US" sz="2400" cap="none" dirty="0" smtClean="0">
                <a:latin typeface="Arial Black" panose="020B0A04020102020204" pitchFamily="34" charset="0"/>
              </a:rPr>
              <a:t>Avoid bouncing around from class to class mid-session – You won’t get a good seat and you will miss a lot of both sessions</a:t>
            </a:r>
          </a:p>
          <a:p>
            <a:r>
              <a:rPr lang="en-US" sz="2400" cap="none" dirty="0" smtClean="0">
                <a:latin typeface="Arial Black" panose="020B0A04020102020204" pitchFamily="34" charset="0"/>
              </a:rPr>
              <a:t>Take </a:t>
            </a:r>
            <a:r>
              <a:rPr lang="en-US" sz="2400" cap="none" dirty="0">
                <a:latin typeface="Arial Black" panose="020B0A04020102020204" pitchFamily="34" charset="0"/>
              </a:rPr>
              <a:t>a </a:t>
            </a:r>
            <a:r>
              <a:rPr lang="en-US" sz="2400" cap="none" dirty="0" smtClean="0">
                <a:latin typeface="Arial Black" panose="020B0A04020102020204" pitchFamily="34" charset="0"/>
              </a:rPr>
              <a:t>breather once in a while, this is not a marathon </a:t>
            </a:r>
            <a:endParaRPr lang="en-US" sz="2400" cap="none" dirty="0">
              <a:latin typeface="Arial Black" panose="020B0A04020102020204" pitchFamily="34" charset="0"/>
            </a:endParaRP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934960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serendipity and be flexible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cap="none" dirty="0" smtClean="0">
                <a:latin typeface="Arial Black" panose="020B0A04020102020204" pitchFamily="34" charset="0"/>
              </a:rPr>
              <a:t>You may have your schedule planned ahead of time but then find that you especially enjoy certain presenters and decide to attend their other presentations</a:t>
            </a:r>
          </a:p>
          <a:p>
            <a:r>
              <a:rPr lang="en-US" sz="2400" cap="none" dirty="0" smtClean="0">
                <a:latin typeface="Arial Black" panose="020B0A04020102020204" pitchFamily="34" charset="0"/>
              </a:rPr>
              <a:t>The table of strangers [new friends] you join for lunch may have someone you really needed to talk to … whether you knew it or not ahead of time</a:t>
            </a:r>
          </a:p>
          <a:p>
            <a:pPr marL="0" indent="0" algn="ctr">
              <a:buNone/>
            </a:pPr>
            <a:r>
              <a:rPr lang="en-US" sz="2800" i="1" cap="none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 Convention is an Adventure!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77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838200"/>
          </a:xfrm>
        </p:spPr>
        <p:txBody>
          <a:bodyPr/>
          <a:lstStyle/>
          <a:p>
            <a:r>
              <a:rPr lang="en-US" dirty="0" smtClean="0"/>
              <a:t>Online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CCA1-2187-4869-9AAF-0C320EC1D97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066800"/>
            <a:ext cx="1087119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237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BINC – What’s included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CCA1-2187-4869-9AAF-0C320EC1D97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" y="612739"/>
            <a:ext cx="11360405" cy="576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10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/>
              <a:t>Become </a:t>
            </a:r>
            <a:r>
              <a:rPr lang="en-US" cap="none" dirty="0" smtClean="0"/>
              <a:t>part </a:t>
            </a:r>
            <a:r>
              <a:rPr lang="en-US" cap="none" dirty="0"/>
              <a:t>of </a:t>
            </a:r>
            <a:r>
              <a:rPr lang="en-US" cap="none" dirty="0" smtClean="0"/>
              <a:t>Better Investing history </a:t>
            </a:r>
            <a:r>
              <a:rPr lang="en-US" cap="none" dirty="0"/>
              <a:t>— Attend </a:t>
            </a:r>
            <a:r>
              <a:rPr lang="en-US" cap="none" dirty="0" smtClean="0"/>
              <a:t>the 65</a:t>
            </a:r>
            <a:r>
              <a:rPr lang="en-US" cap="none" baseline="30000" dirty="0" smtClean="0"/>
              <a:t>TH</a:t>
            </a:r>
            <a:r>
              <a:rPr lang="en-US" cap="none" dirty="0" smtClean="0"/>
              <a:t> National </a:t>
            </a:r>
            <a:r>
              <a:rPr lang="en-US" cap="none" dirty="0"/>
              <a:t>Convention in Washington, </a:t>
            </a:r>
            <a:r>
              <a:rPr lang="en-US" cap="none" dirty="0" smtClean="0"/>
              <a:t>D.C.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May </a:t>
            </a:r>
            <a:r>
              <a:rPr lang="en-US" sz="6600" dirty="0" smtClean="0"/>
              <a:t>19 - 22</a:t>
            </a:r>
            <a:r>
              <a:rPr lang="en-US" sz="6600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743300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8" y="802702"/>
            <a:ext cx="56102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7" y="3182037"/>
            <a:ext cx="60388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88" y="1555177"/>
            <a:ext cx="59817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013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See you at </a:t>
            </a:r>
            <a:r>
              <a:rPr lang="en-US" dirty="0" err="1" smtClean="0"/>
              <a:t>binc</a:t>
            </a:r>
            <a:r>
              <a:rPr lang="en-US" dirty="0" smtClean="0"/>
              <a:t> 2016!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9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+mn-lt"/>
              </a:rPr>
              <a:t>MAY I TEMPT YOU WITH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cap="none" dirty="0" smtClean="0">
                <a:latin typeface="Arial Black" panose="020B0A04020102020204" pitchFamily="34" charset="0"/>
              </a:rPr>
              <a:t>More </a:t>
            </a:r>
            <a:r>
              <a:rPr lang="en-US" sz="3200" cap="none" dirty="0">
                <a:latin typeface="Arial Black" panose="020B0A04020102020204" pitchFamily="34" charset="0"/>
              </a:rPr>
              <a:t>than 65 sessions </a:t>
            </a:r>
            <a:r>
              <a:rPr lang="en-US" sz="3200" cap="none" dirty="0" smtClean="0">
                <a:latin typeface="Arial Black" panose="020B0A04020102020204" pitchFamily="34" charset="0"/>
              </a:rPr>
              <a:t>on </a:t>
            </a:r>
            <a:r>
              <a:rPr lang="en-US" sz="3200" cap="none" dirty="0">
                <a:latin typeface="Arial Black" panose="020B0A04020102020204" pitchFamily="34" charset="0"/>
              </a:rPr>
              <a:t>a range of </a:t>
            </a:r>
            <a:r>
              <a:rPr lang="en-US" sz="3200" cap="none" dirty="0" smtClean="0">
                <a:latin typeface="Arial Black" panose="020B0A04020102020204" pitchFamily="34" charset="0"/>
              </a:rPr>
              <a:t>topics … </a:t>
            </a:r>
          </a:p>
          <a:p>
            <a:pPr lvl="1"/>
            <a:r>
              <a:rPr lang="en-US" sz="3000" cap="none" dirty="0" smtClean="0">
                <a:latin typeface="Arial Black" panose="020B0A04020102020204" pitchFamily="34" charset="0"/>
              </a:rPr>
              <a:t>understanding </a:t>
            </a:r>
            <a:r>
              <a:rPr lang="en-US" sz="3000" cap="none" dirty="0">
                <a:latin typeface="Arial Black" panose="020B0A04020102020204" pitchFamily="34" charset="0"/>
              </a:rPr>
              <a:t>investment </a:t>
            </a:r>
            <a:r>
              <a:rPr lang="en-US" sz="3000" cap="none" dirty="0" smtClean="0">
                <a:latin typeface="Arial Black" panose="020B0A04020102020204" pitchFamily="34" charset="0"/>
              </a:rPr>
              <a:t>fundamentals</a:t>
            </a:r>
          </a:p>
          <a:p>
            <a:pPr lvl="1"/>
            <a:r>
              <a:rPr lang="en-US" sz="3000" cap="none" dirty="0" smtClean="0">
                <a:latin typeface="Arial Black" panose="020B0A04020102020204" pitchFamily="34" charset="0"/>
              </a:rPr>
              <a:t>portfolio management</a:t>
            </a:r>
          </a:p>
          <a:p>
            <a:pPr lvl="1"/>
            <a:r>
              <a:rPr lang="en-US" sz="3000" cap="none" dirty="0" smtClean="0">
                <a:latin typeface="Arial Black" panose="020B0A04020102020204" pitchFamily="34" charset="0"/>
              </a:rPr>
              <a:t>REITs, </a:t>
            </a:r>
            <a:r>
              <a:rPr lang="en-US" sz="3000" cap="none" dirty="0">
                <a:latin typeface="Arial Black" panose="020B0A04020102020204" pitchFamily="34" charset="0"/>
              </a:rPr>
              <a:t>master limited </a:t>
            </a:r>
            <a:r>
              <a:rPr lang="en-US" sz="3000" cap="none" dirty="0" smtClean="0">
                <a:latin typeface="Arial Black" panose="020B0A04020102020204" pitchFamily="34" charset="0"/>
              </a:rPr>
              <a:t>partnerships, options </a:t>
            </a:r>
          </a:p>
          <a:p>
            <a:pPr lvl="1"/>
            <a:r>
              <a:rPr lang="en-US" sz="3000" cap="none" dirty="0" smtClean="0">
                <a:latin typeface="Arial Black" panose="020B0A04020102020204" pitchFamily="34" charset="0"/>
              </a:rPr>
              <a:t>improving </a:t>
            </a:r>
            <a:r>
              <a:rPr lang="en-US" sz="3000" cap="none" dirty="0">
                <a:latin typeface="Arial Black" panose="020B0A04020102020204" pitchFamily="34" charset="0"/>
              </a:rPr>
              <a:t>returns, a book review, panel </a:t>
            </a:r>
            <a:r>
              <a:rPr lang="en-US" sz="3000" cap="none" dirty="0" smtClean="0">
                <a:latin typeface="Arial Black" panose="020B0A04020102020204" pitchFamily="34" charset="0"/>
              </a:rPr>
              <a:t>discussions, </a:t>
            </a:r>
            <a:r>
              <a:rPr lang="en-US" sz="3000" cap="none" dirty="0">
                <a:latin typeface="Arial Black" panose="020B0A04020102020204" pitchFamily="34" charset="0"/>
              </a:rPr>
              <a:t>and much, much </a:t>
            </a:r>
            <a:r>
              <a:rPr lang="en-US" sz="3000" cap="none" dirty="0" smtClean="0">
                <a:latin typeface="Arial Black" panose="020B0A04020102020204" pitchFamily="34" charset="0"/>
              </a:rPr>
              <a:t>more … </a:t>
            </a:r>
            <a:endParaRPr lang="en-US" sz="3000" cap="non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Future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7072" y="2055043"/>
            <a:ext cx="10963373" cy="3526931"/>
          </a:xfrm>
        </p:spPr>
        <p:txBody>
          <a:bodyPr>
            <a:normAutofit fontScale="55000" lnSpcReduction="20000"/>
          </a:bodyPr>
          <a:lstStyle/>
          <a:p>
            <a:pPr lvl="1"/>
            <a:endParaRPr lang="en-US" sz="32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1"/>
            <a:endParaRPr lang="en-US" sz="32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1"/>
            <a:r>
              <a:rPr lang="en-US" sz="4500" cap="none" dirty="0" smtClean="0">
                <a:latin typeface="Arial Black" panose="020B0A04020102020204" pitchFamily="34" charset="0"/>
                <a:cs typeface="Arial" panose="020B0604020202020204" pitchFamily="34" charset="0"/>
              </a:rPr>
              <a:t>Network </a:t>
            </a:r>
            <a:r>
              <a:rPr lang="en-US" sz="4500" cap="none" dirty="0">
                <a:latin typeface="Arial Black" panose="020B0A04020102020204" pitchFamily="34" charset="0"/>
                <a:cs typeface="Arial" panose="020B0604020202020204" pitchFamily="34" charset="0"/>
              </a:rPr>
              <a:t>with BI </a:t>
            </a:r>
            <a:r>
              <a:rPr lang="en-US" sz="4500" cap="none" dirty="0" smtClean="0">
                <a:latin typeface="Arial Black" panose="020B0A04020102020204" pitchFamily="34" charset="0"/>
                <a:cs typeface="Arial" panose="020B0604020202020204" pitchFamily="34" charset="0"/>
              </a:rPr>
              <a:t>Headquarters </a:t>
            </a:r>
            <a:r>
              <a:rPr lang="en-US" sz="4500" cap="none" dirty="0">
                <a:latin typeface="Arial Black" panose="020B0A04020102020204" pitchFamily="34" charset="0"/>
                <a:cs typeface="Arial" panose="020B0604020202020204" pitchFamily="34" charset="0"/>
              </a:rPr>
              <a:t>and other Chapter </a:t>
            </a:r>
            <a:r>
              <a:rPr lang="en-US" sz="4500" cap="none" dirty="0" smtClean="0">
                <a:latin typeface="Arial Black" panose="020B0A04020102020204" pitchFamily="34" charset="0"/>
                <a:cs typeface="Arial" panose="020B0604020202020204" pitchFamily="34" charset="0"/>
              </a:rPr>
              <a:t>leadership</a:t>
            </a:r>
            <a:endParaRPr lang="en-US" sz="4500" cap="none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4500" cap="none" dirty="0">
                <a:latin typeface="Arial Black" panose="020B0A04020102020204" pitchFamily="34" charset="0"/>
                <a:cs typeface="Arial" panose="020B0604020202020204" pitchFamily="34" charset="0"/>
              </a:rPr>
              <a:t>Share what you learn with your </a:t>
            </a:r>
            <a:r>
              <a:rPr lang="en-US" sz="4500" cap="none" dirty="0" smtClean="0">
                <a:latin typeface="Arial Black" panose="020B0A04020102020204" pitchFamily="34" charset="0"/>
                <a:cs typeface="Arial" panose="020B0604020202020204" pitchFamily="34" charset="0"/>
              </a:rPr>
              <a:t>Chapter/Club</a:t>
            </a:r>
            <a:endParaRPr lang="en-US" sz="4500" cap="none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4500" cap="none" dirty="0">
                <a:latin typeface="Arial Black" panose="020B0A04020102020204" pitchFamily="34" charset="0"/>
                <a:cs typeface="Arial" panose="020B0604020202020204" pitchFamily="34" charset="0"/>
              </a:rPr>
              <a:t>Update </a:t>
            </a:r>
            <a:r>
              <a:rPr lang="en-US" sz="4500" cap="none" dirty="0" smtClean="0">
                <a:latin typeface="Arial Black" panose="020B0A04020102020204" pitchFamily="34" charset="0"/>
                <a:cs typeface="Arial" panose="020B0604020202020204" pitchFamily="34" charset="0"/>
              </a:rPr>
              <a:t>your volunteer skills </a:t>
            </a:r>
            <a:endParaRPr lang="en-US" sz="4500" cap="none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3500" cap="none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en-US" sz="5700" cap="none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Special rate </a:t>
            </a:r>
            <a:r>
              <a:rPr lang="en-US" sz="5700" cap="none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for Chapter </a:t>
            </a:r>
            <a:r>
              <a:rPr lang="en-US" sz="5700" cap="none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volunteers!</a:t>
            </a:r>
            <a:endParaRPr lang="en-US" sz="5700" cap="none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1"/>
            <a:endParaRPr lang="en-US" sz="32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2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</a:t>
            </a:r>
            <a:r>
              <a:rPr lang="en-US" dirty="0" smtClean="0"/>
              <a:t>not really in D.C.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3200" cap="none" dirty="0" err="1" smtClean="0"/>
              <a:t>Westfields</a:t>
            </a:r>
            <a:r>
              <a:rPr lang="en-US" sz="3200" cap="none" dirty="0" smtClean="0"/>
              <a:t> </a:t>
            </a:r>
            <a:r>
              <a:rPr lang="en-US" sz="3200" cap="none" dirty="0"/>
              <a:t>Marriott Washington Dulles Hotel, in Chantilly, </a:t>
            </a:r>
            <a:r>
              <a:rPr lang="en-US" sz="3200" cap="none" dirty="0" smtClean="0"/>
              <a:t>Va.</a:t>
            </a:r>
            <a:endParaRPr lang="en-US" sz="3200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1574799"/>
            <a:ext cx="6197599" cy="26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0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SO I WILL TEMPT YOU WITH … 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Free Parking</a:t>
            </a:r>
          </a:p>
          <a:p>
            <a:r>
              <a:rPr lang="en-US" sz="5400" dirty="0" smtClean="0"/>
              <a:t>Traveling against Rush Hour Traffic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5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stay or not to stay?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cap="none" dirty="0" smtClean="0"/>
              <a:t>Convenience </a:t>
            </a:r>
          </a:p>
          <a:p>
            <a:r>
              <a:rPr lang="en-US" sz="4000" cap="none" dirty="0" smtClean="0"/>
              <a:t>Ample time for networking</a:t>
            </a:r>
          </a:p>
          <a:p>
            <a:r>
              <a:rPr lang="en-US" sz="4000" cap="none" dirty="0" smtClean="0"/>
              <a:t>Enjoying the Full “Convention Experience”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24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/>
              <a:t>You were probably wondering about my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33" y="1837766"/>
            <a:ext cx="4385734" cy="3537510"/>
          </a:xfrm>
        </p:spPr>
      </p:pic>
    </p:spTree>
    <p:extLst>
      <p:ext uri="{BB962C8B-B14F-4D97-AF65-F5344CB8AC3E}">
        <p14:creationId xmlns:p14="http://schemas.microsoft.com/office/powerpoint/2010/main" val="135948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No need to feel shy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37765"/>
            <a:ext cx="7315200" cy="3631701"/>
          </a:xfrm>
        </p:spPr>
      </p:pic>
    </p:spTree>
    <p:extLst>
      <p:ext uri="{BB962C8B-B14F-4D97-AF65-F5344CB8AC3E}">
        <p14:creationId xmlns:p14="http://schemas.microsoft.com/office/powerpoint/2010/main" val="997709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275</TotalTime>
  <Words>611</Words>
  <Application>Microsoft Office PowerPoint</Application>
  <PresentationFormat>Widescreen</PresentationFormat>
  <Paragraphs>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Impact</vt:lpstr>
      <vt:lpstr>Wingdings</vt:lpstr>
      <vt:lpstr>Main Event</vt:lpstr>
      <vt:lpstr>Welcome to BINC 2016!</vt:lpstr>
      <vt:lpstr>Become part of Better Investing history — Attend the 65TH National Convention in Washington, D.C.</vt:lpstr>
      <vt:lpstr>MAY I TEMPT YOU WITH …</vt:lpstr>
      <vt:lpstr>Develop Future Leadership</vt:lpstr>
      <vt:lpstr>It’s not really in D.C.</vt:lpstr>
      <vt:lpstr>SO I WILL TEMPT YOU WITH … </vt:lpstr>
      <vt:lpstr>To stay or not to stay?</vt:lpstr>
      <vt:lpstr>You were probably wondering about my</vt:lpstr>
      <vt:lpstr>No need to feel shy …</vt:lpstr>
      <vt:lpstr>Suggestion for AN ice breaker</vt:lpstr>
      <vt:lpstr>For Newbees … the beginners’ track</vt:lpstr>
      <vt:lpstr>Some who are not to be missed</vt:lpstr>
      <vt:lpstr>And more …</vt:lpstr>
      <vt:lpstr>BINC Free public day</vt:lpstr>
      <vt:lpstr>Arrive early, Having done your homework …</vt:lpstr>
      <vt:lpstr>Understand that you can’t do it all</vt:lpstr>
      <vt:lpstr>Trust serendipity and be flexible</vt:lpstr>
      <vt:lpstr>Online Registration</vt:lpstr>
      <vt:lpstr>BINC – What’s included</vt:lpstr>
      <vt:lpstr>PowerPoint Presentation</vt:lpstr>
      <vt:lpstr>See you at binc 2016!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BINC 2016!</dc:title>
  <dc:creator>Pat Onufrak</dc:creator>
  <cp:lastModifiedBy>Pat Onufrak</cp:lastModifiedBy>
  <cp:revision>31</cp:revision>
  <dcterms:created xsi:type="dcterms:W3CDTF">2016-04-15T19:01:13Z</dcterms:created>
  <dcterms:modified xsi:type="dcterms:W3CDTF">2016-04-19T21:09:48Z</dcterms:modified>
</cp:coreProperties>
</file>