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70866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697"/>
    <a:srgbClr val="F80CA4"/>
    <a:srgbClr val="0E43B8"/>
    <a:srgbClr val="EF8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8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3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5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4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5565-1A40-4573-96C1-B6E162F8676A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379C-3973-41B8-85C3-88B8D812F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Determining Quality Stocks,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 Acid Test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July 2019 – Using data &amp; reports from the BI SSG Tool)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Adapted from Kathleen G Richards, “Quality Matters,” BINC 2019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874" y="566356"/>
            <a:ext cx="5172075" cy="3867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067" y="2695003"/>
            <a:ext cx="5200650" cy="3857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6896" y="2426208"/>
            <a:ext cx="414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4250" y="2839105"/>
            <a:ext cx="414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80CA4"/>
                </a:solidFill>
              </a:rPr>
              <a:t>2</a:t>
            </a:r>
            <a:endParaRPr lang="en-US" sz="2800" b="1" dirty="0">
              <a:solidFill>
                <a:srgbClr val="F80CA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8868" y="3269729"/>
            <a:ext cx="414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B3697"/>
                </a:solidFill>
              </a:rPr>
              <a:t>3</a:t>
            </a:r>
            <a:endParaRPr lang="en-US" sz="2800" b="1" dirty="0">
              <a:solidFill>
                <a:srgbClr val="0B3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30" y="1256919"/>
            <a:ext cx="5191125" cy="3905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1696" y="387705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usually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218944" y="2130838"/>
            <a:ext cx="365760" cy="560832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699637" y="1823276"/>
            <a:ext cx="404118" cy="615124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4785" y="1669173"/>
            <a:ext cx="2007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Are Sales going up?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% 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5713" y="1607987"/>
            <a:ext cx="509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the Company doing better this year than last?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485" y="2090047"/>
            <a:ext cx="5334000" cy="3943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47104" y="2315504"/>
            <a:ext cx="268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15328" y="4937760"/>
            <a:ext cx="3633216" cy="975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61329" y="4792837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Sales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79975" y="189515"/>
            <a:ext cx="6773490" cy="1119220"/>
            <a:chOff x="879975" y="189515"/>
            <a:chExt cx="6773490" cy="111922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9975" y="189515"/>
              <a:ext cx="1229241" cy="96681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554224" y="508516"/>
              <a:ext cx="5099241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“</a:t>
              </a:r>
              <a:r>
                <a:rPr lang="en-US" sz="2800" b="1" dirty="0" smtClean="0"/>
                <a:t>Acid Test “ # 1: </a:t>
              </a:r>
              <a:br>
                <a:rPr lang="en-US" sz="2800" b="1" dirty="0" smtClean="0"/>
              </a:br>
              <a:r>
                <a:rPr lang="en-US" b="1" dirty="0" smtClean="0"/>
                <a:t>Are </a:t>
              </a:r>
              <a:r>
                <a:rPr lang="en-US" b="1" i="1" dirty="0" smtClean="0"/>
                <a:t>Sales</a:t>
              </a:r>
              <a:r>
                <a:rPr lang="en-US" b="1" dirty="0" smtClean="0"/>
                <a:t> Consistently Growing? How much?</a:t>
              </a:r>
              <a:endParaRPr lang="en-US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04436" y="5259991"/>
            <a:ext cx="304282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Sales Growth Targets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Large Co (&gt;$10B/</a:t>
            </a:r>
            <a:r>
              <a:rPr lang="en-US" dirty="0" err="1" smtClean="0"/>
              <a:t>yr</a:t>
            </a:r>
            <a:r>
              <a:rPr lang="en-US" dirty="0" smtClean="0"/>
              <a:t>) = 5%-7%</a:t>
            </a:r>
          </a:p>
          <a:p>
            <a:r>
              <a:rPr lang="en-US" dirty="0" smtClean="0"/>
              <a:t>Med Co ($1B-$10B) =  7%-12%</a:t>
            </a:r>
          </a:p>
          <a:p>
            <a:r>
              <a:rPr lang="en-US" dirty="0" smtClean="0"/>
              <a:t>Small Co (&lt; $1B)  = 12% + 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69495" y="308736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Sales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74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26279" y="173384"/>
            <a:ext cx="6773490" cy="1396219"/>
            <a:chOff x="879975" y="189515"/>
            <a:chExt cx="6773490" cy="139621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9975" y="189515"/>
              <a:ext cx="1229241" cy="966819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554224" y="508516"/>
              <a:ext cx="509924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“</a:t>
              </a:r>
              <a:r>
                <a:rPr lang="en-US" sz="2800" b="1" dirty="0" smtClean="0"/>
                <a:t>Acid Test “ # 2: </a:t>
              </a:r>
              <a:br>
                <a:rPr lang="en-US" sz="2800" b="1" dirty="0" smtClean="0"/>
              </a:br>
              <a:r>
                <a:rPr lang="en-US" b="1" dirty="0" smtClean="0"/>
                <a:t>a. Are </a:t>
              </a:r>
              <a:r>
                <a:rPr lang="en-US" b="1" i="1" dirty="0" smtClean="0"/>
                <a:t>Profits</a:t>
              </a:r>
              <a:r>
                <a:rPr lang="en-US" b="1" dirty="0" smtClean="0"/>
                <a:t> Consistently Growing? How much?</a:t>
              </a:r>
            </a:p>
            <a:p>
              <a:r>
                <a:rPr lang="en-US" b="1" dirty="0" smtClean="0"/>
                <a:t>b. Are </a:t>
              </a:r>
              <a:r>
                <a:rPr lang="en-US" b="1" i="1" dirty="0" smtClean="0"/>
                <a:t>Profit Margins </a:t>
              </a:r>
              <a:r>
                <a:rPr lang="en-US" b="1" dirty="0" smtClean="0"/>
                <a:t>Even or Growing?</a:t>
              </a:r>
              <a:endParaRPr lang="en-US" b="1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052" y="2039493"/>
            <a:ext cx="5334000" cy="3943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04880" y="1082421"/>
            <a:ext cx="2182368" cy="1914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80CA4"/>
                </a:solidFill>
              </a:rPr>
              <a:t>Profits:</a:t>
            </a:r>
          </a:p>
          <a:p>
            <a:pPr algn="ctr"/>
            <a:r>
              <a:rPr lang="en-US" sz="2400" dirty="0" smtClean="0">
                <a:solidFill>
                  <a:srgbClr val="F80CA4"/>
                </a:solidFill>
              </a:rPr>
              <a:t>-</a:t>
            </a:r>
            <a:r>
              <a:rPr lang="en-US" sz="2000" dirty="0" smtClean="0">
                <a:solidFill>
                  <a:srgbClr val="F80CA4"/>
                </a:solidFill>
              </a:rPr>
              <a:t>Even w Sales?</a:t>
            </a:r>
          </a:p>
          <a:p>
            <a:pPr algn="ctr"/>
            <a:r>
              <a:rPr lang="en-US" sz="2000" dirty="0" smtClean="0">
                <a:solidFill>
                  <a:srgbClr val="F80CA4"/>
                </a:solidFill>
              </a:rPr>
              <a:t>-Widening % Pre-Tax Profit on Sales? (“Margins”)</a:t>
            </a:r>
          </a:p>
        </p:txBody>
      </p:sp>
      <p:sp>
        <p:nvSpPr>
          <p:cNvPr id="7" name="Rectangle 6"/>
          <p:cNvSpPr/>
          <p:nvPr/>
        </p:nvSpPr>
        <p:spPr>
          <a:xfrm>
            <a:off x="7123880" y="5410434"/>
            <a:ext cx="4498848" cy="1097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7028854" y="3776706"/>
            <a:ext cx="190051" cy="1688592"/>
          </a:xfrm>
          <a:prstGeom prst="bentArrow">
            <a:avLst/>
          </a:prstGeom>
          <a:solidFill>
            <a:srgbClr val="F80C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868" y="2039493"/>
            <a:ext cx="5394889" cy="394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3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7952" y="119491"/>
            <a:ext cx="10783080" cy="1169551"/>
            <a:chOff x="1257927" y="424511"/>
            <a:chExt cx="10783080" cy="10616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7927" y="471933"/>
              <a:ext cx="1229241" cy="96681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719174" y="424511"/>
              <a:ext cx="9321833" cy="10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“</a:t>
              </a:r>
              <a:r>
                <a:rPr lang="en-US" sz="2800" b="1" dirty="0" smtClean="0"/>
                <a:t>Acid Test “ # 2: </a:t>
              </a:r>
              <a:br>
                <a:rPr lang="en-US" sz="2800" b="1" dirty="0" smtClean="0"/>
              </a:br>
              <a:r>
                <a:rPr lang="en-US" sz="2400" b="1" dirty="0" smtClean="0"/>
                <a:t>c. </a:t>
              </a:r>
              <a:r>
                <a:rPr lang="en-US" b="1" dirty="0" smtClean="0"/>
                <a:t>What </a:t>
              </a:r>
              <a:r>
                <a:rPr lang="en-US" b="1" dirty="0" smtClean="0"/>
                <a:t>have been Profits (as well as sales &amp; EPS) over the last 4 Quarters? How does this compare to previous years? (Up, even, down?)</a:t>
              </a:r>
              <a:endParaRPr lang="en-US" b="1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480" y="1289043"/>
            <a:ext cx="6994319" cy="532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139385"/>
            <a:ext cx="10978152" cy="2018978"/>
            <a:chOff x="879975" y="189515"/>
            <a:chExt cx="10978152" cy="183273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9975" y="189515"/>
              <a:ext cx="1229241" cy="966819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536294" y="541508"/>
              <a:ext cx="9321833" cy="1480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“</a:t>
              </a:r>
              <a:r>
                <a:rPr lang="en-US" sz="2800" b="1" dirty="0" smtClean="0"/>
                <a:t>Acid Test “ # 3: </a:t>
              </a:r>
              <a:br>
                <a:rPr lang="en-US" sz="2800" b="1" dirty="0" smtClean="0"/>
              </a:br>
              <a:r>
                <a:rPr lang="en-US" b="1" dirty="0" smtClean="0"/>
                <a:t>a. Are </a:t>
              </a:r>
              <a:r>
                <a:rPr lang="en-US" b="1" i="1" dirty="0" smtClean="0"/>
                <a:t>Earnings Per Share (EPS)</a:t>
              </a:r>
              <a:r>
                <a:rPr lang="en-US" b="1" dirty="0" smtClean="0"/>
                <a:t> Consistently Growing? Latest Quarter vs Year Ago Quarter?</a:t>
              </a:r>
            </a:p>
            <a:p>
              <a:r>
                <a:rPr lang="en-US" b="1" dirty="0" smtClean="0"/>
                <a:t>b. Even or Growing, recent 4 Quarters? </a:t>
              </a:r>
            </a:p>
            <a:p>
              <a:r>
                <a:rPr lang="en-US" b="1" dirty="0" smtClean="0"/>
                <a:t>c. Debt to Capital Level (prefer less than 33%) ?</a:t>
              </a:r>
            </a:p>
            <a:p>
              <a:r>
                <a:rPr lang="en-US" b="1" dirty="0" smtClean="0"/>
                <a:t>d. How is Company Performing over the last 4 Quarters?</a:t>
              </a:r>
              <a:endParaRPr lang="en-US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91508" y="2180492"/>
            <a:ext cx="58615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3a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14620" y="1879593"/>
            <a:ext cx="11278834" cy="4240217"/>
            <a:chOff x="614620" y="1836603"/>
            <a:chExt cx="11278834" cy="42402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620" y="1836603"/>
              <a:ext cx="5679321" cy="424021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21020" y="1879593"/>
              <a:ext cx="5172434" cy="3867882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391508" y="2180492"/>
            <a:ext cx="58615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3a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72849" y="2180492"/>
            <a:ext cx="58615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378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738" y="351692"/>
            <a:ext cx="82688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B3697"/>
                </a:solidFill>
              </a:rPr>
              <a:t>Conclusion</a:t>
            </a:r>
            <a:r>
              <a:rPr lang="en-US" b="1" dirty="0" smtClean="0">
                <a:solidFill>
                  <a:srgbClr val="0B3697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Do the stocks you see pass all 3 Acid Tests</a:t>
            </a:r>
            <a:r>
              <a:rPr lang="en-US" sz="2800" dirty="0" smtClean="0"/>
              <a:t>? </a:t>
            </a:r>
          </a:p>
          <a:p>
            <a:r>
              <a:rPr lang="en-US" sz="2400" dirty="0" smtClean="0"/>
              <a:t>a. </a:t>
            </a:r>
            <a:r>
              <a:rPr lang="en-US" sz="2400" b="1" dirty="0" smtClean="0">
                <a:solidFill>
                  <a:srgbClr val="F80CA4"/>
                </a:solidFill>
              </a:rPr>
              <a:t>Are Sales, Profits, and Earnings Growing consistently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</a:p>
          <a:p>
            <a:r>
              <a:rPr lang="en-US" sz="2400" dirty="0" smtClean="0"/>
              <a:t>b. </a:t>
            </a:r>
            <a:r>
              <a:rPr lang="en-US" sz="2400" b="1" dirty="0" smtClean="0">
                <a:solidFill>
                  <a:srgbClr val="0E43B8"/>
                </a:solidFill>
              </a:rPr>
              <a:t>Do the last four quarters reflect the same trends? </a:t>
            </a:r>
          </a:p>
          <a:p>
            <a:r>
              <a:rPr lang="en-US" sz="2400" dirty="0" smtClean="0"/>
              <a:t>c. </a:t>
            </a:r>
            <a:r>
              <a:rPr lang="en-US" sz="2400" b="1" dirty="0" smtClean="0">
                <a:solidFill>
                  <a:srgbClr val="EF863F"/>
                </a:solidFill>
              </a:rPr>
              <a:t>Are debt levels “0,” under 33%, trend?</a:t>
            </a:r>
            <a:endParaRPr lang="en-US" sz="2400" b="1" dirty="0">
              <a:solidFill>
                <a:srgbClr val="EF863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430" y="1982908"/>
            <a:ext cx="7237171" cy="4320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5549" y="3695610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 Sales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221" y="4336036"/>
            <a:ext cx="27332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80CA4"/>
                </a:solidFill>
              </a:rPr>
              <a:t>2. Profit B4 Taxes</a:t>
            </a:r>
          </a:p>
          <a:p>
            <a:r>
              <a:rPr lang="en-US" sz="2800" b="1" dirty="0" smtClean="0">
                <a:solidFill>
                  <a:srgbClr val="F80CA4"/>
                </a:solidFill>
              </a:rPr>
              <a:t>(Profits)</a:t>
            </a:r>
            <a:endParaRPr lang="en-US" sz="2800" b="1" dirty="0">
              <a:solidFill>
                <a:srgbClr val="F80CA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5221" y="5290143"/>
            <a:ext cx="2162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B3697"/>
                </a:solidFill>
              </a:rPr>
              <a:t>3. a. Earnings</a:t>
            </a:r>
          </a:p>
          <a:p>
            <a:r>
              <a:rPr lang="en-US" sz="2800" b="1" dirty="0" smtClean="0">
                <a:solidFill>
                  <a:srgbClr val="0B3697"/>
                </a:solidFill>
              </a:rPr>
              <a:t>(EPS)</a:t>
            </a:r>
            <a:endParaRPr lang="en-US" sz="2800" b="1" dirty="0">
              <a:solidFill>
                <a:srgbClr val="0B3697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0" y="4336036"/>
            <a:ext cx="586154" cy="4770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99454" y="4336036"/>
            <a:ext cx="13756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i="1" dirty="0" smtClean="0">
                <a:solidFill>
                  <a:srgbClr val="0B3697"/>
                </a:solidFill>
              </a:rPr>
              <a:t>Share</a:t>
            </a:r>
            <a:br>
              <a:rPr lang="en-US" sz="2800" b="1" i="1" dirty="0" smtClean="0">
                <a:solidFill>
                  <a:srgbClr val="0B3697"/>
                </a:solidFill>
              </a:rPr>
            </a:br>
            <a:r>
              <a:rPr lang="en-US" sz="2800" b="1" i="1" dirty="0" smtClean="0">
                <a:solidFill>
                  <a:srgbClr val="0B3697"/>
                </a:solidFill>
              </a:rPr>
              <a:t>Price/</a:t>
            </a:r>
            <a:r>
              <a:rPr lang="en-US" sz="2800" b="1" i="1" dirty="0" err="1" smtClean="0">
                <a:solidFill>
                  <a:srgbClr val="0B3697"/>
                </a:solidFill>
              </a:rPr>
              <a:t>yr</a:t>
            </a:r>
            <a:endParaRPr lang="en-US" sz="2800" b="1" i="1" dirty="0">
              <a:solidFill>
                <a:srgbClr val="0B369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3314" y="6071269"/>
            <a:ext cx="1805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B3697"/>
                </a:solidFill>
              </a:rPr>
              <a:t>3. b. Debt?</a:t>
            </a:r>
            <a:endParaRPr lang="en-US" sz="2800" b="1" dirty="0">
              <a:solidFill>
                <a:srgbClr val="0B3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9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199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Determining Quality Stocks, The Acid Test  (July 2019 – Using data &amp; reports from the BI SSG Tool)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Quality Stocks, The Acid Test </dc:title>
  <dc:creator>gladys.henrikson@verizon.net</dc:creator>
  <cp:lastModifiedBy>gladys.henrikson@verizon.net</cp:lastModifiedBy>
  <cp:revision>31</cp:revision>
  <cp:lastPrinted>2019-07-09T01:16:39Z</cp:lastPrinted>
  <dcterms:created xsi:type="dcterms:W3CDTF">2019-07-08T03:09:06Z</dcterms:created>
  <dcterms:modified xsi:type="dcterms:W3CDTF">2019-07-09T01:21:50Z</dcterms:modified>
</cp:coreProperties>
</file>