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57" r:id="rId10"/>
    <p:sldId id="261" r:id="rId11"/>
    <p:sldId id="267" r:id="rId12"/>
    <p:sldId id="260" r:id="rId13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67722-721B-48A9-97DF-57108DF5468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8500"/>
            <a:ext cx="5661025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46262-E2D9-4E51-B6CC-36F7D04E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2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6262-E2D9-4E51-B6CC-36F7D04E0F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4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3047-78C8-49EC-8D94-7057EA69F886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5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209F-E6E3-47F0-B5B9-2E3FBC29458A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E07E-BA30-4EE3-9545-EA2FB7EF8199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5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B1-C30C-4FD0-BF58-A35B62061D69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4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936-E017-4428-A9C8-AB54D612BA08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40D6-50A0-4D6F-848D-BFB5F34B802D}" type="datetime1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8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1647-F440-489F-BB15-6ED2AE38A5E3}" type="datetime1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7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81CC-2DB5-44D3-B3C6-34EA842DDC3D}" type="datetime1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7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AC96-21CC-4B56-AB25-278E6821C837}" type="datetime1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6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CCB9-8DDB-4753-96D4-8CFACAFCA135}" type="datetime1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1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6E1F-58F0-4024-8033-B9B5DFAD45F7}" type="datetime1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9429-02C5-4B80-8936-1514E8D3B387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C0D1-D867-47A4-82C2-0F9FD1FB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9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MicNova</a:t>
            </a:r>
            <a:r>
              <a:rPr lang="en-US" b="1" dirty="0" smtClean="0"/>
              <a:t> -Dec 21, 2017</a:t>
            </a:r>
            <a:br>
              <a:rPr lang="en-US" b="1" dirty="0" smtClean="0"/>
            </a:br>
            <a:r>
              <a:rPr lang="en-US" b="1" dirty="0" smtClean="0"/>
              <a:t>Small Cap Stock Study: </a:t>
            </a:r>
            <a:r>
              <a:rPr lang="en-US" b="1" dirty="0" err="1" smtClean="0"/>
              <a:t>Cambrex</a:t>
            </a:r>
            <a:r>
              <a:rPr lang="en-US" b="1" dirty="0" smtClean="0"/>
              <a:t> (CBM)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3200" b="1" dirty="0" smtClean="0"/>
              <a:t>Adapted from Manifest Investing’s </a:t>
            </a:r>
            <a:r>
              <a:rPr lang="en-US" sz="3200" b="1" i="1" dirty="0" smtClean="0"/>
              <a:t>Turnout Tuesday</a:t>
            </a:r>
            <a:r>
              <a:rPr lang="en-US" sz="3200" b="1" dirty="0" smtClean="0"/>
              <a:t>, Nov 6, 2017, by Mark Robertson</a:t>
            </a:r>
          </a:p>
          <a:p>
            <a:r>
              <a:rPr lang="en-US" b="1" i="1" dirty="0"/>
              <a:t>https://www.manifestinvesting.com/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68" y="485775"/>
            <a:ext cx="9669490" cy="6223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97" y="224165"/>
            <a:ext cx="10693831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CAMBREX Corp. (CBM)</a:t>
            </a:r>
            <a:r>
              <a:rPr lang="en-US" sz="2400" dirty="0" smtClean="0"/>
              <a:t>  </a:t>
            </a:r>
            <a:r>
              <a:rPr lang="en-US" sz="2400" b="1" dirty="0" smtClean="0"/>
              <a:t>Manifest Investing Projections – Dec 2017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 rot="3953939">
            <a:off x="10905896" y="119337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Cambrex</a:t>
            </a:r>
            <a:r>
              <a:rPr lang="en-US" dirty="0" smtClean="0"/>
              <a:t> is a Small Cap Stock that has grown and performed well in a niche health-care pharmaceutical market since 1990</a:t>
            </a:r>
          </a:p>
          <a:p>
            <a:r>
              <a:rPr lang="en-US" dirty="0" smtClean="0"/>
              <a:t>It has a strong balance sheet and strong product pipeline</a:t>
            </a:r>
          </a:p>
          <a:p>
            <a:r>
              <a:rPr lang="en-US" dirty="0" smtClean="0"/>
              <a:t>Because it is a small company and dependent upon the sales of some of its large customers, like Gilead, the stock price and its performance can be volatile.</a:t>
            </a:r>
          </a:p>
          <a:p>
            <a:r>
              <a:rPr lang="en-US" dirty="0" smtClean="0"/>
              <a:t>Gladys’s SSG suggests the stock, at about $51/share, is in the “buy” range. Best return is more than 10%.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5" y="1004248"/>
            <a:ext cx="10135892" cy="56864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2992" y="5982346"/>
            <a:ext cx="10414861" cy="8756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938" y="387460"/>
            <a:ext cx="10693831" cy="95410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Addendum: Mark’s </a:t>
            </a:r>
            <a:r>
              <a:rPr lang="en-US" sz="2800" b="1" dirty="0" smtClean="0"/>
              <a:t>Best Sources for Small Company Ideas: Well-Run Mutual Funds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86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938" y="387460"/>
            <a:ext cx="10693831" cy="52322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CAMBREX Corp. (CBM)</a:t>
            </a:r>
            <a:r>
              <a:rPr lang="en-US" sz="2400" dirty="0" smtClean="0"/>
              <a:t>  </a:t>
            </a:r>
            <a:r>
              <a:rPr lang="en-US" sz="2400" b="1" dirty="0" smtClean="0"/>
              <a:t>Discussion by Mark Robertson and Ken </a:t>
            </a:r>
            <a:r>
              <a:rPr lang="en-US" sz="2400" b="1" dirty="0" err="1" smtClean="0"/>
              <a:t>Kavula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38" y="1289183"/>
            <a:ext cx="10501443" cy="37167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43" y="-147869"/>
            <a:ext cx="10404060" cy="6672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769255" y="2862317"/>
            <a:ext cx="5422234" cy="107721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Manifest Investing’s Best Small </a:t>
            </a:r>
          </a:p>
          <a:p>
            <a:r>
              <a:rPr lang="en-US" sz="3200" b="1" dirty="0" smtClean="0"/>
              <a:t>Companies for 2018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480472" y="294532"/>
            <a:ext cx="10081982" cy="2093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176606">
            <a:off x="8603735" y="-72583"/>
            <a:ext cx="335217" cy="3965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265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Cambrex</a:t>
            </a:r>
            <a:r>
              <a:rPr lang="en-US" sz="3600" dirty="0" smtClean="0"/>
              <a:t>, analysis from </a:t>
            </a:r>
            <a:r>
              <a:rPr lang="en-US" sz="3600" i="1" dirty="0" smtClean="0"/>
              <a:t>Small Cap Informer</a:t>
            </a:r>
            <a:r>
              <a:rPr lang="en-US" sz="3600" dirty="0" smtClean="0"/>
              <a:t>, Nov 2017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7389"/>
            <a:ext cx="10515600" cy="556389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Company Overview</a:t>
            </a:r>
            <a:r>
              <a:rPr lang="en-US" dirty="0" smtClean="0"/>
              <a:t>. One of the largest, &amp; premium, manufacturers </a:t>
            </a:r>
            <a:r>
              <a:rPr lang="en-US" dirty="0"/>
              <a:t>of small molecule </a:t>
            </a:r>
            <a:r>
              <a:rPr lang="en-US" dirty="0" smtClean="0"/>
              <a:t>and </a:t>
            </a:r>
            <a:r>
              <a:rPr lang="en-US" dirty="0"/>
              <a:t>generic active pharmaceutical </a:t>
            </a:r>
            <a:r>
              <a:rPr lang="en-US" dirty="0" smtClean="0"/>
              <a:t>ingredients (APIs) compounds, used by </a:t>
            </a:r>
            <a:r>
              <a:rPr lang="en-US" dirty="0"/>
              <a:t>other pharmaceutical </a:t>
            </a:r>
            <a:r>
              <a:rPr lang="en-US" dirty="0" smtClean="0"/>
              <a:t>companies. Sells its often niche-market compounds to </a:t>
            </a:r>
            <a:r>
              <a:rPr lang="en-US" dirty="0"/>
              <a:t>leading </a:t>
            </a:r>
            <a:r>
              <a:rPr lang="en-US" dirty="0" smtClean="0"/>
              <a:t>pharmaceutical </a:t>
            </a:r>
            <a:r>
              <a:rPr lang="en-US" dirty="0"/>
              <a:t>companies worldwide from </a:t>
            </a:r>
            <a:r>
              <a:rPr lang="en-US" dirty="0" smtClean="0"/>
              <a:t>six operating </a:t>
            </a:r>
            <a:r>
              <a:rPr lang="en-US" dirty="0"/>
              <a:t>sites within the U.S., E.U., and India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Market Drivers</a:t>
            </a:r>
            <a:r>
              <a:rPr lang="en-US" dirty="0" smtClean="0"/>
              <a:t>. Continued world-wide growth for products; limited API manufacturing capacity, especially in U.S.; and customer preference for high-quality suppliers like </a:t>
            </a:r>
            <a:r>
              <a:rPr lang="en-US" dirty="0" err="1" smtClean="0"/>
              <a:t>Cambrex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Strong Pipeline</a:t>
            </a:r>
            <a:r>
              <a:rPr lang="en-US" dirty="0" smtClean="0"/>
              <a:t>. Early &amp; late stage</a:t>
            </a:r>
            <a:r>
              <a:rPr lang="en-US" dirty="0"/>
              <a:t> </a:t>
            </a:r>
            <a:r>
              <a:rPr lang="en-US" dirty="0" smtClean="0"/>
              <a:t>clinical </a:t>
            </a:r>
            <a:r>
              <a:rPr lang="en-US" dirty="0"/>
              <a:t>projects and growing </a:t>
            </a:r>
            <a:r>
              <a:rPr lang="en-US" dirty="0" smtClean="0"/>
              <a:t>pipeline of </a:t>
            </a:r>
            <a:r>
              <a:rPr lang="en-US" dirty="0"/>
              <a:t>new generic APIs in development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Examples of Products</a:t>
            </a:r>
            <a:r>
              <a:rPr lang="en-US" dirty="0" smtClean="0"/>
              <a:t>. Involved with Gilead’s 2014 &amp; 2016 launch of HCV treatments; Courting other pharmaceutical companies; Treatments for pain &amp; ADHD.</a:t>
            </a:r>
          </a:p>
          <a:p>
            <a:r>
              <a:rPr lang="en-US" b="1" dirty="0" smtClean="0"/>
              <a:t>Quality &amp; Value Analysis</a:t>
            </a:r>
            <a:r>
              <a:rPr lang="en-US" dirty="0" smtClean="0"/>
              <a:t>. </a:t>
            </a:r>
            <a:r>
              <a:rPr lang="en-US" b="1" i="1" dirty="0" smtClean="0"/>
              <a:t>Quality</a:t>
            </a:r>
            <a:r>
              <a:rPr lang="en-US" dirty="0" smtClean="0"/>
              <a:t>: pre-tax profit margin and return on equity trending up; debt-free, cash available for acquisitions.  </a:t>
            </a:r>
            <a:r>
              <a:rPr lang="en-US" b="1" i="1" dirty="0" smtClean="0"/>
              <a:t>Value</a:t>
            </a:r>
            <a:r>
              <a:rPr lang="en-US" dirty="0" smtClean="0"/>
              <a:t>: Projected high price in 5 years of $123 based on P/E of 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Review: Market Capitalization (from Investopedia)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Mega-Cap: Over $200 B</a:t>
            </a:r>
          </a:p>
          <a:p>
            <a:r>
              <a:rPr lang="en-US" dirty="0" smtClean="0"/>
              <a:t>Big/Large Cap: $10B-$200B</a:t>
            </a:r>
          </a:p>
          <a:p>
            <a:r>
              <a:rPr lang="en-US" dirty="0" smtClean="0"/>
              <a:t>Medium Cap: $2B -$10B</a:t>
            </a:r>
          </a:p>
          <a:p>
            <a:r>
              <a:rPr lang="en-US" b="1" dirty="0" smtClean="0"/>
              <a:t>Small Cap: $300M -$2B</a:t>
            </a:r>
            <a:endParaRPr lang="en-US" b="1" dirty="0"/>
          </a:p>
          <a:p>
            <a:pPr lvl="1"/>
            <a:r>
              <a:rPr lang="en-US" b="1" dirty="0" err="1" smtClean="0"/>
              <a:t>Cambrex</a:t>
            </a:r>
            <a:r>
              <a:rPr lang="en-US" b="1" dirty="0" smtClean="0"/>
              <a:t> Corp</a:t>
            </a:r>
            <a:r>
              <a:rPr lang="en-US" dirty="0" smtClean="0"/>
              <a:t>, in 2017, has about 33.38M shares outstanding; price ~ $50/share, so  </a:t>
            </a:r>
            <a:r>
              <a:rPr lang="en-US" b="1" dirty="0" smtClean="0"/>
              <a:t>Market capitalization </a:t>
            </a:r>
            <a:r>
              <a:rPr lang="en-US" dirty="0" smtClean="0"/>
              <a:t>is    33.38*$50 = </a:t>
            </a:r>
            <a:r>
              <a:rPr lang="en-US" b="1" u="sng" dirty="0" smtClean="0"/>
              <a:t>$1.66 B</a:t>
            </a:r>
          </a:p>
          <a:p>
            <a:pPr lvl="1"/>
            <a:r>
              <a:rPr lang="en-US" dirty="0" smtClean="0"/>
              <a:t>First listed on NYSE – 1990</a:t>
            </a:r>
          </a:p>
          <a:p>
            <a:pPr lvl="1"/>
            <a:r>
              <a:rPr lang="en-US" dirty="0" smtClean="0"/>
              <a:t>Ownership = about 83% institutions and mutual funds</a:t>
            </a:r>
            <a:endParaRPr lang="en-US" b="1" u="sng" dirty="0" smtClean="0"/>
          </a:p>
          <a:p>
            <a:r>
              <a:rPr lang="en-US" dirty="0" smtClean="0"/>
              <a:t>Micro-Cap: $50M -$300M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7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CBM Financial History ($M) , </a:t>
            </a:r>
            <a:r>
              <a:rPr lang="en-US" sz="3600" dirty="0" err="1" smtClean="0"/>
              <a:t>MorningStar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6841"/>
            <a:ext cx="10515600" cy="48678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082006" y="5997845"/>
            <a:ext cx="1022889" cy="32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7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Line Analysis of </a:t>
            </a:r>
            <a:r>
              <a:rPr lang="en-US" dirty="0" err="1" smtClean="0"/>
              <a:t>Cambrex</a:t>
            </a:r>
            <a:r>
              <a:rPr lang="en-US" dirty="0" smtClean="0"/>
              <a:t>, Dec 2017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871" y="1416448"/>
            <a:ext cx="6261316" cy="5214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7871" y="1379349"/>
            <a:ext cx="1115878" cy="18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187" y="1394848"/>
            <a:ext cx="3914613" cy="2851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675" y="4246536"/>
            <a:ext cx="3806125" cy="23840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4974956"/>
            <a:ext cx="6600987" cy="8679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Analyses Variations for Projected </a:t>
            </a:r>
            <a:r>
              <a:rPr lang="en-US" sz="3600" dirty="0" err="1" smtClean="0"/>
              <a:t>Cambrex</a:t>
            </a:r>
            <a:r>
              <a:rPr lang="en-US" sz="3600" dirty="0" smtClean="0"/>
              <a:t>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671"/>
            <a:ext cx="10515600" cy="49646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Mark Robertson &amp; Ken </a:t>
            </a:r>
            <a:r>
              <a:rPr lang="en-US" dirty="0" err="1" smtClean="0"/>
              <a:t>Kavula</a:t>
            </a:r>
            <a:r>
              <a:rPr lang="en-US" dirty="0" smtClean="0"/>
              <a:t>, </a:t>
            </a:r>
            <a:r>
              <a:rPr lang="en-US" i="1" dirty="0" smtClean="0"/>
              <a:t>November</a:t>
            </a:r>
            <a:r>
              <a:rPr lang="en-US" dirty="0" smtClean="0"/>
              <a:t> 8, 2017, Turnout Tuesday &amp; Best Small Companies for 2018: </a:t>
            </a:r>
          </a:p>
          <a:p>
            <a:pPr lvl="1"/>
            <a:r>
              <a:rPr lang="en-US" dirty="0" smtClean="0"/>
              <a:t>Projected Sales Growth =11.4%; </a:t>
            </a:r>
            <a:r>
              <a:rPr lang="en-US" dirty="0" err="1" smtClean="0"/>
              <a:t>Proj</a:t>
            </a:r>
            <a:r>
              <a:rPr lang="en-US" dirty="0" smtClean="0"/>
              <a:t> Ann Ret = 15.6%</a:t>
            </a:r>
          </a:p>
          <a:p>
            <a:r>
              <a:rPr lang="en-US" dirty="0" smtClean="0"/>
              <a:t>Manifest Investing, </a:t>
            </a:r>
            <a:r>
              <a:rPr lang="en-US" i="1" dirty="0" smtClean="0"/>
              <a:t>December</a:t>
            </a:r>
            <a:r>
              <a:rPr lang="en-US" dirty="0" smtClean="0"/>
              <a:t> 2017, Equity Analysis Guide</a:t>
            </a:r>
          </a:p>
          <a:p>
            <a:pPr lvl="1"/>
            <a:r>
              <a:rPr lang="en-US" dirty="0" smtClean="0"/>
              <a:t>Projections: Sales Growth = 9.8%; Ann Ret = 9.5%; P/E =16; Price =$80</a:t>
            </a:r>
          </a:p>
          <a:p>
            <a:r>
              <a:rPr lang="en-US" dirty="0" smtClean="0"/>
              <a:t>Value Line Dec 2017</a:t>
            </a:r>
          </a:p>
          <a:p>
            <a:pPr lvl="1"/>
            <a:r>
              <a:rPr lang="en-US" dirty="0" smtClean="0"/>
              <a:t>Average annual return range, next 5 years: 5%-15%; Avg. P.E ration = 17.5; Price range/share = $60-$85</a:t>
            </a:r>
          </a:p>
          <a:p>
            <a:r>
              <a:rPr lang="en-US" dirty="0" smtClean="0"/>
              <a:t>Gladys’s SSG for next 5 years:</a:t>
            </a:r>
          </a:p>
          <a:p>
            <a:pPr lvl="1"/>
            <a:r>
              <a:rPr lang="en-US" dirty="0" smtClean="0"/>
              <a:t>Estimated High and low P/</a:t>
            </a:r>
            <a:r>
              <a:rPr lang="en-US" dirty="0" err="1" smtClean="0"/>
              <a:t>Es</a:t>
            </a:r>
            <a:r>
              <a:rPr lang="en-US" dirty="0" smtClean="0"/>
              <a:t> = 14-19.5; Future Sales Growth &amp; EPS = 7.1%; Annual return range =6.5%-10.2%</a:t>
            </a:r>
          </a:p>
          <a:p>
            <a:r>
              <a:rPr lang="en-US" dirty="0" smtClean="0"/>
              <a:t>Better </a:t>
            </a:r>
            <a:r>
              <a:rPr lang="en-US" dirty="0"/>
              <a:t>Investing “Analysts” – 2 </a:t>
            </a:r>
            <a:r>
              <a:rPr lang="en-US" dirty="0" err="1"/>
              <a:t>yr</a:t>
            </a:r>
            <a:r>
              <a:rPr lang="en-US" dirty="0"/>
              <a:t> growth =5.2%, EPS </a:t>
            </a:r>
            <a:r>
              <a:rPr lang="en-US" dirty="0" smtClean="0"/>
              <a:t>= 10%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1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6" y="251172"/>
            <a:ext cx="11677695" cy="67385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0D1-D867-47A4-82C2-0F9FD1FB83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593</Words>
  <Application>Microsoft Office PowerPoint</Application>
  <PresentationFormat>Widescreen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MicNova -Dec 21, 2017 Small Cap Stock Study: Cambrex (CBM)</vt:lpstr>
      <vt:lpstr>PowerPoint Presentation</vt:lpstr>
      <vt:lpstr>PowerPoint Presentation</vt:lpstr>
      <vt:lpstr>Cambrex, analysis from Small Cap Informer, Nov 2017</vt:lpstr>
      <vt:lpstr>Review: Market Capitalization (from Investopedia)</vt:lpstr>
      <vt:lpstr>CBM Financial History ($M) , MorningStar</vt:lpstr>
      <vt:lpstr>Value Line Analysis of Cambrex, Dec 2017</vt:lpstr>
      <vt:lpstr>Analyses Variations for Projected Cambrex Performance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Gladys</dc:creator>
  <cp:lastModifiedBy>Gladys</cp:lastModifiedBy>
  <cp:revision>56</cp:revision>
  <cp:lastPrinted>2017-12-20T22:38:53Z</cp:lastPrinted>
  <dcterms:created xsi:type="dcterms:W3CDTF">2017-12-20T14:22:48Z</dcterms:created>
  <dcterms:modified xsi:type="dcterms:W3CDTF">2017-12-21T21:00:12Z</dcterms:modified>
</cp:coreProperties>
</file>