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9" d="100"/>
          <a:sy n="49" d="100"/>
        </p:scale>
        <p:origin x="3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BFAA4-2BA6-44EA-900D-A80707FE93B0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B618-96F2-4EB6-A178-22B70016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9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4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6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3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6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0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77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0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B618-96F2-4EB6-A178-22B7001646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8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6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2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3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7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C4CF-5A0D-44BC-A165-D6C193DBCC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FBE5-D4EA-45A0-BDC8-8BD18014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5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34" y="394138"/>
            <a:ext cx="9380483" cy="56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3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2" y="121854"/>
            <a:ext cx="5561124" cy="1706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242" y="1828798"/>
            <a:ext cx="112367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Analyst Note </a:t>
            </a:r>
            <a:r>
              <a:rPr lang="en-US" dirty="0"/>
              <a:t>11/08/2018</a:t>
            </a:r>
          </a:p>
          <a:p>
            <a:r>
              <a:rPr lang="en-US" dirty="0"/>
              <a:t>Disney ended its fiscal 2018 with a strong </a:t>
            </a:r>
            <a:r>
              <a:rPr lang="en-US" dirty="0" smtClean="0"/>
              <a:t>fourth quarter </a:t>
            </a:r>
            <a:r>
              <a:rPr lang="en-US" dirty="0"/>
              <a:t>as revenue and EBITDA beat both the </a:t>
            </a:r>
            <a:r>
              <a:rPr lang="en-US" dirty="0" smtClean="0"/>
              <a:t>Street and </a:t>
            </a:r>
            <a:r>
              <a:rPr lang="en-US" dirty="0"/>
              <a:t>our expectations. The studio segment </a:t>
            </a:r>
            <a:r>
              <a:rPr lang="en-US" dirty="0" smtClean="0"/>
              <a:t>outperformed again </a:t>
            </a:r>
            <a:r>
              <a:rPr lang="en-US" dirty="0"/>
              <a:t>as the firm continues to benefit from a </a:t>
            </a:r>
            <a:r>
              <a:rPr lang="en-US" dirty="0" smtClean="0"/>
              <a:t>strong 2018 </a:t>
            </a:r>
            <a:r>
              <a:rPr lang="en-US" dirty="0"/>
              <a:t>slate including Incredibles 2, the highest </a:t>
            </a:r>
            <a:r>
              <a:rPr lang="en-US" dirty="0" smtClean="0"/>
              <a:t>grossing Pixar </a:t>
            </a:r>
            <a:r>
              <a:rPr lang="en-US" dirty="0"/>
              <a:t>film ever. The Fox media assets and the </a:t>
            </a:r>
            <a:r>
              <a:rPr lang="en-US" dirty="0" smtClean="0"/>
              <a:t>firm’s direct-to-consumer </a:t>
            </a:r>
            <a:r>
              <a:rPr lang="en-US" dirty="0"/>
              <a:t>efforts continue to be the focus </a:t>
            </a:r>
            <a:r>
              <a:rPr lang="en-US" dirty="0" smtClean="0"/>
              <a:t>of CEO </a:t>
            </a:r>
            <a:r>
              <a:rPr lang="en-US" dirty="0"/>
              <a:t>Bob Iger as the firm enters an </a:t>
            </a:r>
            <a:r>
              <a:rPr lang="en-US" dirty="0" smtClean="0"/>
              <a:t>important transitional </a:t>
            </a:r>
            <a:r>
              <a:rPr lang="en-US" dirty="0"/>
              <a:t>fiscal year. We continue to believe the launch of Disney+ (the </a:t>
            </a:r>
            <a:r>
              <a:rPr lang="en-US" dirty="0" smtClean="0"/>
              <a:t>newly announced </a:t>
            </a:r>
            <a:r>
              <a:rPr lang="en-US" dirty="0"/>
              <a:t>name for the firm’s SVOD) and the closing of the Fox acquisition will </a:t>
            </a:r>
            <a:r>
              <a:rPr lang="en-US" dirty="0" smtClean="0"/>
              <a:t>help boost </a:t>
            </a:r>
            <a:r>
              <a:rPr lang="en-US" dirty="0"/>
              <a:t>the firm’s positive trajectory for the near future. We are maintaining both </a:t>
            </a:r>
            <a:r>
              <a:rPr lang="en-US" dirty="0" smtClean="0"/>
              <a:t>our wide </a:t>
            </a:r>
            <a:r>
              <a:rPr lang="en-US" dirty="0"/>
              <a:t>moat rating and our fair value estimate of $130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While Walt Disney is a media conglomerate, we view the company as two distinct </a:t>
            </a:r>
            <a:r>
              <a:rPr lang="en-US" dirty="0" smtClean="0"/>
              <a:t>yet complementary </a:t>
            </a:r>
            <a:r>
              <a:rPr lang="en-US" dirty="0"/>
              <a:t>businesses: media networks, which include ESPN and ABC, </a:t>
            </a:r>
            <a:r>
              <a:rPr lang="en-US" dirty="0" smtClean="0"/>
              <a:t>and Disney-branded </a:t>
            </a:r>
            <a:r>
              <a:rPr lang="en-US" dirty="0"/>
              <a:t>businesses, including parks, filmed entertainment, and </a:t>
            </a:r>
            <a:r>
              <a:rPr lang="en-US" dirty="0" smtClean="0"/>
              <a:t>consumer products</a:t>
            </a:r>
            <a:r>
              <a:rPr lang="en-US" dirty="0"/>
              <a:t>.</a:t>
            </a:r>
          </a:p>
          <a:p>
            <a:r>
              <a:rPr lang="en-US" dirty="0"/>
              <a:t>The crown jewel of Disney's media networks segment is ESPN. It dominates </a:t>
            </a:r>
            <a:r>
              <a:rPr lang="en-US" dirty="0" smtClean="0"/>
              <a:t>domestic sports </a:t>
            </a:r>
            <a:r>
              <a:rPr lang="en-US" dirty="0"/>
              <a:t>television with its 24-hour programming on ESPN, ESPN2, and its </a:t>
            </a:r>
            <a:r>
              <a:rPr lang="en-US" dirty="0" smtClean="0"/>
              <a:t>growing sister </a:t>
            </a:r>
            <a:r>
              <a:rPr lang="en-US" dirty="0"/>
              <a:t>networks. ESPN has exclusive rights with NFL and college football, the </a:t>
            </a:r>
            <a:r>
              <a:rPr lang="en-US" dirty="0" smtClean="0"/>
              <a:t>premier sports </a:t>
            </a:r>
            <a:r>
              <a:rPr lang="en-US" dirty="0"/>
              <a:t>programming rights in the United States. It profits from the highest affiliate</a:t>
            </a:r>
          </a:p>
          <a:p>
            <a:r>
              <a:rPr lang="en-US" dirty="0"/>
              <a:t>fees per subscriber of any cable channel and generates revenue from </a:t>
            </a:r>
            <a:r>
              <a:rPr lang="en-US" dirty="0" smtClean="0"/>
              <a:t>advertisers interested </a:t>
            </a:r>
            <a:r>
              <a:rPr lang="en-US" dirty="0"/>
              <a:t>in reaching adult males ages 18-49, a key advertising demographic </a:t>
            </a:r>
            <a:r>
              <a:rPr lang="en-US" dirty="0" smtClean="0"/>
              <a:t>that watches </a:t>
            </a:r>
            <a:r>
              <a:rPr lang="en-US" dirty="0"/>
              <a:t>less scripted television than other groups.</a:t>
            </a:r>
          </a:p>
        </p:txBody>
      </p:sp>
    </p:spTree>
    <p:extLst>
      <p:ext uri="{BB962C8B-B14F-4D97-AF65-F5344CB8AC3E}">
        <p14:creationId xmlns:p14="http://schemas.microsoft.com/office/powerpoint/2010/main" val="425148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634" y="599080"/>
            <a:ext cx="1045253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Bulls Say</a:t>
            </a:r>
          </a:p>
          <a:p>
            <a:r>
              <a:rPr lang="en-US" sz="2200" dirty="0"/>
              <a:t>• The parks and resorts segment has </a:t>
            </a:r>
            <a:r>
              <a:rPr lang="en-US" sz="2200" b="1" u="sng" dirty="0"/>
              <a:t>rebounded strongly </a:t>
            </a:r>
            <a:r>
              <a:rPr lang="en-US" sz="2200" b="1" u="sng" dirty="0" smtClean="0"/>
              <a:t>from the </a:t>
            </a:r>
            <a:r>
              <a:rPr lang="en-US" sz="2200" b="1" u="sng" dirty="0"/>
              <a:t>recession</a:t>
            </a:r>
            <a:r>
              <a:rPr lang="en-US" sz="2200" dirty="0"/>
              <a:t>, and the opening of Disneyland Shanghai </a:t>
            </a:r>
            <a:r>
              <a:rPr lang="en-US" sz="2200" dirty="0" smtClean="0"/>
              <a:t>should provide </a:t>
            </a:r>
            <a:r>
              <a:rPr lang="en-US" sz="2200" dirty="0"/>
              <a:t>additional momentum.</a:t>
            </a:r>
          </a:p>
          <a:p>
            <a:r>
              <a:rPr lang="en-US" sz="2200" dirty="0"/>
              <a:t>• The addition of the </a:t>
            </a:r>
            <a:r>
              <a:rPr lang="en-US" sz="2200" b="1" u="sng" dirty="0"/>
              <a:t>Star Wars franchise broadens </a:t>
            </a:r>
            <a:r>
              <a:rPr lang="en-US" sz="2200" b="1" u="sng" dirty="0" smtClean="0"/>
              <a:t>the demographics </a:t>
            </a:r>
            <a:r>
              <a:rPr lang="en-US" sz="2200" dirty="0"/>
              <a:t>that the company can address. Additionally</a:t>
            </a:r>
            <a:r>
              <a:rPr lang="en-US" sz="2200" dirty="0" smtClean="0"/>
              <a:t>, Disney's </a:t>
            </a:r>
            <a:r>
              <a:rPr lang="en-US" sz="2200" b="1" u="sng" dirty="0"/>
              <a:t>strong distribution and merchandising </a:t>
            </a:r>
            <a:r>
              <a:rPr lang="en-US" sz="2200" b="1" u="sng" dirty="0" smtClean="0"/>
              <a:t>capabilities </a:t>
            </a:r>
            <a:r>
              <a:rPr lang="en-US" sz="2200" dirty="0" smtClean="0"/>
              <a:t>should </a:t>
            </a:r>
            <a:r>
              <a:rPr lang="en-US" sz="2200" dirty="0"/>
              <a:t>help to speed the monetization of the </a:t>
            </a:r>
            <a:r>
              <a:rPr lang="en-US" sz="2200" dirty="0" err="1" smtClean="0"/>
              <a:t>Lucasfilm</a:t>
            </a:r>
            <a:r>
              <a:rPr lang="en-US" sz="2200" dirty="0" smtClean="0"/>
              <a:t> acquisition</a:t>
            </a:r>
            <a:r>
              <a:rPr lang="en-US" sz="2200" dirty="0"/>
              <a:t>.</a:t>
            </a:r>
          </a:p>
          <a:p>
            <a:r>
              <a:rPr lang="en-US" sz="2200" dirty="0"/>
              <a:t>• Although making movies is a hit-or-miss business, </a:t>
            </a:r>
            <a:r>
              <a:rPr lang="en-US" sz="2200" dirty="0" smtClean="0"/>
              <a:t>Disney's </a:t>
            </a:r>
            <a:r>
              <a:rPr lang="en-US" sz="2200" b="1" u="sng" dirty="0" smtClean="0"/>
              <a:t>large </a:t>
            </a:r>
            <a:r>
              <a:rPr lang="en-US" sz="2200" b="1" u="sng" dirty="0"/>
              <a:t>library of content with popular franchises and </a:t>
            </a:r>
            <a:r>
              <a:rPr lang="en-US" sz="2200" b="1" u="sng" dirty="0" smtClean="0"/>
              <a:t>characters</a:t>
            </a:r>
            <a:r>
              <a:rPr lang="en-US" sz="2200" dirty="0" smtClean="0"/>
              <a:t> reduces </a:t>
            </a:r>
            <a:r>
              <a:rPr lang="en-US" sz="2200" dirty="0"/>
              <a:t>this volatility over time.</a:t>
            </a:r>
          </a:p>
          <a:p>
            <a:r>
              <a:rPr lang="en-US" sz="2200" b="1" dirty="0" smtClean="0"/>
              <a:t>Bears Say</a:t>
            </a:r>
            <a:endParaRPr lang="en-US" sz="2200" b="1" dirty="0"/>
          </a:p>
          <a:p>
            <a:r>
              <a:rPr lang="en-US" sz="2200" dirty="0"/>
              <a:t>• The business model for the media networks depends on </a:t>
            </a:r>
            <a:r>
              <a:rPr lang="en-US" sz="2200" dirty="0" smtClean="0"/>
              <a:t>the continued </a:t>
            </a:r>
            <a:r>
              <a:rPr lang="en-US" sz="2200" dirty="0"/>
              <a:t>growth of retransmission and reverse </a:t>
            </a:r>
            <a:r>
              <a:rPr lang="en-US" sz="2200" dirty="0" smtClean="0"/>
              <a:t>compensation fees</a:t>
            </a:r>
            <a:r>
              <a:rPr lang="en-US" sz="2200" dirty="0"/>
              <a:t>. Any slowdown in the </a:t>
            </a:r>
            <a:r>
              <a:rPr lang="en-US" sz="2200" b="1" u="sng" dirty="0"/>
              <a:t>growth of these fees</a:t>
            </a:r>
            <a:r>
              <a:rPr lang="en-US" sz="2200" dirty="0"/>
              <a:t>, </a:t>
            </a:r>
            <a:r>
              <a:rPr lang="en-US" sz="2200" dirty="0" smtClean="0"/>
              <a:t>perhaps because </a:t>
            </a:r>
            <a:r>
              <a:rPr lang="en-US" sz="2200" dirty="0"/>
              <a:t>the </a:t>
            </a:r>
            <a:r>
              <a:rPr lang="en-US" sz="2200" b="1" u="sng" dirty="0"/>
              <a:t>pay-television business </a:t>
            </a:r>
            <a:r>
              <a:rPr lang="en-US" sz="2200" dirty="0"/>
              <a:t>begins to shrink, </a:t>
            </a:r>
            <a:r>
              <a:rPr lang="en-US" sz="2200" dirty="0" smtClean="0"/>
              <a:t>would hurt </a:t>
            </a:r>
            <a:r>
              <a:rPr lang="en-US" sz="2200" dirty="0"/>
              <a:t>the profitability of this segment.</a:t>
            </a:r>
          </a:p>
          <a:p>
            <a:r>
              <a:rPr lang="en-US" sz="2200" dirty="0"/>
              <a:t>• </a:t>
            </a:r>
            <a:r>
              <a:rPr lang="en-US" sz="2200" b="1" u="sng" dirty="0"/>
              <a:t>Increases in the cost </a:t>
            </a:r>
            <a:r>
              <a:rPr lang="en-US" sz="2200" dirty="0"/>
              <a:t>of popular programming such as </a:t>
            </a:r>
            <a:r>
              <a:rPr lang="en-US" sz="2200" b="1" u="sng" dirty="0" smtClean="0"/>
              <a:t>sports events </a:t>
            </a:r>
            <a:r>
              <a:rPr lang="en-US" sz="2200" b="1" u="sng" dirty="0"/>
              <a:t>and television series </a:t>
            </a:r>
            <a:r>
              <a:rPr lang="en-US" sz="2200" dirty="0"/>
              <a:t>could adversely affect margins </a:t>
            </a:r>
            <a:r>
              <a:rPr lang="en-US" sz="2200" dirty="0" smtClean="0"/>
              <a:t>at ESPN </a:t>
            </a:r>
            <a:r>
              <a:rPr lang="en-US" sz="2200" dirty="0"/>
              <a:t>and ABC.</a:t>
            </a:r>
          </a:p>
          <a:p>
            <a:r>
              <a:rPr lang="en-US" sz="2200" dirty="0"/>
              <a:t>• Developing mass-market hit programs can be unpredictable</a:t>
            </a:r>
            <a:r>
              <a:rPr lang="en-US" sz="2200" dirty="0" smtClean="0"/>
              <a:t>, especially </a:t>
            </a:r>
            <a:r>
              <a:rPr lang="en-US" sz="2200" dirty="0"/>
              <a:t>as media fragmentation continues</a:t>
            </a:r>
            <a:r>
              <a:rPr lang="en-US" sz="2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9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64" y="190500"/>
            <a:ext cx="4179012" cy="132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70" y="1655379"/>
            <a:ext cx="10294882" cy="45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9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275154"/>
            <a:ext cx="1086244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 smtClean="0">
                <a:latin typeface="Geogrotesque-Regular"/>
              </a:rPr>
              <a:t>IMPACT OF SIGNIFICANT DEVELOPMENTS. In June 2018, after a bidding war against Comcast (CMCSA), Disney revised its offer to acquire certain entertainment assets of Twenty-First Century Fox to about $71.3 billion in a 50/50 cash-and-stock transaction. </a:t>
            </a:r>
            <a:r>
              <a:rPr lang="en-US" sz="2000" b="1" i="0" u="sng" strike="noStrike" baseline="0" dirty="0" smtClean="0">
                <a:latin typeface="Geogrotesque-Regular"/>
              </a:rPr>
              <a:t>The deal includes Fox's film/television assets; FX and National Geographic channels, the regional sports networks, Fox international networks and STAR India; as well as the FOX's minority stakes in Hulu (30%) and Sky Plc. (39%</a:t>
            </a:r>
            <a:r>
              <a:rPr lang="en-US" sz="2000" b="0" i="0" u="none" strike="noStrike" baseline="0" dirty="0" smtClean="0">
                <a:latin typeface="Geogrotesque-Regular"/>
              </a:rPr>
              <a:t>). With U.S. regulatory approvals already in place, in June, the company expected the deal to close in the next year -- subject to pending approvals in international jurisdictions. </a:t>
            </a:r>
            <a:r>
              <a:rPr lang="en-US" sz="2000" b="1" i="0" u="sng" strike="noStrike" baseline="0" dirty="0" smtClean="0">
                <a:latin typeface="Geogrotesque-Regular"/>
              </a:rPr>
              <a:t>The company expects about $2 billion in cost synergies related to the deal</a:t>
            </a:r>
            <a:r>
              <a:rPr lang="en-US" sz="2000" b="0" i="0" u="none" strike="noStrike" baseline="0" dirty="0" smtClean="0">
                <a:latin typeface="Geogrotesque-Regular"/>
              </a:rPr>
              <a:t>, pursuant to which it </a:t>
            </a:r>
            <a:r>
              <a:rPr lang="en-US" sz="2000" b="1" i="0" u="sng" strike="noStrike" baseline="0" dirty="0" smtClean="0">
                <a:latin typeface="Geogrotesque-Regular"/>
              </a:rPr>
              <a:t>extended the tenure of its CEO Robert Iger until the end of 2021.</a:t>
            </a:r>
          </a:p>
          <a:p>
            <a:endParaRPr lang="en-US" sz="2000" b="0" i="0" u="none" strike="noStrike" baseline="0" dirty="0" smtClean="0">
              <a:latin typeface="Geogrotesque-Regular"/>
            </a:endParaRPr>
          </a:p>
          <a:p>
            <a:r>
              <a:rPr lang="en-US" sz="2000" b="0" i="0" u="none" strike="noStrike" baseline="0" dirty="0" smtClean="0">
                <a:latin typeface="Geogrotesque-Regular"/>
              </a:rPr>
              <a:t>CORPORATE STRATEGY. As a content-oriented company, DIS's </a:t>
            </a:r>
            <a:r>
              <a:rPr lang="en-US" sz="2000" b="1" i="0" u="sng" strike="noStrike" baseline="0" dirty="0" smtClean="0">
                <a:latin typeface="Geogrotesque-Regular"/>
              </a:rPr>
              <a:t>top strategic priorities </a:t>
            </a:r>
            <a:r>
              <a:rPr lang="en-US" sz="2000" b="0" i="0" u="none" strike="noStrike" baseline="0" dirty="0" smtClean="0">
                <a:latin typeface="Geogrotesque-Regular"/>
              </a:rPr>
              <a:t>include </a:t>
            </a:r>
            <a:r>
              <a:rPr lang="en-US" sz="2000" b="1" i="0" u="sng" strike="noStrike" baseline="0" dirty="0" smtClean="0">
                <a:latin typeface="Geogrotesque-Regular"/>
              </a:rPr>
              <a:t>creativity and innovation, international expansion, and leveraging new technology applications</a:t>
            </a:r>
            <a:r>
              <a:rPr lang="en-US" sz="2000" b="0" i="0" u="none" strike="noStrike" baseline="0" dirty="0" smtClean="0">
                <a:latin typeface="Geogrotesque-Regular"/>
              </a:rPr>
              <a:t>. Under CEO Robert Iger, DIS has been making its </a:t>
            </a:r>
            <a:r>
              <a:rPr lang="en-US" sz="2000" b="1" i="0" u="sng" strike="noStrike" baseline="0" dirty="0" smtClean="0">
                <a:latin typeface="Geogrotesque-Regular"/>
              </a:rPr>
              <a:t>content available across various digital platforms </a:t>
            </a:r>
            <a:r>
              <a:rPr lang="en-US" sz="2000" b="0" i="0" u="none" strike="noStrike" baseline="0" dirty="0" smtClean="0">
                <a:latin typeface="Geogrotesque-Regular"/>
              </a:rPr>
              <a:t>(broadband, wireless/mobile -- including iTunes, iPhone/iPad, Netflix, and Amazon -- and video games). In August 2017, the company unveiled plans to </a:t>
            </a:r>
            <a:r>
              <a:rPr lang="en-US" sz="2000" b="1" i="0" u="sng" strike="noStrike" baseline="0" dirty="0" smtClean="0">
                <a:latin typeface="Geogrotesque-Regular"/>
              </a:rPr>
              <a:t>launch ESPN-branded and Disney-branded streaming offerings in early 2018 and in 2019</a:t>
            </a:r>
            <a:r>
              <a:rPr lang="en-US" sz="2000" b="0" i="0" u="none" strike="noStrike" baseline="0" dirty="0" smtClean="0">
                <a:latin typeface="Geogrotesque-Regular"/>
              </a:rPr>
              <a:t>, respectively. Concurrently, DIS also announced plans to </a:t>
            </a:r>
            <a:r>
              <a:rPr lang="en-US" sz="2000" b="1" i="0" u="sng" strike="noStrike" baseline="0" dirty="0" smtClean="0">
                <a:latin typeface="Geogrotesque-Regular"/>
              </a:rPr>
              <a:t>end its distributions agreement with Netflix beginning with the 2019 calendar </a:t>
            </a:r>
            <a:r>
              <a:rPr lang="en-US" sz="2000" b="0" i="0" u="none" strike="noStrike" baseline="0" dirty="0" smtClean="0">
                <a:latin typeface="Geogrotesque-Regular"/>
              </a:rPr>
              <a:t>year theatrical slate. In September 2017, the company paid $1.5 billion for an additional 42% stake </a:t>
            </a:r>
            <a:r>
              <a:rPr lang="en-US" sz="2000" b="0" i="0" u="none" strike="noStrike" baseline="0" dirty="0" err="1" smtClean="0">
                <a:latin typeface="Geogrotesque-Regular"/>
              </a:rPr>
              <a:t>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925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91" y="0"/>
            <a:ext cx="10515600" cy="1325563"/>
          </a:xfrm>
        </p:spPr>
        <p:txBody>
          <a:bodyPr/>
          <a:lstStyle/>
          <a:p>
            <a:r>
              <a:rPr lang="en-US" dirty="0"/>
              <a:t>two distinct yet complementary businesses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646" y="2138199"/>
            <a:ext cx="441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Media Networks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2" y="2648608"/>
            <a:ext cx="3148161" cy="1061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0538" y="1294975"/>
            <a:ext cx="2238703" cy="1762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434" y="2727711"/>
            <a:ext cx="1938831" cy="982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00" y="866196"/>
            <a:ext cx="2361788" cy="1805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2261" y="866196"/>
            <a:ext cx="2912360" cy="1782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765" y="4493172"/>
            <a:ext cx="564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 Disney Branded Business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2902" y="5344510"/>
            <a:ext cx="2716339" cy="1343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822" y="4924685"/>
            <a:ext cx="2005897" cy="1763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4168" y="4015227"/>
            <a:ext cx="1970088" cy="11807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8279" y="5139503"/>
            <a:ext cx="1538858" cy="15608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38191" y="4351283"/>
            <a:ext cx="323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Walt Disney Studios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9768" y="5196002"/>
            <a:ext cx="2280411" cy="14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3" y="413023"/>
            <a:ext cx="6495392" cy="5672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338" y="413023"/>
            <a:ext cx="3957145" cy="57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41" y="204952"/>
            <a:ext cx="10263352" cy="581747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101254" y="5549462"/>
            <a:ext cx="2727434" cy="4729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04041" y="5549462"/>
            <a:ext cx="2801811" cy="4729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8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44" y="394138"/>
            <a:ext cx="10861255" cy="50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4" y="362607"/>
            <a:ext cx="6385034" cy="6101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248" y="614855"/>
            <a:ext cx="4461642" cy="46508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294883" y="1387366"/>
            <a:ext cx="1166648" cy="56755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294883" y="1954924"/>
            <a:ext cx="977462" cy="4256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484069" y="2837793"/>
            <a:ext cx="725214" cy="4099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594428" y="3515710"/>
            <a:ext cx="677917" cy="536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99945" y="4524703"/>
            <a:ext cx="740979" cy="7409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8" y="220717"/>
            <a:ext cx="11161986" cy="636394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353503" y="1352891"/>
            <a:ext cx="978408" cy="394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1698014" y="2191407"/>
            <a:ext cx="493986" cy="268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76952" y="3906294"/>
            <a:ext cx="234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EPS 7.25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7898526" y="3026978"/>
            <a:ext cx="409905" cy="450983"/>
          </a:xfrm>
          <a:prstGeom prst="lef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98979" y="5943600"/>
            <a:ext cx="709452" cy="662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32" y="0"/>
            <a:ext cx="11272344" cy="3090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269" y="3090042"/>
            <a:ext cx="7677807" cy="37206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067392" y="5360276"/>
            <a:ext cx="693683" cy="2680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33241" y="0"/>
            <a:ext cx="1860331" cy="5044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-425670" y="425670"/>
            <a:ext cx="978408" cy="425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04860" y="5021316"/>
            <a:ext cx="978408" cy="425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104860" y="6143298"/>
            <a:ext cx="978408" cy="352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104860" y="6505905"/>
            <a:ext cx="978408" cy="352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83214" y="3703583"/>
            <a:ext cx="978408" cy="352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198069" y="1545020"/>
            <a:ext cx="1324303" cy="5675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5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037" y="662152"/>
            <a:ext cx="5955494" cy="57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749</Words>
  <Application>Microsoft Office PowerPoint</Application>
  <PresentationFormat>Widescreen</PresentationFormat>
  <Paragraphs>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Geogrotesque-Regular</vt:lpstr>
      <vt:lpstr>Office Theme</vt:lpstr>
      <vt:lpstr>PowerPoint Presentation</vt:lpstr>
      <vt:lpstr>two distinct yet complementary businesses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</dc:creator>
  <cp:lastModifiedBy>Sheryl</cp:lastModifiedBy>
  <cp:revision>22</cp:revision>
  <dcterms:created xsi:type="dcterms:W3CDTF">2018-12-10T03:35:01Z</dcterms:created>
  <dcterms:modified xsi:type="dcterms:W3CDTF">2018-12-11T22:07:48Z</dcterms:modified>
</cp:coreProperties>
</file>