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3" r:id="rId3"/>
    <p:sldId id="259" r:id="rId4"/>
    <p:sldId id="260" r:id="rId5"/>
    <p:sldId id="261" r:id="rId6"/>
    <p:sldId id="262" r:id="rId7"/>
    <p:sldId id="257" r:id="rId8"/>
    <p:sldId id="264" r:id="rId9"/>
    <p:sldId id="265" r:id="rId10"/>
    <p:sldId id="266"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4660"/>
  </p:normalViewPr>
  <p:slideViewPr>
    <p:cSldViewPr snapToGrid="0">
      <p:cViewPr varScale="1">
        <p:scale>
          <a:sx n="47" d="100"/>
          <a:sy n="47" d="100"/>
        </p:scale>
        <p:origin x="17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5982E-E852-422A-8A75-0710E4676AAF}" type="datetimeFigureOut">
              <a:rPr lang="en-US" smtClean="0"/>
              <a:t>9/11/2019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D159F-EEB0-46FC-8E6E-18D4583B92A2}" type="slidenum">
              <a:rPr lang="en-US" smtClean="0"/>
              <a:t>‹#›</a:t>
            </a:fld>
            <a:endParaRPr lang="en-US"/>
          </a:p>
        </p:txBody>
      </p:sp>
    </p:spTree>
    <p:extLst>
      <p:ext uri="{BB962C8B-B14F-4D97-AF65-F5344CB8AC3E}">
        <p14:creationId xmlns:p14="http://schemas.microsoft.com/office/powerpoint/2010/main" val="212096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0275">
              <a:defRPr sz="2400">
                <a:solidFill>
                  <a:schemeClr val="tx1"/>
                </a:solidFill>
                <a:latin typeface="Arial" panose="020B0604020202020204" pitchFamily="34" charset="0"/>
                <a:ea typeface="ヒラギノ角ゴ Pro W3" pitchFamily="16" charset="-128"/>
              </a:defRPr>
            </a:lvl1pPr>
            <a:lvl2pPr marL="742950" indent="-285750" defTabSz="930275">
              <a:defRPr sz="2400">
                <a:solidFill>
                  <a:schemeClr val="tx1"/>
                </a:solidFill>
                <a:latin typeface="Arial" panose="020B0604020202020204" pitchFamily="34" charset="0"/>
                <a:ea typeface="ヒラギノ角ゴ Pro W3" pitchFamily="16" charset="-128"/>
              </a:defRPr>
            </a:lvl2pPr>
            <a:lvl3pPr marL="1143000" indent="-228600" defTabSz="930275">
              <a:defRPr sz="2400">
                <a:solidFill>
                  <a:schemeClr val="tx1"/>
                </a:solidFill>
                <a:latin typeface="Arial" panose="020B0604020202020204" pitchFamily="34" charset="0"/>
                <a:ea typeface="ヒラギノ角ゴ Pro W3" pitchFamily="16" charset="-128"/>
              </a:defRPr>
            </a:lvl3pPr>
            <a:lvl4pPr marL="1600200" indent="-228600" defTabSz="930275">
              <a:defRPr sz="2400">
                <a:solidFill>
                  <a:schemeClr val="tx1"/>
                </a:solidFill>
                <a:latin typeface="Arial" panose="020B0604020202020204" pitchFamily="34" charset="0"/>
                <a:ea typeface="ヒラギノ角ゴ Pro W3" pitchFamily="16" charset="-128"/>
              </a:defRPr>
            </a:lvl4pPr>
            <a:lvl5pPr marL="2057400" indent="-228600" defTabSz="930275">
              <a:defRPr sz="2400">
                <a:solidFill>
                  <a:schemeClr val="tx1"/>
                </a:solidFill>
                <a:latin typeface="Arial" panose="020B0604020202020204" pitchFamily="34" charset="0"/>
                <a:ea typeface="ヒラギノ角ゴ Pro W3" pitchFamily="16"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5AC103B0-589D-4727-9BDB-DB50736F4C4C}" type="slidenum">
              <a:rPr lang="en-US" altLang="en-US" sz="1200"/>
              <a:pPr/>
              <a:t>2</a:t>
            </a:fld>
            <a:endParaRPr lang="en-US" altLang="en-US" sz="1200"/>
          </a:p>
        </p:txBody>
      </p:sp>
      <p:sp>
        <p:nvSpPr>
          <p:cNvPr id="8195" name="Header Placeholder 7"/>
          <p:cNvSpPr>
            <a:spLocks noGrp="1"/>
          </p:cNvSpPr>
          <p:nvPr>
            <p:ph type="hdr" sz="quarter"/>
          </p:nvPr>
        </p:nvSpPr>
        <p:spPr>
          <a:noFill/>
        </p:spPr>
        <p:txBody>
          <a:bodyPr/>
          <a:lstStyle>
            <a:lvl1pPr defTabSz="920750">
              <a:defRPr sz="2400">
                <a:solidFill>
                  <a:schemeClr val="tx1"/>
                </a:solidFill>
                <a:latin typeface="Arial" panose="020B0604020202020204" pitchFamily="34" charset="0"/>
                <a:ea typeface="ヒラギノ角ゴ Pro W3" pitchFamily="16" charset="-128"/>
              </a:defRPr>
            </a:lvl1pPr>
            <a:lvl2pPr marL="742950" indent="-285750" defTabSz="920750">
              <a:defRPr sz="2400">
                <a:solidFill>
                  <a:schemeClr val="tx1"/>
                </a:solidFill>
                <a:latin typeface="Arial" panose="020B0604020202020204" pitchFamily="34" charset="0"/>
                <a:ea typeface="ヒラギノ角ゴ Pro W3" pitchFamily="16" charset="-128"/>
              </a:defRPr>
            </a:lvl2pPr>
            <a:lvl3pPr marL="1143000" indent="-228600" defTabSz="920750">
              <a:defRPr sz="2400">
                <a:solidFill>
                  <a:schemeClr val="tx1"/>
                </a:solidFill>
                <a:latin typeface="Arial" panose="020B0604020202020204" pitchFamily="34" charset="0"/>
                <a:ea typeface="ヒラギノ角ゴ Pro W3" pitchFamily="16" charset="-128"/>
              </a:defRPr>
            </a:lvl3pPr>
            <a:lvl4pPr marL="1600200" indent="-228600" defTabSz="920750">
              <a:defRPr sz="2400">
                <a:solidFill>
                  <a:schemeClr val="tx1"/>
                </a:solidFill>
                <a:latin typeface="Arial" panose="020B0604020202020204" pitchFamily="34" charset="0"/>
                <a:ea typeface="ヒラギノ角ゴ Pro W3" pitchFamily="16" charset="-128"/>
              </a:defRPr>
            </a:lvl4pPr>
            <a:lvl5pPr marL="2057400" indent="-228600" defTabSz="920750">
              <a:defRPr sz="2400">
                <a:solidFill>
                  <a:schemeClr val="tx1"/>
                </a:solidFill>
                <a:latin typeface="Arial" panose="020B0604020202020204" pitchFamily="34" charset="0"/>
                <a:ea typeface="ヒラギノ角ゴ Pro W3" pitchFamily="16" charset="-128"/>
              </a:defRPr>
            </a:lvl5pPr>
            <a:lvl6pPr marL="25146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r>
              <a:rPr lang="en-US" altLang="en-US" sz="1200"/>
              <a:t>How to Start &amp; Run An Investment Club</a:t>
            </a:r>
          </a:p>
        </p:txBody>
      </p:sp>
      <p:sp>
        <p:nvSpPr>
          <p:cNvPr id="8196" name="Rectangle 7"/>
          <p:cNvSpPr txBox="1">
            <a:spLocks noGrp="1" noChangeArrowheads="1"/>
          </p:cNvSpPr>
          <p:nvPr/>
        </p:nvSpPr>
        <p:spPr bwMode="auto">
          <a:xfrm>
            <a:off x="3965577" y="9149242"/>
            <a:ext cx="3032125" cy="48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9" tIns="46514" rIns="93029" bIns="46514" anchor="b"/>
          <a:lstStyle>
            <a:lvl1pPr defTabSz="930275">
              <a:defRPr sz="2400">
                <a:solidFill>
                  <a:schemeClr val="tx1"/>
                </a:solidFill>
                <a:latin typeface="Arial" panose="020B0604020202020204" pitchFamily="34" charset="0"/>
                <a:ea typeface="ヒラギノ角ゴ Pro W3" pitchFamily="16" charset="-128"/>
              </a:defRPr>
            </a:lvl1pPr>
            <a:lvl2pPr marL="747713" indent="-287338" defTabSz="930275">
              <a:defRPr sz="2400">
                <a:solidFill>
                  <a:schemeClr val="tx1"/>
                </a:solidFill>
                <a:latin typeface="Arial" panose="020B0604020202020204" pitchFamily="34" charset="0"/>
                <a:ea typeface="ヒラギノ角ゴ Pro W3" pitchFamily="16" charset="-128"/>
              </a:defRPr>
            </a:lvl2pPr>
            <a:lvl3pPr marL="1150938" indent="-230188" defTabSz="930275">
              <a:defRPr sz="2400">
                <a:solidFill>
                  <a:schemeClr val="tx1"/>
                </a:solidFill>
                <a:latin typeface="Arial" panose="020B0604020202020204" pitchFamily="34" charset="0"/>
                <a:ea typeface="ヒラギノ角ゴ Pro W3" pitchFamily="16" charset="-128"/>
              </a:defRPr>
            </a:lvl3pPr>
            <a:lvl4pPr marL="1611313" indent="-230188" defTabSz="930275">
              <a:defRPr sz="2400">
                <a:solidFill>
                  <a:schemeClr val="tx1"/>
                </a:solidFill>
                <a:latin typeface="Arial" panose="020B0604020202020204" pitchFamily="34" charset="0"/>
                <a:ea typeface="ヒラギノ角ゴ Pro W3" pitchFamily="16" charset="-128"/>
              </a:defRPr>
            </a:lvl4pPr>
            <a:lvl5pPr marL="2071688" indent="-230188" defTabSz="930275">
              <a:defRPr sz="2400">
                <a:solidFill>
                  <a:schemeClr val="tx1"/>
                </a:solidFill>
                <a:latin typeface="Arial" panose="020B0604020202020204" pitchFamily="34" charset="0"/>
                <a:ea typeface="ヒラギノ角ゴ Pro W3" pitchFamily="16" charset="-128"/>
              </a:defRPr>
            </a:lvl5pPr>
            <a:lvl6pPr marL="25288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860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432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9004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lgn="r"/>
            <a:fld id="{DED5FAF7-90AA-4623-BF87-0219990A99FF}" type="slidenum">
              <a:rPr lang="en-US" altLang="en-US" sz="1200"/>
              <a:pPr algn="r"/>
              <a:t>2</a:t>
            </a:fld>
            <a:endParaRPr lang="en-US" altLang="en-US" sz="1200"/>
          </a:p>
        </p:txBody>
      </p:sp>
      <p:sp>
        <p:nvSpPr>
          <p:cNvPr id="819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62609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3</a:t>
            </a:fld>
            <a:endParaRPr lang="en-US"/>
          </a:p>
        </p:txBody>
      </p:sp>
    </p:spTree>
    <p:extLst>
      <p:ext uri="{BB962C8B-B14F-4D97-AF65-F5344CB8AC3E}">
        <p14:creationId xmlns:p14="http://schemas.microsoft.com/office/powerpoint/2010/main" val="3289453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4</a:t>
            </a:fld>
            <a:endParaRPr lang="en-US"/>
          </a:p>
        </p:txBody>
      </p:sp>
    </p:spTree>
    <p:extLst>
      <p:ext uri="{BB962C8B-B14F-4D97-AF65-F5344CB8AC3E}">
        <p14:creationId xmlns:p14="http://schemas.microsoft.com/office/powerpoint/2010/main" val="3115337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5</a:t>
            </a:fld>
            <a:endParaRPr lang="en-US"/>
          </a:p>
        </p:txBody>
      </p:sp>
    </p:spTree>
    <p:extLst>
      <p:ext uri="{BB962C8B-B14F-4D97-AF65-F5344CB8AC3E}">
        <p14:creationId xmlns:p14="http://schemas.microsoft.com/office/powerpoint/2010/main" val="79821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6</a:t>
            </a:fld>
            <a:endParaRPr lang="en-US"/>
          </a:p>
        </p:txBody>
      </p:sp>
    </p:spTree>
    <p:extLst>
      <p:ext uri="{BB962C8B-B14F-4D97-AF65-F5344CB8AC3E}">
        <p14:creationId xmlns:p14="http://schemas.microsoft.com/office/powerpoint/2010/main" val="2481146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D0B5EF-CDCB-4DA0-AE69-92F5AB4BBDB2}"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092D0-FB69-4FC3-8109-8748D142121B}" type="slidenum">
              <a:rPr lang="en-US" smtClean="0"/>
              <a:t>‹#›</a:t>
            </a:fld>
            <a:endParaRPr lang="en-US"/>
          </a:p>
        </p:txBody>
      </p:sp>
    </p:spTree>
    <p:extLst>
      <p:ext uri="{BB962C8B-B14F-4D97-AF65-F5344CB8AC3E}">
        <p14:creationId xmlns:p14="http://schemas.microsoft.com/office/powerpoint/2010/main" val="342901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0B5EF-CDCB-4DA0-AE69-92F5AB4BBDB2}"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092D0-FB69-4FC3-8109-8748D142121B}" type="slidenum">
              <a:rPr lang="en-US" smtClean="0"/>
              <a:t>‹#›</a:t>
            </a:fld>
            <a:endParaRPr lang="en-US"/>
          </a:p>
        </p:txBody>
      </p:sp>
    </p:spTree>
    <p:extLst>
      <p:ext uri="{BB962C8B-B14F-4D97-AF65-F5344CB8AC3E}">
        <p14:creationId xmlns:p14="http://schemas.microsoft.com/office/powerpoint/2010/main" val="76129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0B5EF-CDCB-4DA0-AE69-92F5AB4BBDB2}"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092D0-FB69-4FC3-8109-8748D142121B}" type="slidenum">
              <a:rPr lang="en-US" smtClean="0"/>
              <a:t>‹#›</a:t>
            </a:fld>
            <a:endParaRPr lang="en-US"/>
          </a:p>
        </p:txBody>
      </p:sp>
    </p:spTree>
    <p:extLst>
      <p:ext uri="{BB962C8B-B14F-4D97-AF65-F5344CB8AC3E}">
        <p14:creationId xmlns:p14="http://schemas.microsoft.com/office/powerpoint/2010/main" val="226766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914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801688"/>
            <a:ext cx="11379200"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8000" y="1752600"/>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52600"/>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fld id="{15D09752-78B4-49E1-A36B-AEE72268FA3E}" type="slidenum">
              <a:rPr lang="en-US" altLang="en-US"/>
              <a:pPr>
                <a:defRPr/>
              </a:pPr>
              <a:t>‹#›</a:t>
            </a:fld>
            <a:endParaRPr lang="en-US" altLang="en-US">
              <a:solidFill>
                <a:schemeClr val="bg1"/>
              </a:solidFill>
            </a:endParaRPr>
          </a:p>
        </p:txBody>
      </p:sp>
    </p:spTree>
    <p:extLst>
      <p:ext uri="{BB962C8B-B14F-4D97-AF65-F5344CB8AC3E}">
        <p14:creationId xmlns:p14="http://schemas.microsoft.com/office/powerpoint/2010/main" val="72365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0B5EF-CDCB-4DA0-AE69-92F5AB4BBDB2}"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092D0-FB69-4FC3-8109-8748D142121B}" type="slidenum">
              <a:rPr lang="en-US" smtClean="0"/>
              <a:t>‹#›</a:t>
            </a:fld>
            <a:endParaRPr lang="en-US"/>
          </a:p>
        </p:txBody>
      </p:sp>
    </p:spTree>
    <p:extLst>
      <p:ext uri="{BB962C8B-B14F-4D97-AF65-F5344CB8AC3E}">
        <p14:creationId xmlns:p14="http://schemas.microsoft.com/office/powerpoint/2010/main" val="91307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D0B5EF-CDCB-4DA0-AE69-92F5AB4BBDB2}"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092D0-FB69-4FC3-8109-8748D142121B}" type="slidenum">
              <a:rPr lang="en-US" smtClean="0"/>
              <a:t>‹#›</a:t>
            </a:fld>
            <a:endParaRPr lang="en-US"/>
          </a:p>
        </p:txBody>
      </p:sp>
    </p:spTree>
    <p:extLst>
      <p:ext uri="{BB962C8B-B14F-4D97-AF65-F5344CB8AC3E}">
        <p14:creationId xmlns:p14="http://schemas.microsoft.com/office/powerpoint/2010/main" val="37090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D0B5EF-CDCB-4DA0-AE69-92F5AB4BBDB2}"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092D0-FB69-4FC3-8109-8748D142121B}" type="slidenum">
              <a:rPr lang="en-US" smtClean="0"/>
              <a:t>‹#›</a:t>
            </a:fld>
            <a:endParaRPr lang="en-US"/>
          </a:p>
        </p:txBody>
      </p:sp>
    </p:spTree>
    <p:extLst>
      <p:ext uri="{BB962C8B-B14F-4D97-AF65-F5344CB8AC3E}">
        <p14:creationId xmlns:p14="http://schemas.microsoft.com/office/powerpoint/2010/main" val="45415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D0B5EF-CDCB-4DA0-AE69-92F5AB4BBDB2}" type="datetimeFigureOut">
              <a:rPr lang="en-US" smtClean="0"/>
              <a:t>9/11/2019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B092D0-FB69-4FC3-8109-8748D142121B}" type="slidenum">
              <a:rPr lang="en-US" smtClean="0"/>
              <a:t>‹#›</a:t>
            </a:fld>
            <a:endParaRPr lang="en-US"/>
          </a:p>
        </p:txBody>
      </p:sp>
    </p:spTree>
    <p:extLst>
      <p:ext uri="{BB962C8B-B14F-4D97-AF65-F5344CB8AC3E}">
        <p14:creationId xmlns:p14="http://schemas.microsoft.com/office/powerpoint/2010/main" val="68434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D0B5EF-CDCB-4DA0-AE69-92F5AB4BBDB2}" type="datetimeFigureOut">
              <a:rPr lang="en-US" smtClean="0"/>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B092D0-FB69-4FC3-8109-8748D142121B}" type="slidenum">
              <a:rPr lang="en-US" smtClean="0"/>
              <a:t>‹#›</a:t>
            </a:fld>
            <a:endParaRPr lang="en-US"/>
          </a:p>
        </p:txBody>
      </p:sp>
    </p:spTree>
    <p:extLst>
      <p:ext uri="{BB962C8B-B14F-4D97-AF65-F5344CB8AC3E}">
        <p14:creationId xmlns:p14="http://schemas.microsoft.com/office/powerpoint/2010/main" val="252166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0B5EF-CDCB-4DA0-AE69-92F5AB4BBDB2}" type="datetimeFigureOut">
              <a:rPr lang="en-US" smtClean="0"/>
              <a:t>9/11/2019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B092D0-FB69-4FC3-8109-8748D142121B}" type="slidenum">
              <a:rPr lang="en-US" smtClean="0"/>
              <a:t>‹#›</a:t>
            </a:fld>
            <a:endParaRPr lang="en-US"/>
          </a:p>
        </p:txBody>
      </p:sp>
    </p:spTree>
    <p:extLst>
      <p:ext uri="{BB962C8B-B14F-4D97-AF65-F5344CB8AC3E}">
        <p14:creationId xmlns:p14="http://schemas.microsoft.com/office/powerpoint/2010/main" val="358149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0B5EF-CDCB-4DA0-AE69-92F5AB4BBDB2}"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092D0-FB69-4FC3-8109-8748D142121B}" type="slidenum">
              <a:rPr lang="en-US" smtClean="0"/>
              <a:t>‹#›</a:t>
            </a:fld>
            <a:endParaRPr lang="en-US"/>
          </a:p>
        </p:txBody>
      </p:sp>
    </p:spTree>
    <p:extLst>
      <p:ext uri="{BB962C8B-B14F-4D97-AF65-F5344CB8AC3E}">
        <p14:creationId xmlns:p14="http://schemas.microsoft.com/office/powerpoint/2010/main" val="16526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0B5EF-CDCB-4DA0-AE69-92F5AB4BBDB2}"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092D0-FB69-4FC3-8109-8748D142121B}" type="slidenum">
              <a:rPr lang="en-US" smtClean="0"/>
              <a:t>‹#›</a:t>
            </a:fld>
            <a:endParaRPr lang="en-US"/>
          </a:p>
        </p:txBody>
      </p:sp>
    </p:spTree>
    <p:extLst>
      <p:ext uri="{BB962C8B-B14F-4D97-AF65-F5344CB8AC3E}">
        <p14:creationId xmlns:p14="http://schemas.microsoft.com/office/powerpoint/2010/main" val="73248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0B5EF-CDCB-4DA0-AE69-92F5AB4BBDB2}" type="datetimeFigureOut">
              <a:rPr lang="en-US" smtClean="0"/>
              <a:t>9/11/2019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092D0-FB69-4FC3-8109-8748D142121B}" type="slidenum">
              <a:rPr lang="en-US" smtClean="0"/>
              <a:t>‹#›</a:t>
            </a:fld>
            <a:endParaRPr lang="en-US"/>
          </a:p>
        </p:txBody>
      </p:sp>
    </p:spTree>
    <p:extLst>
      <p:ext uri="{BB962C8B-B14F-4D97-AF65-F5344CB8AC3E}">
        <p14:creationId xmlns:p14="http://schemas.microsoft.com/office/powerpoint/2010/main" val="543579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ULTA Beauty </a:t>
            </a:r>
            <a:br>
              <a:rPr lang="en-US" dirty="0" smtClean="0"/>
            </a:br>
            <a:r>
              <a:rPr lang="en-US" dirty="0" smtClean="0"/>
              <a:t>First Presented to MicNova 2017</a:t>
            </a:r>
            <a:br>
              <a:rPr lang="en-US" dirty="0" smtClean="0"/>
            </a:br>
            <a:r>
              <a:rPr lang="en-US" dirty="0" smtClean="0"/>
              <a:t>(Sheryl Patterson)</a:t>
            </a:r>
            <a:endParaRPr lang="en-US" dirty="0"/>
          </a:p>
        </p:txBody>
      </p:sp>
      <p:sp>
        <p:nvSpPr>
          <p:cNvPr id="3" name="Subtitle 2"/>
          <p:cNvSpPr>
            <a:spLocks noGrp="1"/>
          </p:cNvSpPr>
          <p:nvPr>
            <p:ph type="subTitle" idx="1"/>
          </p:nvPr>
        </p:nvSpPr>
        <p:spPr/>
        <p:txBody>
          <a:bodyPr/>
          <a:lstStyle/>
          <a:p>
            <a:r>
              <a:rPr lang="en-US" dirty="0" smtClean="0"/>
              <a:t>On Watch List: GH Review on Sept 11, 2019</a:t>
            </a:r>
            <a:endParaRPr lang="en-US" dirty="0"/>
          </a:p>
        </p:txBody>
      </p:sp>
    </p:spTree>
    <p:extLst>
      <p:ext uri="{BB962C8B-B14F-4D97-AF65-F5344CB8AC3E}">
        <p14:creationId xmlns:p14="http://schemas.microsoft.com/office/powerpoint/2010/main" val="3898215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85800"/>
            <a:ext cx="11642271" cy="5731329"/>
          </a:xfrm>
          <a:prstGeom prst="rect">
            <a:avLst/>
          </a:prstGeom>
        </p:spPr>
      </p:pic>
    </p:spTree>
    <p:extLst>
      <p:ext uri="{BB962C8B-B14F-4D97-AF65-F5344CB8AC3E}">
        <p14:creationId xmlns:p14="http://schemas.microsoft.com/office/powerpoint/2010/main" val="3937860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8557" y="533629"/>
            <a:ext cx="9421586" cy="5959437"/>
          </a:xfrm>
          <a:prstGeom prst="rect">
            <a:avLst/>
          </a:prstGeom>
        </p:spPr>
      </p:pic>
    </p:spTree>
    <p:extLst>
      <p:ext uri="{BB962C8B-B14F-4D97-AF65-F5344CB8AC3E}">
        <p14:creationId xmlns:p14="http://schemas.microsoft.com/office/powerpoint/2010/main" val="233233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70000"/>
              </a:spcBef>
              <a:buBlip>
                <a:blip r:embed="rId3"/>
              </a:buBlip>
              <a:defRPr sz="2000">
                <a:solidFill>
                  <a:schemeClr val="tx1"/>
                </a:solidFill>
                <a:latin typeface="Arial" panose="020B0604020202020204" pitchFamily="34" charset="0"/>
              </a:defRPr>
            </a:lvl1pPr>
            <a:lvl2pPr marL="742950" indent="-285750">
              <a:spcBef>
                <a:spcPct val="25000"/>
              </a:spcBef>
              <a:buClr>
                <a:schemeClr val="bg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buClr>
                <a:schemeClr val="bg2"/>
              </a:buClr>
              <a:buSzPct val="75000"/>
              <a:buChar char="o"/>
              <a:defRPr sz="2400">
                <a:solidFill>
                  <a:schemeClr val="tx1"/>
                </a:solidFill>
                <a:latin typeface="Arial" panose="020B0604020202020204" pitchFamily="34" charset="0"/>
              </a:defRPr>
            </a:lvl3pPr>
            <a:lvl4pPr marL="1600200" indent="-228600">
              <a:spcBef>
                <a:spcPct val="25000"/>
              </a:spcBef>
              <a:buClr>
                <a:schemeClr val="bg2"/>
              </a:buClr>
              <a:buChar char="–"/>
              <a:defRPr sz="1600" b="1">
                <a:solidFill>
                  <a:srgbClr val="3C4954"/>
                </a:solidFill>
                <a:latin typeface="Arial" panose="020B0604020202020204" pitchFamily="34" charset="0"/>
              </a:defRPr>
            </a:lvl4pPr>
            <a:lvl5pPr marL="2057400" indent="-228600">
              <a:spcBef>
                <a:spcPct val="25000"/>
              </a:spcBef>
              <a:buClr>
                <a:schemeClr val="bg2"/>
              </a:buClr>
              <a:buSzPct val="75000"/>
              <a:buFont typeface="Times" panose="02020603050405020304" pitchFamily="18" charset="0"/>
              <a:buChar char="•"/>
              <a:defRPr sz="1400" b="1">
                <a:solidFill>
                  <a:srgbClr val="3C4954"/>
                </a:solidFill>
                <a:latin typeface="Arial" panose="020B0604020202020204" pitchFamily="34" charset="0"/>
              </a:defRPr>
            </a:lvl5pPr>
            <a:lvl6pPr marL="25146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6pPr>
            <a:lvl7pPr marL="29718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7pPr>
            <a:lvl8pPr marL="34290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8pPr>
            <a:lvl9pPr marL="38862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9pPr>
          </a:lstStyle>
          <a:p>
            <a:pPr>
              <a:spcBef>
                <a:spcPct val="0"/>
              </a:spcBef>
              <a:buFontTx/>
              <a:buNone/>
            </a:pPr>
            <a:fld id="{84D34F56-9873-45C1-998E-2CC40603D5BC}" type="slidenum">
              <a:rPr lang="en-US" altLang="en-US" sz="1300">
                <a:solidFill>
                  <a:schemeClr val="bg2"/>
                </a:solidFill>
                <a:latin typeface="Arial Narrow" panose="020B0606020202030204" pitchFamily="34" charset="0"/>
              </a:rPr>
              <a:pPr>
                <a:spcBef>
                  <a:spcPct val="0"/>
                </a:spcBef>
                <a:buFontTx/>
                <a:buNone/>
              </a:pPr>
              <a:t>2</a:t>
            </a:fld>
            <a:endParaRPr lang="en-US" altLang="en-US" sz="1300">
              <a:solidFill>
                <a:schemeClr val="bg1"/>
              </a:solidFill>
              <a:latin typeface="Arial Narrow" panose="020B0606020202030204" pitchFamily="34" charset="0"/>
            </a:endParaRPr>
          </a:p>
        </p:txBody>
      </p:sp>
      <p:sp>
        <p:nvSpPr>
          <p:cNvPr id="217090" name="Rectangle 2"/>
          <p:cNvSpPr>
            <a:spLocks noGrp="1" noChangeArrowheads="1"/>
          </p:cNvSpPr>
          <p:nvPr>
            <p:ph type="title"/>
          </p:nvPr>
        </p:nvSpPr>
        <p:spPr>
          <a:xfrm>
            <a:off x="1944687" y="434925"/>
            <a:ext cx="8302625" cy="519112"/>
          </a:xfrm>
        </p:spPr>
        <p:txBody>
          <a:bodyPr>
            <a:normAutofit fontScale="90000"/>
          </a:bodyPr>
          <a:lstStyle/>
          <a:p>
            <a:pPr eaLnBrk="1" hangingPunct="1">
              <a:defRPr/>
            </a:pPr>
            <a:r>
              <a:rPr lang="en-US" dirty="0" smtClean="0"/>
              <a:t>Disclaimer</a:t>
            </a:r>
          </a:p>
        </p:txBody>
      </p:sp>
      <p:sp>
        <p:nvSpPr>
          <p:cNvPr id="7172" name="Rectangle 3"/>
          <p:cNvSpPr>
            <a:spLocks noGrp="1" noChangeArrowheads="1"/>
          </p:cNvSpPr>
          <p:nvPr>
            <p:ph type="body" sz="half" idx="1"/>
          </p:nvPr>
        </p:nvSpPr>
        <p:spPr>
          <a:xfrm>
            <a:off x="1944687" y="1174749"/>
            <a:ext cx="7929563" cy="5546725"/>
          </a:xfrm>
          <a:noFill/>
        </p:spPr>
        <p:txBody>
          <a:bodyPr>
            <a:normAutofit lnSpcReduction="10000"/>
          </a:bodyPr>
          <a:lstStyle/>
          <a:p>
            <a:pPr algn="ctr" eaLnBrk="1" hangingPunct="1">
              <a:lnSpc>
                <a:spcPct val="80000"/>
              </a:lnSpc>
              <a:buFontTx/>
              <a:buNone/>
            </a:pPr>
            <a:endParaRPr lang="en-US" altLang="en-US" sz="900" dirty="0"/>
          </a:p>
          <a:p>
            <a:pPr eaLnBrk="1" hangingPunct="1">
              <a:lnSpc>
                <a:spcPct val="80000"/>
              </a:lnSpc>
            </a:pPr>
            <a:r>
              <a:rPr lang="en-US" altLang="en-US" sz="2000" dirty="0"/>
              <a:t>The information in this presentation is </a:t>
            </a:r>
            <a:r>
              <a:rPr lang="en-US" altLang="en-US" sz="2000" b="1" dirty="0"/>
              <a:t>for educational purposes </a:t>
            </a:r>
            <a:r>
              <a:rPr lang="en-US" altLang="en-US" sz="2000" dirty="0"/>
              <a:t>only and is not intended to be a recommendation to purchase or sell any of the stocks, mutual funds, or other securities that may be referenced.  The securities of companies referenced or featured in the seminar materials are for illustrative purposes only and are </a:t>
            </a:r>
            <a:r>
              <a:rPr lang="en-US" altLang="en-US" sz="2000" b="1" u="sng" dirty="0"/>
              <a:t>not</a:t>
            </a:r>
            <a:r>
              <a:rPr lang="en-US" altLang="en-US" sz="2000" dirty="0"/>
              <a:t> to be considered </a:t>
            </a:r>
            <a:r>
              <a:rPr lang="en-US" altLang="en-US" sz="2000" b="1" dirty="0"/>
              <a:t>endorsed or recommended for purchase or sale</a:t>
            </a:r>
            <a:r>
              <a:rPr lang="en-US" altLang="en-US" sz="2000" dirty="0"/>
              <a:t> by BetterInvesting™ National Association of Investors Corporation (“BI”) or the National Investors Association, its volunteer advisory board (“NIA”).  The views expressed are those of the instructors, commentators, guests and participants, as the case may be, and do not necessarily represent those of BetterInvesting™ or NIA.  Investors should conduct their own review and analysis of any company of interest before making an investment decision.</a:t>
            </a:r>
          </a:p>
          <a:p>
            <a:pPr eaLnBrk="1" hangingPunct="1">
              <a:lnSpc>
                <a:spcPct val="80000"/>
              </a:lnSpc>
            </a:pPr>
            <a:endParaRPr lang="en-US" altLang="en-US" sz="2000" dirty="0"/>
          </a:p>
          <a:p>
            <a:pPr eaLnBrk="1" hangingPunct="1">
              <a:lnSpc>
                <a:spcPct val="80000"/>
              </a:lnSpc>
            </a:pPr>
            <a:r>
              <a:rPr lang="en-US" altLang="en-US" sz="2000" dirty="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President of BetterInvesting or the Manager of Volunteer Relations.</a:t>
            </a:r>
          </a:p>
        </p:txBody>
      </p:sp>
    </p:spTree>
    <p:extLst>
      <p:ext uri="{BB962C8B-B14F-4D97-AF65-F5344CB8AC3E}">
        <p14:creationId xmlns:p14="http://schemas.microsoft.com/office/powerpoint/2010/main" val="907009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7937" y="317082"/>
            <a:ext cx="3086601" cy="6067676"/>
          </a:xfrm>
          <a:prstGeom prst="rect">
            <a:avLst/>
          </a:prstGeom>
        </p:spPr>
      </p:pic>
      <p:pic>
        <p:nvPicPr>
          <p:cNvPr id="3" name="Picture 2"/>
          <p:cNvPicPr>
            <a:picLocks noChangeAspect="1"/>
          </p:cNvPicPr>
          <p:nvPr/>
        </p:nvPicPr>
        <p:blipFill>
          <a:blip r:embed="rId4"/>
          <a:stretch>
            <a:fillRect/>
          </a:stretch>
        </p:blipFill>
        <p:spPr>
          <a:xfrm>
            <a:off x="4789821" y="317082"/>
            <a:ext cx="6648200" cy="5746834"/>
          </a:xfrm>
          <a:prstGeom prst="rect">
            <a:avLst/>
          </a:prstGeom>
        </p:spPr>
      </p:pic>
    </p:spTree>
    <p:extLst>
      <p:ext uri="{BB962C8B-B14F-4D97-AF65-F5344CB8AC3E}">
        <p14:creationId xmlns:p14="http://schemas.microsoft.com/office/powerpoint/2010/main" val="1632785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81150" y="1362075"/>
            <a:ext cx="9029700" cy="4133850"/>
          </a:xfrm>
          <a:prstGeom prst="rect">
            <a:avLst/>
          </a:prstGeom>
        </p:spPr>
      </p:pic>
    </p:spTree>
    <p:extLst>
      <p:ext uri="{BB962C8B-B14F-4D97-AF65-F5344CB8AC3E}">
        <p14:creationId xmlns:p14="http://schemas.microsoft.com/office/powerpoint/2010/main" val="3545212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571500"/>
            <a:ext cx="8823157" cy="5715000"/>
          </a:xfrm>
          <a:prstGeom prst="rect">
            <a:avLst/>
          </a:prstGeom>
        </p:spPr>
      </p:pic>
    </p:spTree>
    <p:extLst>
      <p:ext uri="{BB962C8B-B14F-4D97-AF65-F5344CB8AC3E}">
        <p14:creationId xmlns:p14="http://schemas.microsoft.com/office/powerpoint/2010/main" val="2258812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11705" y="449179"/>
            <a:ext cx="8791074" cy="5678905"/>
          </a:xfrm>
          <a:prstGeom prst="rect">
            <a:avLst/>
          </a:prstGeom>
        </p:spPr>
      </p:pic>
    </p:spTree>
    <p:extLst>
      <p:ext uri="{BB962C8B-B14F-4D97-AF65-F5344CB8AC3E}">
        <p14:creationId xmlns:p14="http://schemas.microsoft.com/office/powerpoint/2010/main" val="2445563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9330" y="208661"/>
            <a:ext cx="9666514" cy="6530200"/>
          </a:xfrm>
          <a:prstGeom prst="rect">
            <a:avLst/>
          </a:prstGeom>
        </p:spPr>
      </p:pic>
    </p:spTree>
    <p:extLst>
      <p:ext uri="{BB962C8B-B14F-4D97-AF65-F5344CB8AC3E}">
        <p14:creationId xmlns:p14="http://schemas.microsoft.com/office/powerpoint/2010/main" val="331517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8566" y="4082143"/>
            <a:ext cx="10257065" cy="2318657"/>
          </a:xfrm>
          <a:prstGeom prst="rect">
            <a:avLst/>
          </a:prstGeom>
        </p:spPr>
      </p:pic>
      <p:pic>
        <p:nvPicPr>
          <p:cNvPr id="2" name="Picture 1"/>
          <p:cNvPicPr>
            <a:picLocks noChangeAspect="1"/>
          </p:cNvPicPr>
          <p:nvPr/>
        </p:nvPicPr>
        <p:blipFill>
          <a:blip r:embed="rId3"/>
          <a:stretch>
            <a:fillRect/>
          </a:stretch>
        </p:blipFill>
        <p:spPr>
          <a:xfrm>
            <a:off x="558566" y="231244"/>
            <a:ext cx="9793748" cy="4253334"/>
          </a:xfrm>
          <a:prstGeom prst="rect">
            <a:avLst/>
          </a:prstGeom>
        </p:spPr>
      </p:pic>
      <p:sp>
        <p:nvSpPr>
          <p:cNvPr id="4" name="TextBox 3"/>
          <p:cNvSpPr txBox="1"/>
          <p:nvPr/>
        </p:nvSpPr>
        <p:spPr>
          <a:xfrm>
            <a:off x="10613571" y="800101"/>
            <a:ext cx="1371600" cy="1200329"/>
          </a:xfrm>
          <a:prstGeom prst="rect">
            <a:avLst/>
          </a:prstGeom>
          <a:noFill/>
        </p:spPr>
        <p:txBody>
          <a:bodyPr wrap="square" rtlCol="0">
            <a:spAutoFit/>
          </a:bodyPr>
          <a:lstStyle/>
          <a:p>
            <a:r>
              <a:rPr lang="en-US" dirty="0" smtClean="0"/>
              <a:t>My Judgments:</a:t>
            </a:r>
          </a:p>
          <a:p>
            <a:r>
              <a:rPr lang="en-US" dirty="0" smtClean="0"/>
              <a:t>Sales 9.5%</a:t>
            </a:r>
          </a:p>
          <a:p>
            <a:r>
              <a:rPr lang="en-US" dirty="0" smtClean="0"/>
              <a:t>EPS 10%</a:t>
            </a:r>
            <a:endParaRPr lang="en-US" dirty="0"/>
          </a:p>
        </p:txBody>
      </p:sp>
    </p:spTree>
    <p:extLst>
      <p:ext uri="{BB962C8B-B14F-4D97-AF65-F5344CB8AC3E}">
        <p14:creationId xmlns:p14="http://schemas.microsoft.com/office/powerpoint/2010/main" val="218021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4633" y="218394"/>
            <a:ext cx="10382250" cy="3286125"/>
          </a:xfrm>
          <a:prstGeom prst="rect">
            <a:avLst/>
          </a:prstGeom>
        </p:spPr>
      </p:pic>
      <p:sp>
        <p:nvSpPr>
          <p:cNvPr id="3" name="Oval 2"/>
          <p:cNvSpPr/>
          <p:nvPr/>
        </p:nvSpPr>
        <p:spPr>
          <a:xfrm>
            <a:off x="5323114" y="424542"/>
            <a:ext cx="2171700" cy="4408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728857" y="424541"/>
            <a:ext cx="2171700" cy="4408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67743" y="3063648"/>
            <a:ext cx="5646964" cy="4408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4633" y="3710666"/>
            <a:ext cx="11167599" cy="2769989"/>
          </a:xfrm>
          <a:prstGeom prst="rect">
            <a:avLst/>
          </a:prstGeom>
          <a:noFill/>
        </p:spPr>
        <p:txBody>
          <a:bodyPr wrap="square" rtlCol="0">
            <a:spAutoFit/>
          </a:bodyPr>
          <a:lstStyle/>
          <a:p>
            <a:pPr marL="285750" indent="-285750">
              <a:buFont typeface="Arial" panose="020B0604020202020204" pitchFamily="34" charset="0"/>
              <a:buChar char="•"/>
            </a:pPr>
            <a:r>
              <a:rPr lang="en-US" sz="2200" i="1" dirty="0" smtClean="0"/>
              <a:t>Manifest  Investing </a:t>
            </a:r>
            <a:r>
              <a:rPr lang="en-US" sz="2200" dirty="0" smtClean="0"/>
              <a:t>Quality Rating: 98%</a:t>
            </a:r>
          </a:p>
          <a:p>
            <a:pPr marL="285750" indent="-285750">
              <a:buFont typeface="Arial" panose="020B0604020202020204" pitchFamily="34" charset="0"/>
              <a:buChar char="•"/>
            </a:pPr>
            <a:r>
              <a:rPr lang="en-US" sz="2200" i="1" dirty="0" smtClean="0"/>
              <a:t>Manifest Investing </a:t>
            </a:r>
            <a:r>
              <a:rPr lang="en-US" sz="2200" dirty="0" smtClean="0"/>
              <a:t>Projected Average Return (PAR): High double digits</a:t>
            </a:r>
          </a:p>
          <a:p>
            <a:pPr marL="285750" indent="-285750">
              <a:buFont typeface="Arial" panose="020B0604020202020204" pitchFamily="34" charset="0"/>
              <a:buChar char="•"/>
            </a:pPr>
            <a:r>
              <a:rPr lang="en-US" sz="2200" dirty="0" smtClean="0"/>
              <a:t>Make-up/ personal appearance products – historically resistant to recessions</a:t>
            </a:r>
          </a:p>
          <a:p>
            <a:pPr marL="285750" indent="-285750">
              <a:buFont typeface="Arial" panose="020B0604020202020204" pitchFamily="34" charset="0"/>
              <a:buChar char="•"/>
            </a:pPr>
            <a:r>
              <a:rPr lang="en-US" sz="2200" dirty="0" smtClean="0"/>
              <a:t>From </a:t>
            </a:r>
            <a:r>
              <a:rPr lang="en-US" sz="2200" i="1" dirty="0" smtClean="0"/>
              <a:t>2 Guys Talk Stock</a:t>
            </a:r>
            <a:r>
              <a:rPr lang="en-US" sz="2200" dirty="0" smtClean="0"/>
              <a:t>, Sept 4, 2019:  This may be a stock one buys low &amp; sells high, rather than buy &amp; hold.</a:t>
            </a:r>
          </a:p>
          <a:p>
            <a:pPr marL="285750" indent="-285750">
              <a:buFont typeface="Arial" panose="020B0604020202020204" pitchFamily="34" charset="0"/>
              <a:buChar char="•"/>
            </a:pPr>
            <a:r>
              <a:rPr lang="en-US" sz="2200" dirty="0" smtClean="0"/>
              <a:t>Other analysts’ projections, July 2019: </a:t>
            </a:r>
            <a:r>
              <a:rPr lang="en-US" sz="2200" i="1" dirty="0" smtClean="0"/>
              <a:t>CFRA </a:t>
            </a:r>
            <a:r>
              <a:rPr lang="en-US" sz="2200" dirty="0" smtClean="0"/>
              <a:t>sees Ulta target price at $370; </a:t>
            </a:r>
            <a:r>
              <a:rPr lang="en-US" sz="2200" i="1" dirty="0" smtClean="0"/>
              <a:t>Value Line </a:t>
            </a:r>
            <a:r>
              <a:rPr lang="en-US" sz="2200" dirty="0" smtClean="0"/>
              <a:t>sees price in next 5 </a:t>
            </a:r>
            <a:r>
              <a:rPr lang="en-US" sz="2200" dirty="0" err="1" smtClean="0"/>
              <a:t>yrs</a:t>
            </a:r>
            <a:r>
              <a:rPr lang="en-US" sz="2200" dirty="0" smtClean="0"/>
              <a:t> between $410-$615.  (</a:t>
            </a:r>
            <a:r>
              <a:rPr lang="en-US" sz="2200" i="1" dirty="0" smtClean="0"/>
              <a:t>GH price projections = $ 191- $475</a:t>
            </a:r>
            <a:r>
              <a:rPr lang="en-US" sz="2200" dirty="0" smtClean="0"/>
              <a:t>)</a:t>
            </a:r>
          </a:p>
          <a:p>
            <a:endParaRPr lang="en-US" sz="2000" dirty="0"/>
          </a:p>
        </p:txBody>
      </p:sp>
    </p:spTree>
    <p:extLst>
      <p:ext uri="{BB962C8B-B14F-4D97-AF65-F5344CB8AC3E}">
        <p14:creationId xmlns:p14="http://schemas.microsoft.com/office/powerpoint/2010/main" val="3122729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356</Words>
  <Application>Microsoft Office PowerPoint</Application>
  <PresentationFormat>Widescreen</PresentationFormat>
  <Paragraphs>23</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Calibri Light</vt:lpstr>
      <vt:lpstr>ヒラギノ角ゴ Pro W3</vt:lpstr>
      <vt:lpstr>Office Theme</vt:lpstr>
      <vt:lpstr>ULTA Beauty  First Presented to MicNova 2017 (Sheryl Patterson)</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gladys.henrikson@verizon.net</dc:creator>
  <cp:lastModifiedBy>gladys.henrikson@verizon.net</cp:lastModifiedBy>
  <cp:revision>15</cp:revision>
  <dcterms:created xsi:type="dcterms:W3CDTF">2019-09-11T19:07:19Z</dcterms:created>
  <dcterms:modified xsi:type="dcterms:W3CDTF">2019-09-11T20:24:20Z</dcterms:modified>
</cp:coreProperties>
</file>