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9" r:id="rId2"/>
    <p:sldId id="259" r:id="rId3"/>
    <p:sldId id="280" r:id="rId4"/>
    <p:sldId id="261" r:id="rId5"/>
    <p:sldId id="260" r:id="rId6"/>
    <p:sldId id="262" r:id="rId7"/>
    <p:sldId id="263" r:id="rId8"/>
    <p:sldId id="283" r:id="rId9"/>
    <p:sldId id="284" r:id="rId10"/>
    <p:sldId id="285" r:id="rId11"/>
    <p:sldId id="286" r:id="rId12"/>
    <p:sldId id="287" r:id="rId13"/>
    <p:sldId id="288" r:id="rId14"/>
    <p:sldId id="28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76" autoAdjust="0"/>
    <p:restoredTop sz="94674"/>
  </p:normalViewPr>
  <p:slideViewPr>
    <p:cSldViewPr snapToGrid="0">
      <p:cViewPr varScale="1">
        <p:scale>
          <a:sx n="63" d="100"/>
          <a:sy n="63" d="100"/>
        </p:scale>
        <p:origin x="216" y="1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35" d="100"/>
          <a:sy n="35" d="100"/>
        </p:scale>
        <p:origin x="2006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8C3F3-71C0-452F-A80F-E00A820704BF}" type="datetimeFigureOut">
              <a:rPr lang="en-US" smtClean="0"/>
              <a:t>9/13/20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31924-579F-4770-B928-64A4FCEFF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500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35FCA-5918-46B4-B528-2D4080A9E225}" type="datetimeFigureOut">
              <a:rPr lang="en-US" smtClean="0"/>
              <a:t>9/13/20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2BB3-AD4A-4880-81D3-258E1EB74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16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35FCA-5918-46B4-B528-2D4080A9E225}" type="datetimeFigureOut">
              <a:rPr lang="en-US" smtClean="0"/>
              <a:t>9/13/20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2BB3-AD4A-4880-81D3-258E1EB74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40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35FCA-5918-46B4-B528-2D4080A9E225}" type="datetimeFigureOut">
              <a:rPr lang="en-US" smtClean="0"/>
              <a:t>9/13/20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2BB3-AD4A-4880-81D3-258E1EB74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050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35FCA-5918-46B4-B528-2D4080A9E225}" type="datetimeFigureOut">
              <a:rPr lang="en-US" smtClean="0"/>
              <a:t>9/13/20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2BB3-AD4A-4880-81D3-258E1EB74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715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35FCA-5918-46B4-B528-2D4080A9E225}" type="datetimeFigureOut">
              <a:rPr lang="en-US" smtClean="0"/>
              <a:t>9/13/20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2BB3-AD4A-4880-81D3-258E1EB74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41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35FCA-5918-46B4-B528-2D4080A9E225}" type="datetimeFigureOut">
              <a:rPr lang="en-US" smtClean="0"/>
              <a:t>9/13/20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2BB3-AD4A-4880-81D3-258E1EB74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07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35FCA-5918-46B4-B528-2D4080A9E225}" type="datetimeFigureOut">
              <a:rPr lang="en-US" smtClean="0"/>
              <a:t>9/13/20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2BB3-AD4A-4880-81D3-258E1EB74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02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35FCA-5918-46B4-B528-2D4080A9E225}" type="datetimeFigureOut">
              <a:rPr lang="en-US" smtClean="0"/>
              <a:t>9/13/20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2BB3-AD4A-4880-81D3-258E1EB74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255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35FCA-5918-46B4-B528-2D4080A9E225}" type="datetimeFigureOut">
              <a:rPr lang="en-US" smtClean="0"/>
              <a:t>9/13/20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2BB3-AD4A-4880-81D3-258E1EB74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465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35FCA-5918-46B4-B528-2D4080A9E225}" type="datetimeFigureOut">
              <a:rPr lang="en-US" smtClean="0"/>
              <a:t>9/13/20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2BB3-AD4A-4880-81D3-258E1EB74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33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35FCA-5918-46B4-B528-2D4080A9E225}" type="datetimeFigureOut">
              <a:rPr lang="en-US" smtClean="0"/>
              <a:t>9/13/20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2BB3-AD4A-4880-81D3-258E1EB74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126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35FCA-5918-46B4-B528-2D4080A9E225}" type="datetimeFigureOut">
              <a:rPr lang="en-US" smtClean="0"/>
              <a:t>9/13/20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32BB3-AD4A-4880-81D3-258E1EB74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25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11" Type="http://schemas.openxmlformats.org/officeDocument/2006/relationships/image" Target="../media/image10.tiff"/><Relationship Id="rId5" Type="http://schemas.openxmlformats.org/officeDocument/2006/relationships/image" Target="../media/image4.tiff"/><Relationship Id="rId10" Type="http://schemas.openxmlformats.org/officeDocument/2006/relationships/image" Target="../media/image9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2DF89-29A1-7240-93A4-CB831EBBD9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Pepico</a:t>
            </a:r>
            <a:r>
              <a:rPr lang="en-US" dirty="0"/>
              <a:t>, Inc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6909FB-02C0-2E48-812A-DC23062E1E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Global Dominance in Beverage and Snack Distribution Operations</a:t>
            </a:r>
          </a:p>
        </p:txBody>
      </p:sp>
    </p:spTree>
    <p:extLst>
      <p:ext uri="{BB962C8B-B14F-4D97-AF65-F5344CB8AC3E}">
        <p14:creationId xmlns:p14="http://schemas.microsoft.com/office/powerpoint/2010/main" val="1806132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AD2857-C828-A242-9478-8FD69CD43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1657350"/>
            <a:ext cx="11010900" cy="35433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id="{1BB62968-1C17-044A-A057-E37A39BE904E}"/>
              </a:ext>
            </a:extLst>
          </p:cNvPr>
          <p:cNvSpPr/>
          <p:nvPr/>
        </p:nvSpPr>
        <p:spPr>
          <a:xfrm>
            <a:off x="2702560" y="1930400"/>
            <a:ext cx="7416800" cy="487680"/>
          </a:xfrm>
          <a:prstGeom prst="frame">
            <a:avLst/>
          </a:prstGeom>
          <a:solidFill>
            <a:srgbClr val="FF00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585B729A-3753-D944-8250-75964234FDA6}"/>
              </a:ext>
            </a:extLst>
          </p:cNvPr>
          <p:cNvSpPr/>
          <p:nvPr/>
        </p:nvSpPr>
        <p:spPr>
          <a:xfrm>
            <a:off x="6410960" y="4693920"/>
            <a:ext cx="2875280" cy="36576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502DD1D9-193B-C249-88D3-48F75155DDBE}"/>
              </a:ext>
            </a:extLst>
          </p:cNvPr>
          <p:cNvSpPr/>
          <p:nvPr/>
        </p:nvSpPr>
        <p:spPr>
          <a:xfrm>
            <a:off x="1097280" y="4693920"/>
            <a:ext cx="2844800" cy="32512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562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8E69E1-D082-EC43-93B3-E33855710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700"/>
            <a:ext cx="12665287" cy="542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10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A76FC1-A885-204E-AC4E-4FE8EFCCF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638" y="0"/>
            <a:ext cx="810928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3D5F60-E63E-2341-9C6F-92D75C139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640" y="0"/>
            <a:ext cx="12192000" cy="6715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3BC832-6390-FB45-BEDA-0C0D11742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" y="317500"/>
            <a:ext cx="3454400" cy="2768600"/>
          </a:xfrm>
          <a:prstGeom prst="rect">
            <a:avLst/>
          </a:prstGeom>
        </p:spPr>
      </p:pic>
      <p:sp>
        <p:nvSpPr>
          <p:cNvPr id="7" name="Frame 6">
            <a:extLst>
              <a:ext uri="{FF2B5EF4-FFF2-40B4-BE49-F238E27FC236}">
                <a16:creationId xmlns:a16="http://schemas.microsoft.com/office/drawing/2014/main" id="{E47833AA-028E-E948-A782-F1553040A2E6}"/>
              </a:ext>
            </a:extLst>
          </p:cNvPr>
          <p:cNvSpPr/>
          <p:nvPr/>
        </p:nvSpPr>
        <p:spPr>
          <a:xfrm>
            <a:off x="690880" y="1706880"/>
            <a:ext cx="2955758" cy="52832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873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DC7153-42C1-C140-A106-A7A1ACD68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589" y="215900"/>
            <a:ext cx="7069315" cy="575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76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D2D01-AAFC-CA45-AB16-DE63E99B8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A4730-D2AE-214A-B981-33AFE4567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 VL July 17, 2020:</a:t>
            </a:r>
          </a:p>
          <a:p>
            <a:r>
              <a:rPr lang="en-US" dirty="0"/>
              <a:t>This high-quality equity is favorably ranked for year-ahead relative price performance. </a:t>
            </a:r>
          </a:p>
          <a:p>
            <a:r>
              <a:rPr lang="en-US" dirty="0"/>
              <a:t>Best suited for income-oriented, conservative investors.</a:t>
            </a:r>
          </a:p>
          <a:p>
            <a:endParaRPr lang="en-US" dirty="0"/>
          </a:p>
          <a:p>
            <a:r>
              <a:rPr lang="en-US" dirty="0"/>
              <a:t>Kathy Emmons says, “If you own it, hold it. If it goes below 131, I am buying it.”</a:t>
            </a:r>
          </a:p>
        </p:txBody>
      </p:sp>
    </p:spTree>
    <p:extLst>
      <p:ext uri="{BB962C8B-B14F-4D97-AF65-F5344CB8AC3E}">
        <p14:creationId xmlns:p14="http://schemas.microsoft.com/office/powerpoint/2010/main" val="2603594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B0259-B540-DF45-BD84-451B44E5F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Leader in Manufacture and Distribution of Snacks, Non-Alcoholic Beverages and Convenience Foods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9A7D1-ECD9-4A46-BCE7-CE6189805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Portfolio of brands (Frito-Lay, Gatorade, Pepsi-Cola, Quaker and Tropicana)</a:t>
            </a:r>
          </a:p>
          <a:p>
            <a:r>
              <a:rPr lang="en-US" dirty="0"/>
              <a:t>Make, market, distribute, and sell beverages, foods and snacks</a:t>
            </a:r>
          </a:p>
          <a:p>
            <a:r>
              <a:rPr lang="en-US" dirty="0"/>
              <a:t>More than 200 countries and territories</a:t>
            </a:r>
          </a:p>
          <a:p>
            <a:r>
              <a:rPr lang="en-US" dirty="0"/>
              <a:t>Vision: To be the global leader in convenient foods and beverages by “Winning with Purpose”</a:t>
            </a:r>
          </a:p>
          <a:p>
            <a:pPr lvl="1"/>
            <a:r>
              <a:rPr lang="en-US" dirty="0"/>
              <a:t>Reduce use of plastics, use sustainable agriculture, and promote more healthy food and beverage preferences world-wide.</a:t>
            </a:r>
          </a:p>
          <a:p>
            <a:pPr lvl="1"/>
            <a:r>
              <a:rPr lang="en-US" dirty="0"/>
              <a:t>Promote diversity and equality in corporate leadership and workforce</a:t>
            </a:r>
          </a:p>
        </p:txBody>
      </p:sp>
    </p:spTree>
    <p:extLst>
      <p:ext uri="{BB962C8B-B14F-4D97-AF65-F5344CB8AC3E}">
        <p14:creationId xmlns:p14="http://schemas.microsoft.com/office/powerpoint/2010/main" val="2464193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9FC52-5797-9242-8D48-00F0485AB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Snacks &amp; Beverages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24AE73-0F2F-4141-ABF8-6FD64651CB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478" y="1729954"/>
            <a:ext cx="6293879" cy="225237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DE3EF1-6D8A-6145-9E92-24B4BB868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921592"/>
            <a:ext cx="6662058" cy="20354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BBC3CA-C345-EA47-AB3B-801FB8B0C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307" y="1201678"/>
            <a:ext cx="1516379" cy="12304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B1BA94-F394-5346-8AF8-F6BC870242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429" y="2310007"/>
            <a:ext cx="1518557" cy="1518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A40648-44EC-CC44-AB43-589E39DB3A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9570" y="3025603"/>
            <a:ext cx="1224644" cy="12246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CFE588-32FF-C84A-BEEC-0F791A5314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7958" y="1240944"/>
            <a:ext cx="1986756" cy="11172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5492AA-3211-2D40-AABA-46ECF35FF3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2270" y="2819130"/>
            <a:ext cx="1563073" cy="12418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C46B41-858E-1848-9704-79DC964BA4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5021" y="924278"/>
            <a:ext cx="1967050" cy="19670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D0406A-1EED-B249-824E-DDB7B34BD4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7218" y="3387693"/>
            <a:ext cx="1899500" cy="15707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8BD085-C09F-FB4D-9B10-0027DB280EA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442" t="16105" r="42261" b="42664"/>
          <a:stretch/>
        </p:blipFill>
        <p:spPr>
          <a:xfrm>
            <a:off x="490456" y="3992503"/>
            <a:ext cx="2346784" cy="189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36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BA3ED-515F-5844-AEE7-883EDB4B9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CFRA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22FA58-CE97-6048-B7F4-8545C1CE0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928" y="365125"/>
            <a:ext cx="3588657" cy="10228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D8C57D-75DF-6846-AD00-F5BCE0E48175}"/>
              </a:ext>
            </a:extLst>
          </p:cNvPr>
          <p:cNvSpPr txBox="1"/>
          <p:nvPr/>
        </p:nvSpPr>
        <p:spPr>
          <a:xfrm>
            <a:off x="587829" y="1387928"/>
            <a:ext cx="10956471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PEP is a “low-beta” defensive blue-chip name with strong balance sheet and high degree of earnings 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Consumer “Staple”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Net sales to rise about 1% after foreign currency headwinds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Continued growth in emerging markets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Proactive in shifting product mix to healthier beverages and snack products (Bubly flavored sparkling water, Sabra Hummus, Stacy’s Pita Chips, and purchase of Rockstar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EBITDA margins decline from impacts of Covid-19 safety precautions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Dividend of $4.09 for FY 2020 and $2.0 Billion for share repurchase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RISKS: lower demand, unfavorable weather conditions, and political and currency risks          ……..</a:t>
            </a:r>
            <a:r>
              <a:rPr lang="en-US" sz="2800" dirty="0">
                <a:solidFill>
                  <a:srgbClr val="FF0000"/>
                </a:solidFill>
              </a:rPr>
              <a:t>and COVID-19 worldwide</a:t>
            </a:r>
            <a:r>
              <a:rPr lang="en-US" sz="2800" dirty="0"/>
              <a:t>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4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BB8D60-63D9-5D46-9104-962AD7C617FE}"/>
              </a:ext>
            </a:extLst>
          </p:cNvPr>
          <p:cNvSpPr txBox="1"/>
          <p:nvPr/>
        </p:nvSpPr>
        <p:spPr>
          <a:xfrm>
            <a:off x="702129" y="440871"/>
            <a:ext cx="4327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Morningstar--***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D112E9-0018-A846-BCC4-466314939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386" y="1025646"/>
            <a:ext cx="40640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98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14446E-16AF-8B4D-B7AD-D1656FD2E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1016000"/>
            <a:ext cx="121793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79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6685F-9ABB-F642-9939-1E191B152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7326" cy="1325563"/>
          </a:xfrm>
        </p:spPr>
        <p:txBody>
          <a:bodyPr/>
          <a:lstStyle/>
          <a:p>
            <a:r>
              <a:rPr lang="en-US" dirty="0"/>
              <a:t>VALUE LINE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2E0FBD9-82F1-F445-86A9-9031025268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4005" y="1690688"/>
            <a:ext cx="3207327" cy="4374081"/>
          </a:xfrm>
          <a:solidFill>
            <a:schemeClr val="bg1">
              <a:alpha val="94000"/>
            </a:schemeClr>
          </a:solidFill>
          <a:ln w="28575"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A737822-2BA9-3945-857E-7EFE480897A5}"/>
              </a:ext>
            </a:extLst>
          </p:cNvPr>
          <p:cNvSpPr txBox="1"/>
          <p:nvPr/>
        </p:nvSpPr>
        <p:spPr>
          <a:xfrm>
            <a:off x="838199" y="2327564"/>
            <a:ext cx="3207327" cy="1579418"/>
          </a:xfrm>
          <a:prstGeom prst="rect">
            <a:avLst/>
          </a:prstGeom>
          <a:noFill/>
          <a:ln w="1047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Frame 20">
            <a:extLst>
              <a:ext uri="{FF2B5EF4-FFF2-40B4-BE49-F238E27FC236}">
                <a16:creationId xmlns:a16="http://schemas.microsoft.com/office/drawing/2014/main" id="{1D46EB68-0BB1-B44C-B01A-999B0E71A456}"/>
              </a:ext>
            </a:extLst>
          </p:cNvPr>
          <p:cNvSpPr/>
          <p:nvPr/>
        </p:nvSpPr>
        <p:spPr>
          <a:xfrm>
            <a:off x="838198" y="4829797"/>
            <a:ext cx="3207328" cy="1234972"/>
          </a:xfrm>
          <a:prstGeom prst="frame">
            <a:avLst/>
          </a:prstGeom>
          <a:noFill/>
          <a:ln w="0" cmpd="sng">
            <a:solidFill>
              <a:srgbClr val="FF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FD2030DE-DAD6-F547-A81B-BF91263D701F}"/>
              </a:ext>
            </a:extLst>
          </p:cNvPr>
          <p:cNvSpPr/>
          <p:nvPr/>
        </p:nvSpPr>
        <p:spPr>
          <a:xfrm>
            <a:off x="904005" y="4829797"/>
            <a:ext cx="3207330" cy="1234972"/>
          </a:xfrm>
          <a:custGeom>
            <a:avLst/>
            <a:gdLst>
              <a:gd name="connsiteX0" fmla="*/ 0 w 3207327"/>
              <a:gd name="connsiteY0" fmla="*/ 0 h 1246909"/>
              <a:gd name="connsiteX1" fmla="*/ 3207327 w 3207327"/>
              <a:gd name="connsiteY1" fmla="*/ 0 h 1246909"/>
              <a:gd name="connsiteX2" fmla="*/ 3207327 w 3207327"/>
              <a:gd name="connsiteY2" fmla="*/ 1246909 h 1246909"/>
              <a:gd name="connsiteX3" fmla="*/ 0 w 3207327"/>
              <a:gd name="connsiteY3" fmla="*/ 1246909 h 1246909"/>
              <a:gd name="connsiteX4" fmla="*/ 0 w 3207327"/>
              <a:gd name="connsiteY4" fmla="*/ 0 h 1246909"/>
              <a:gd name="connsiteX5" fmla="*/ 155864 w 3207327"/>
              <a:gd name="connsiteY5" fmla="*/ 155864 h 1246909"/>
              <a:gd name="connsiteX6" fmla="*/ 155864 w 3207327"/>
              <a:gd name="connsiteY6" fmla="*/ 1091045 h 1246909"/>
              <a:gd name="connsiteX7" fmla="*/ 3051463 w 3207327"/>
              <a:gd name="connsiteY7" fmla="*/ 1091045 h 1246909"/>
              <a:gd name="connsiteX8" fmla="*/ 3051463 w 3207327"/>
              <a:gd name="connsiteY8" fmla="*/ 155864 h 1246909"/>
              <a:gd name="connsiteX9" fmla="*/ 155864 w 3207327"/>
              <a:gd name="connsiteY9" fmla="*/ 155864 h 1246909"/>
              <a:gd name="connsiteX0" fmla="*/ 38100 w 3245427"/>
              <a:gd name="connsiteY0" fmla="*/ 0 h 1246909"/>
              <a:gd name="connsiteX1" fmla="*/ 3245427 w 3245427"/>
              <a:gd name="connsiteY1" fmla="*/ 0 h 1246909"/>
              <a:gd name="connsiteX2" fmla="*/ 3245427 w 3245427"/>
              <a:gd name="connsiteY2" fmla="*/ 1246909 h 1246909"/>
              <a:gd name="connsiteX3" fmla="*/ 38100 w 3245427"/>
              <a:gd name="connsiteY3" fmla="*/ 1246909 h 1246909"/>
              <a:gd name="connsiteX4" fmla="*/ 38100 w 3245427"/>
              <a:gd name="connsiteY4" fmla="*/ 0 h 1246909"/>
              <a:gd name="connsiteX5" fmla="*/ 0 w 3245427"/>
              <a:gd name="connsiteY5" fmla="*/ 45027 h 1246909"/>
              <a:gd name="connsiteX6" fmla="*/ 193964 w 3245427"/>
              <a:gd name="connsiteY6" fmla="*/ 1091045 h 1246909"/>
              <a:gd name="connsiteX7" fmla="*/ 3089563 w 3245427"/>
              <a:gd name="connsiteY7" fmla="*/ 1091045 h 1246909"/>
              <a:gd name="connsiteX8" fmla="*/ 3089563 w 3245427"/>
              <a:gd name="connsiteY8" fmla="*/ 155864 h 1246909"/>
              <a:gd name="connsiteX9" fmla="*/ 0 w 3245427"/>
              <a:gd name="connsiteY9" fmla="*/ 45027 h 1246909"/>
              <a:gd name="connsiteX0" fmla="*/ 38100 w 3245427"/>
              <a:gd name="connsiteY0" fmla="*/ 0 h 1257299"/>
              <a:gd name="connsiteX1" fmla="*/ 3245427 w 3245427"/>
              <a:gd name="connsiteY1" fmla="*/ 0 h 1257299"/>
              <a:gd name="connsiteX2" fmla="*/ 3245427 w 3245427"/>
              <a:gd name="connsiteY2" fmla="*/ 1246909 h 1257299"/>
              <a:gd name="connsiteX3" fmla="*/ 38100 w 3245427"/>
              <a:gd name="connsiteY3" fmla="*/ 1246909 h 1257299"/>
              <a:gd name="connsiteX4" fmla="*/ 38100 w 3245427"/>
              <a:gd name="connsiteY4" fmla="*/ 0 h 1257299"/>
              <a:gd name="connsiteX5" fmla="*/ 0 w 3245427"/>
              <a:gd name="connsiteY5" fmla="*/ 45027 h 1257299"/>
              <a:gd name="connsiteX6" fmla="*/ 83128 w 3245427"/>
              <a:gd name="connsiteY6" fmla="*/ 1257299 h 1257299"/>
              <a:gd name="connsiteX7" fmla="*/ 3089563 w 3245427"/>
              <a:gd name="connsiteY7" fmla="*/ 1091045 h 1257299"/>
              <a:gd name="connsiteX8" fmla="*/ 3089563 w 3245427"/>
              <a:gd name="connsiteY8" fmla="*/ 155864 h 1257299"/>
              <a:gd name="connsiteX9" fmla="*/ 0 w 3245427"/>
              <a:gd name="connsiteY9" fmla="*/ 45027 h 1257299"/>
              <a:gd name="connsiteX0" fmla="*/ 38100 w 3245427"/>
              <a:gd name="connsiteY0" fmla="*/ 0 h 1257299"/>
              <a:gd name="connsiteX1" fmla="*/ 3245427 w 3245427"/>
              <a:gd name="connsiteY1" fmla="*/ 0 h 1257299"/>
              <a:gd name="connsiteX2" fmla="*/ 3245427 w 3245427"/>
              <a:gd name="connsiteY2" fmla="*/ 1246909 h 1257299"/>
              <a:gd name="connsiteX3" fmla="*/ 38100 w 3245427"/>
              <a:gd name="connsiteY3" fmla="*/ 1246909 h 1257299"/>
              <a:gd name="connsiteX4" fmla="*/ 38100 w 3245427"/>
              <a:gd name="connsiteY4" fmla="*/ 0 h 1257299"/>
              <a:gd name="connsiteX5" fmla="*/ 0 w 3245427"/>
              <a:gd name="connsiteY5" fmla="*/ 45027 h 1257299"/>
              <a:gd name="connsiteX6" fmla="*/ 83128 w 3245427"/>
              <a:gd name="connsiteY6" fmla="*/ 1257299 h 1257299"/>
              <a:gd name="connsiteX7" fmla="*/ 3200399 w 3245427"/>
              <a:gd name="connsiteY7" fmla="*/ 1229590 h 1257299"/>
              <a:gd name="connsiteX8" fmla="*/ 3089563 w 3245427"/>
              <a:gd name="connsiteY8" fmla="*/ 155864 h 1257299"/>
              <a:gd name="connsiteX9" fmla="*/ 0 w 3245427"/>
              <a:gd name="connsiteY9" fmla="*/ 45027 h 1257299"/>
              <a:gd name="connsiteX0" fmla="*/ 38100 w 3311236"/>
              <a:gd name="connsiteY0" fmla="*/ 0 h 1257299"/>
              <a:gd name="connsiteX1" fmla="*/ 3245427 w 3311236"/>
              <a:gd name="connsiteY1" fmla="*/ 0 h 1257299"/>
              <a:gd name="connsiteX2" fmla="*/ 3245427 w 3311236"/>
              <a:gd name="connsiteY2" fmla="*/ 1246909 h 1257299"/>
              <a:gd name="connsiteX3" fmla="*/ 38100 w 3311236"/>
              <a:gd name="connsiteY3" fmla="*/ 1246909 h 1257299"/>
              <a:gd name="connsiteX4" fmla="*/ 38100 w 3311236"/>
              <a:gd name="connsiteY4" fmla="*/ 0 h 1257299"/>
              <a:gd name="connsiteX5" fmla="*/ 0 w 3311236"/>
              <a:gd name="connsiteY5" fmla="*/ 45027 h 1257299"/>
              <a:gd name="connsiteX6" fmla="*/ 83128 w 3311236"/>
              <a:gd name="connsiteY6" fmla="*/ 1257299 h 1257299"/>
              <a:gd name="connsiteX7" fmla="*/ 3200399 w 3311236"/>
              <a:gd name="connsiteY7" fmla="*/ 1229590 h 1257299"/>
              <a:gd name="connsiteX8" fmla="*/ 3311236 w 3311236"/>
              <a:gd name="connsiteY8" fmla="*/ 17319 h 1257299"/>
              <a:gd name="connsiteX9" fmla="*/ 0 w 3311236"/>
              <a:gd name="connsiteY9" fmla="*/ 45027 h 1257299"/>
              <a:gd name="connsiteX0" fmla="*/ 38100 w 3311236"/>
              <a:gd name="connsiteY0" fmla="*/ 0 h 1285008"/>
              <a:gd name="connsiteX1" fmla="*/ 3245427 w 3311236"/>
              <a:gd name="connsiteY1" fmla="*/ 0 h 1285008"/>
              <a:gd name="connsiteX2" fmla="*/ 3245427 w 3311236"/>
              <a:gd name="connsiteY2" fmla="*/ 1246909 h 1285008"/>
              <a:gd name="connsiteX3" fmla="*/ 38100 w 3311236"/>
              <a:gd name="connsiteY3" fmla="*/ 1246909 h 1285008"/>
              <a:gd name="connsiteX4" fmla="*/ 38100 w 3311236"/>
              <a:gd name="connsiteY4" fmla="*/ 0 h 1285008"/>
              <a:gd name="connsiteX5" fmla="*/ 0 w 3311236"/>
              <a:gd name="connsiteY5" fmla="*/ 45027 h 1285008"/>
              <a:gd name="connsiteX6" fmla="*/ 83128 w 3311236"/>
              <a:gd name="connsiteY6" fmla="*/ 1257299 h 1285008"/>
              <a:gd name="connsiteX7" fmla="*/ 3283527 w 3311236"/>
              <a:gd name="connsiteY7" fmla="*/ 1285008 h 1285008"/>
              <a:gd name="connsiteX8" fmla="*/ 3311236 w 3311236"/>
              <a:gd name="connsiteY8" fmla="*/ 17319 h 1285008"/>
              <a:gd name="connsiteX9" fmla="*/ 0 w 3311236"/>
              <a:gd name="connsiteY9" fmla="*/ 45027 h 1285008"/>
              <a:gd name="connsiteX0" fmla="*/ 65808 w 3338944"/>
              <a:gd name="connsiteY0" fmla="*/ 0 h 1285009"/>
              <a:gd name="connsiteX1" fmla="*/ 3273135 w 3338944"/>
              <a:gd name="connsiteY1" fmla="*/ 0 h 1285009"/>
              <a:gd name="connsiteX2" fmla="*/ 3273135 w 3338944"/>
              <a:gd name="connsiteY2" fmla="*/ 1246909 h 1285009"/>
              <a:gd name="connsiteX3" fmla="*/ 65808 w 3338944"/>
              <a:gd name="connsiteY3" fmla="*/ 1246909 h 1285009"/>
              <a:gd name="connsiteX4" fmla="*/ 65808 w 3338944"/>
              <a:gd name="connsiteY4" fmla="*/ 0 h 1285009"/>
              <a:gd name="connsiteX5" fmla="*/ 27708 w 3338944"/>
              <a:gd name="connsiteY5" fmla="*/ 45027 h 1285009"/>
              <a:gd name="connsiteX6" fmla="*/ 0 w 3338944"/>
              <a:gd name="connsiteY6" fmla="*/ 1285009 h 1285009"/>
              <a:gd name="connsiteX7" fmla="*/ 3311235 w 3338944"/>
              <a:gd name="connsiteY7" fmla="*/ 1285008 h 1285009"/>
              <a:gd name="connsiteX8" fmla="*/ 3338944 w 3338944"/>
              <a:gd name="connsiteY8" fmla="*/ 17319 h 1285009"/>
              <a:gd name="connsiteX9" fmla="*/ 27708 w 3338944"/>
              <a:gd name="connsiteY9" fmla="*/ 45027 h 128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38944" h="1285009">
                <a:moveTo>
                  <a:pt x="65808" y="0"/>
                </a:moveTo>
                <a:lnTo>
                  <a:pt x="3273135" y="0"/>
                </a:lnTo>
                <a:lnTo>
                  <a:pt x="3273135" y="1246909"/>
                </a:lnTo>
                <a:lnTo>
                  <a:pt x="65808" y="1246909"/>
                </a:lnTo>
                <a:lnTo>
                  <a:pt x="65808" y="0"/>
                </a:lnTo>
                <a:close/>
                <a:moveTo>
                  <a:pt x="27708" y="45027"/>
                </a:moveTo>
                <a:lnTo>
                  <a:pt x="0" y="1285009"/>
                </a:lnTo>
                <a:lnTo>
                  <a:pt x="3311235" y="1285008"/>
                </a:lnTo>
                <a:lnTo>
                  <a:pt x="3338944" y="17319"/>
                </a:lnTo>
                <a:lnTo>
                  <a:pt x="27708" y="45027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A1EFF4F-5C2A-B240-AC0A-29B3ABD84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400" y="1778000"/>
            <a:ext cx="4431983" cy="2561948"/>
          </a:xfrm>
          <a:prstGeom prst="rect">
            <a:avLst/>
          </a:prstGeom>
        </p:spPr>
      </p:pic>
      <p:sp>
        <p:nvSpPr>
          <p:cNvPr id="28" name="Right Arrow 27">
            <a:extLst>
              <a:ext uri="{FF2B5EF4-FFF2-40B4-BE49-F238E27FC236}">
                <a16:creationId xmlns:a16="http://schemas.microsoft.com/office/drawing/2014/main" id="{BB5ED094-6CE9-E84F-AB6F-49B3B3EE4837}"/>
              </a:ext>
            </a:extLst>
          </p:cNvPr>
          <p:cNvSpPr/>
          <p:nvPr/>
        </p:nvSpPr>
        <p:spPr>
          <a:xfrm>
            <a:off x="6139543" y="1897381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DAD61A8-A442-3942-B459-11B1D0FAB426}"/>
              </a:ext>
            </a:extLst>
          </p:cNvPr>
          <p:cNvCxnSpPr>
            <a:cxnSpLocks/>
          </p:cNvCxnSpPr>
          <p:nvPr/>
        </p:nvCxnSpPr>
        <p:spPr>
          <a:xfrm flipV="1">
            <a:off x="5190693" y="3375559"/>
            <a:ext cx="1501140" cy="197067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17841DD-D405-8747-BC81-CF62FE4553EE}"/>
              </a:ext>
            </a:extLst>
          </p:cNvPr>
          <p:cNvSpPr/>
          <p:nvPr/>
        </p:nvSpPr>
        <p:spPr>
          <a:xfrm>
            <a:off x="6981952" y="2926080"/>
            <a:ext cx="1920431" cy="7924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413AC9-1164-844E-8616-EBA30E89C3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950" y="3327400"/>
            <a:ext cx="1308100" cy="20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5B2955-D621-5145-9164-AE8F761647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283" y="1487488"/>
            <a:ext cx="1308100" cy="20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D74671-6C83-2F4F-9968-B3857EA318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1150144"/>
            <a:ext cx="2476500" cy="584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5F9B26-A304-6841-A763-63B3694209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800" y="4196161"/>
            <a:ext cx="5080200" cy="194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79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F5803-E1AF-D642-A11B-44D4A88DB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916680" cy="1325563"/>
          </a:xfrm>
        </p:spPr>
        <p:txBody>
          <a:bodyPr>
            <a:normAutofit/>
          </a:bodyPr>
          <a:lstStyle/>
          <a:p>
            <a:r>
              <a:rPr lang="en-US" dirty="0"/>
              <a:t>SSG with and  without TCJ ACT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AE7667-B43F-5D4D-BC19-E85527163B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45" y="2440013"/>
            <a:ext cx="5497334" cy="3683293"/>
          </a:xfr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51BB19AC-1B36-A148-B464-D84C769AD5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0"/>
          <a:stretch/>
        </p:blipFill>
        <p:spPr>
          <a:xfrm>
            <a:off x="312350" y="2440013"/>
            <a:ext cx="5478850" cy="3683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74023D-18E7-E04E-A31C-D5F90A38F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365125"/>
            <a:ext cx="3675423" cy="18550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298E0E-8F2F-D74F-A502-F0012E2739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303" y="762529"/>
            <a:ext cx="3286596" cy="92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52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82C57F-A7FB-2648-97AC-582234F74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" y="1682946"/>
            <a:ext cx="3097530" cy="43554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E25E6A-16BF-7C4C-A907-C679DC1F5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010" y="1682946"/>
            <a:ext cx="8241030" cy="424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61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3580</TotalTime>
  <Words>281</Words>
  <Application>Microsoft Macintosh PowerPoint</Application>
  <PresentationFormat>Widescreen</PresentationFormat>
  <Paragraphs>28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Pepico, Inc</vt:lpstr>
      <vt:lpstr>A Leader in Manufacture and Distribution of Snacks, Non-Alcoholic Beverages and Convenience Foods</vt:lpstr>
      <vt:lpstr>Snacks &amp; Beverages</vt:lpstr>
      <vt:lpstr>CFRA  </vt:lpstr>
      <vt:lpstr>PowerPoint Presentation</vt:lpstr>
      <vt:lpstr>PowerPoint Presentation</vt:lpstr>
      <vt:lpstr>VALUE LINE </vt:lpstr>
      <vt:lpstr>SSG with and  without TCJ ACT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Sheryl</dc:creator>
  <cp:lastModifiedBy>Microsoft Office User</cp:lastModifiedBy>
  <cp:revision>55</cp:revision>
  <cp:lastPrinted>2020-09-15T13:35:33Z</cp:lastPrinted>
  <dcterms:created xsi:type="dcterms:W3CDTF">2020-01-22T01:08:30Z</dcterms:created>
  <dcterms:modified xsi:type="dcterms:W3CDTF">2020-09-15T13:47:24Z</dcterms:modified>
</cp:coreProperties>
</file>