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94729" autoAdjust="0"/>
  </p:normalViewPr>
  <p:slideViewPr>
    <p:cSldViewPr snapToGrid="0" showGuides="1">
      <p:cViewPr varScale="1">
        <p:scale>
          <a:sx n="88" d="100"/>
          <a:sy n="88" d="100"/>
        </p:scale>
        <p:origin x="-64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34D1-B38F-4478-9213-AD02BFC87758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CD3F-BED1-4CA0-9AA8-EFABE2888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34D1-B38F-4478-9213-AD02BFC87758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CD3F-BED1-4CA0-9AA8-EFABE2888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34D1-B38F-4478-9213-AD02BFC87758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CD3F-BED1-4CA0-9AA8-EFABE2888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34D1-B38F-4478-9213-AD02BFC87758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CD3F-BED1-4CA0-9AA8-EFABE2888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34D1-B38F-4478-9213-AD02BFC87758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CD3F-BED1-4CA0-9AA8-EFABE2888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34D1-B38F-4478-9213-AD02BFC87758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CD3F-BED1-4CA0-9AA8-EFABE2888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34D1-B38F-4478-9213-AD02BFC87758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CD3F-BED1-4CA0-9AA8-EFABE2888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34D1-B38F-4478-9213-AD02BFC87758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CD3F-BED1-4CA0-9AA8-EFABE2888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34D1-B38F-4478-9213-AD02BFC87758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CD3F-BED1-4CA0-9AA8-EFABE2888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34D1-B38F-4478-9213-AD02BFC87758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CD3F-BED1-4CA0-9AA8-EFABE2888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34D1-B38F-4478-9213-AD02BFC87758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CD3F-BED1-4CA0-9AA8-EFABE2888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934D1-B38F-4478-9213-AD02BFC87758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FCD3F-BED1-4CA0-9AA8-EFABE2888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Background on Team A’s analysis of Small/Mid Cap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1)      Portfolio recovery association (PRAA)</a:t>
            </a:r>
          </a:p>
          <a:p>
            <a:pPr>
              <a:buNone/>
            </a:pPr>
            <a:r>
              <a:rPr lang="en-US" dirty="0"/>
              <a:t>2)      HMS holding (HMSY)</a:t>
            </a:r>
          </a:p>
          <a:p>
            <a:pPr>
              <a:buNone/>
            </a:pPr>
            <a:r>
              <a:rPr lang="en-US" dirty="0"/>
              <a:t>3)      </a:t>
            </a:r>
            <a:r>
              <a:rPr lang="en-US" dirty="0" err="1"/>
              <a:t>Enersys</a:t>
            </a:r>
            <a:r>
              <a:rPr lang="en-US" dirty="0"/>
              <a:t> (ENS)</a:t>
            </a:r>
          </a:p>
          <a:p>
            <a:pPr>
              <a:buNone/>
            </a:pPr>
            <a:r>
              <a:rPr lang="en-US" dirty="0"/>
              <a:t>4)      Bio-Reference Lab(BRLI)</a:t>
            </a:r>
          </a:p>
          <a:p>
            <a:pPr>
              <a:buNone/>
            </a:pPr>
            <a:r>
              <a:rPr lang="en-US" dirty="0"/>
              <a:t>5)      Varian Medical(VAR)</a:t>
            </a:r>
          </a:p>
          <a:p>
            <a:pPr>
              <a:buNone/>
            </a:pPr>
            <a:r>
              <a:rPr lang="en-US" dirty="0"/>
              <a:t>After doing </a:t>
            </a:r>
            <a:r>
              <a:rPr lang="en-US" dirty="0" smtClean="0"/>
              <a:t>research </a:t>
            </a:r>
            <a:r>
              <a:rPr lang="en-US" dirty="0"/>
              <a:t>on the above </a:t>
            </a:r>
            <a:r>
              <a:rPr lang="en-US" dirty="0" smtClean="0"/>
              <a:t>stocks, their PAR’s were not </a:t>
            </a:r>
            <a:r>
              <a:rPr lang="en-US" dirty="0"/>
              <a:t>high enough or we were already weighted heavily in the </a:t>
            </a:r>
            <a:r>
              <a:rPr lang="en-US" dirty="0" smtClean="0"/>
              <a:t>sector, except ABAT (see next pages)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Background on ABAT, Advanced Battery Tech.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486" y="1845135"/>
            <a:ext cx="3696171" cy="3690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3029" y="2179185"/>
            <a:ext cx="4752975" cy="3165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7671"/>
            <a:ext cx="4114800" cy="1445305"/>
          </a:xfrm>
        </p:spPr>
        <p:txBody>
          <a:bodyPr>
            <a:noAutofit/>
          </a:bodyPr>
          <a:lstStyle/>
          <a:p>
            <a:r>
              <a:rPr lang="en-US" sz="2400" dirty="0" smtClean="0"/>
              <a:t>Peer Comparison, Columbine Capital </a:t>
            </a:r>
            <a:r>
              <a:rPr lang="en-US" sz="2400" dirty="0" smtClean="0"/>
              <a:t>Report via Fidelity</a:t>
            </a:r>
            <a:endParaRPr lang="en-US" sz="24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6287" y="1939698"/>
            <a:ext cx="3533776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2745" y="1730830"/>
            <a:ext cx="4793797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572000" y="863907"/>
            <a:ext cx="422365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ABAT Return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 Sales/Capital  (right)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Thomson Peer group comparison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r="28929"/>
          <a:stretch>
            <a:fillRect/>
          </a:stretch>
        </p:blipFill>
        <p:spPr bwMode="auto">
          <a:xfrm>
            <a:off x="1023257" y="1447800"/>
            <a:ext cx="6498771" cy="490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5562601" y="3352798"/>
            <a:ext cx="500744" cy="250372"/>
          </a:xfrm>
          <a:prstGeom prst="ellipse">
            <a:avLst/>
          </a:prstGeom>
          <a:solidFill>
            <a:srgbClr val="FF0000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945085" y="3336472"/>
            <a:ext cx="500744" cy="250372"/>
          </a:xfrm>
          <a:prstGeom prst="ellipse">
            <a:avLst/>
          </a:prstGeom>
          <a:solidFill>
            <a:srgbClr val="FF0000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98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Background on Team A’s analysis of Small/Mid Cap Options</vt:lpstr>
      <vt:lpstr>Background on ABAT, Advanced Battery Tech.</vt:lpstr>
      <vt:lpstr>Peer Comparison, Columbine Capital Report via Fidelity</vt:lpstr>
      <vt:lpstr>Thomson Peer group comparison</vt:lpstr>
    </vt:vector>
  </TitlesOfParts>
  <Company>Whirlpool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Background on ABAT, Advanced Battery Tech.</dc:title>
  <dc:creator>Sudip Suvedi</dc:creator>
  <cp:lastModifiedBy>Sudip Suvedi</cp:lastModifiedBy>
  <cp:revision>3</cp:revision>
  <dcterms:created xsi:type="dcterms:W3CDTF">2011-03-16T01:10:29Z</dcterms:created>
  <dcterms:modified xsi:type="dcterms:W3CDTF">2011-03-16T01:40:04Z</dcterms:modified>
</cp:coreProperties>
</file>