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56" r:id="rId2"/>
    <p:sldId id="261" r:id="rId3"/>
    <p:sldId id="276" r:id="rId4"/>
    <p:sldId id="278" r:id="rId5"/>
    <p:sldId id="275" r:id="rId6"/>
    <p:sldId id="277" r:id="rId7"/>
    <p:sldId id="279" r:id="rId8"/>
    <p:sldId id="273" r:id="rId9"/>
    <p:sldId id="274" r:id="rId10"/>
    <p:sldId id="271" r:id="rId11"/>
    <p:sldId id="272" r:id="rId12"/>
    <p:sldId id="268" r:id="rId13"/>
    <p:sldId id="269" r:id="rId14"/>
    <p:sldId id="270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 autoAdjust="0"/>
    <p:restoredTop sz="85163" autoAdjust="0"/>
  </p:normalViewPr>
  <p:slideViewPr>
    <p:cSldViewPr snapToGrid="0" snapToObjects="1">
      <p:cViewPr>
        <p:scale>
          <a:sx n="105" d="100"/>
          <a:sy n="105" d="100"/>
        </p:scale>
        <p:origin x="-141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CCF1D-3B49-4F46-B378-ACB7309531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11CFE-08AD-E44A-BDD5-1E59F9F2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4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European Commission,</a:t>
            </a:r>
            <a:r>
              <a:rPr lang="en-US" baseline="0" dirty="0" smtClean="0"/>
              <a:t> </a:t>
            </a:r>
            <a:r>
              <a:rPr lang="en-US" dirty="0" smtClean="0"/>
              <a:t>which found that certain actions taken by the</a:t>
            </a:r>
            <a:r>
              <a:rPr lang="en-US" baseline="0" dirty="0" smtClean="0"/>
              <a:t> </a:t>
            </a:r>
            <a:r>
              <a:rPr lang="en-US" dirty="0" smtClean="0"/>
              <a:t>company related to its display and the ranking of shopping</a:t>
            </a:r>
            <a:r>
              <a:rPr lang="en-US" baseline="0" dirty="0" smtClean="0"/>
              <a:t> </a:t>
            </a:r>
            <a:r>
              <a:rPr lang="en-US" dirty="0" smtClean="0"/>
              <a:t>search results and ads infringed on European</a:t>
            </a:r>
            <a:r>
              <a:rPr lang="en-US" baseline="0" dirty="0" smtClean="0"/>
              <a:t> </a:t>
            </a:r>
            <a:r>
              <a:rPr lang="en-US" dirty="0" smtClean="0"/>
              <a:t>competition law.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1CFE-08AD-E44A-BDD5-1E59F9F268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55D2-60F8-364B-8A1B-08D0D72C25F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61617-AB6B-EA41-9B58-682D8EC1E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55D2-60F8-364B-8A1B-08D0D72C25F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61617-AB6B-EA41-9B58-682D8EC1E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55D2-60F8-364B-8A1B-08D0D72C25F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61617-AB6B-EA41-9B58-682D8EC1EBC3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55D2-60F8-364B-8A1B-08D0D72C25F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61617-AB6B-EA41-9B58-682D8EC1EBC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55D2-60F8-364B-8A1B-08D0D72C25F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61617-AB6B-EA41-9B58-682D8EC1E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55D2-60F8-364B-8A1B-08D0D72C25F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61617-AB6B-EA41-9B58-682D8EC1EBC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55D2-60F8-364B-8A1B-08D0D72C25F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61617-AB6B-EA41-9B58-682D8EC1E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55D2-60F8-364B-8A1B-08D0D72C25F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61617-AB6B-EA41-9B58-682D8EC1E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55D2-60F8-364B-8A1B-08D0D72C25F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61617-AB6B-EA41-9B58-682D8EC1E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55D2-60F8-364B-8A1B-08D0D72C25F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61617-AB6B-EA41-9B58-682D8EC1EBC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55D2-60F8-364B-8A1B-08D0D72C25F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61617-AB6B-EA41-9B58-682D8EC1EBC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56B55D2-60F8-364B-8A1B-08D0D72C25F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9561617-AB6B-EA41-9B58-682D8EC1EBC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&amp; Information Industry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Team 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Deb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Joe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Cliff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Teresa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9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87" y="2319756"/>
            <a:ext cx="7726199" cy="41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0"/>
            <a:ext cx="9144000" cy="1693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0193"/>
            <a:ext cx="9144000" cy="48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4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35767"/>
            <a:ext cx="8530167" cy="287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3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54301"/>
            <a:ext cx="8470900" cy="28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43" y="2523453"/>
            <a:ext cx="2876751" cy="3816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95" y="2485572"/>
            <a:ext cx="3034849" cy="260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6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2857" y="2781050"/>
            <a:ext cx="34087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73E87"/>
                </a:solidFill>
              </a:rPr>
              <a:t>Thank You!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1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2751666"/>
            <a:ext cx="7768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Screen </a:t>
            </a:r>
            <a:r>
              <a:rPr lang="en-US" sz="2000" dirty="0">
                <a:solidFill>
                  <a:schemeClr val="tx2"/>
                </a:solidFill>
              </a:rPr>
              <a:t>on the </a:t>
            </a:r>
            <a:r>
              <a:rPr lang="en-US" sz="2000" dirty="0" smtClean="0">
                <a:solidFill>
                  <a:schemeClr val="tx2"/>
                </a:solidFill>
              </a:rPr>
              <a:t>Internet Content </a:t>
            </a:r>
            <a:r>
              <a:rPr lang="en-US" sz="2000" dirty="0">
                <a:solidFill>
                  <a:schemeClr val="tx2"/>
                </a:solidFill>
              </a:rPr>
              <a:t>industry using the following criteria:</a:t>
            </a:r>
          </a:p>
          <a:p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r>
              <a:rPr lang="en-US" sz="2000" dirty="0">
                <a:solidFill>
                  <a:schemeClr val="tx2"/>
                </a:solidFill>
              </a:rPr>
              <a:t>5 </a:t>
            </a:r>
            <a:r>
              <a:rPr lang="en-US" sz="2000" dirty="0" err="1">
                <a:solidFill>
                  <a:schemeClr val="tx2"/>
                </a:solidFill>
              </a:rPr>
              <a:t>Yr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Revenue  &gt;</a:t>
            </a:r>
            <a:r>
              <a:rPr lang="en-US" sz="2000" dirty="0">
                <a:solidFill>
                  <a:schemeClr val="tx2"/>
                </a:solidFill>
              </a:rPr>
              <a:t>7%</a:t>
            </a:r>
          </a:p>
          <a:p>
            <a:r>
              <a:rPr lang="en-US" sz="2000" dirty="0">
                <a:solidFill>
                  <a:schemeClr val="tx2"/>
                </a:solidFill>
              </a:rPr>
              <a:t>5 </a:t>
            </a:r>
            <a:r>
              <a:rPr lang="en-US" sz="2000" dirty="0" err="1">
                <a:solidFill>
                  <a:schemeClr val="tx2"/>
                </a:solidFill>
              </a:rPr>
              <a:t>Yr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EPS  &gt;</a:t>
            </a:r>
            <a:r>
              <a:rPr lang="en-US" sz="2000" dirty="0">
                <a:solidFill>
                  <a:schemeClr val="tx2"/>
                </a:solidFill>
              </a:rPr>
              <a:t>7%</a:t>
            </a:r>
          </a:p>
          <a:p>
            <a:r>
              <a:rPr lang="en-US" sz="2000" dirty="0">
                <a:solidFill>
                  <a:schemeClr val="tx2"/>
                </a:solidFill>
              </a:rPr>
              <a:t>Pre-Tax Income </a:t>
            </a:r>
            <a:r>
              <a:rPr lang="en-US" sz="2000" dirty="0" smtClean="0">
                <a:solidFill>
                  <a:schemeClr val="tx2"/>
                </a:solidFill>
              </a:rPr>
              <a:t>Trend - Even </a:t>
            </a:r>
            <a:r>
              <a:rPr lang="en-US" sz="2000" dirty="0">
                <a:solidFill>
                  <a:schemeClr val="tx2"/>
                </a:solidFill>
              </a:rPr>
              <a:t>or Better</a:t>
            </a:r>
          </a:p>
          <a:p>
            <a:r>
              <a:rPr lang="en-US" sz="2000" dirty="0">
                <a:solidFill>
                  <a:schemeClr val="tx2"/>
                </a:solidFill>
              </a:rPr>
              <a:t>5 </a:t>
            </a:r>
            <a:r>
              <a:rPr lang="en-US" sz="2000" dirty="0" err="1">
                <a:solidFill>
                  <a:schemeClr val="tx2"/>
                </a:solidFill>
              </a:rPr>
              <a:t>Yr</a:t>
            </a:r>
            <a:r>
              <a:rPr lang="en-US" sz="2000" dirty="0">
                <a:solidFill>
                  <a:schemeClr val="tx2"/>
                </a:solidFill>
              </a:rPr>
              <a:t> EPS </a:t>
            </a:r>
            <a:r>
              <a:rPr lang="en-US" sz="2000" dirty="0" smtClean="0">
                <a:solidFill>
                  <a:schemeClr val="tx2"/>
                </a:solidFill>
              </a:rPr>
              <a:t>R2  &gt;</a:t>
            </a:r>
            <a:r>
              <a:rPr lang="en-US" sz="2000" dirty="0">
                <a:solidFill>
                  <a:schemeClr val="tx2"/>
                </a:solidFill>
              </a:rPr>
              <a:t>.7</a:t>
            </a:r>
          </a:p>
          <a:p>
            <a:r>
              <a:rPr lang="en-US" sz="2000" dirty="0">
                <a:solidFill>
                  <a:schemeClr val="tx2"/>
                </a:solidFill>
              </a:rPr>
              <a:t>Debt to </a:t>
            </a:r>
            <a:r>
              <a:rPr lang="en-US" sz="2000" dirty="0" smtClean="0">
                <a:solidFill>
                  <a:schemeClr val="tx2"/>
                </a:solidFill>
              </a:rPr>
              <a:t>Capital  &lt;</a:t>
            </a:r>
            <a:r>
              <a:rPr lang="en-US" sz="2000" dirty="0">
                <a:solidFill>
                  <a:schemeClr val="tx2"/>
                </a:solidFill>
              </a:rPr>
              <a:t>60%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Industry:  Internet </a:t>
            </a:r>
            <a:r>
              <a:rPr lang="en-US" sz="2000" dirty="0">
                <a:solidFill>
                  <a:schemeClr val="tx2"/>
                </a:solidFill>
              </a:rPr>
              <a:t>Content &amp; </a:t>
            </a:r>
            <a:r>
              <a:rPr lang="en-US" sz="2000" dirty="0" smtClean="0">
                <a:solidFill>
                  <a:schemeClr val="tx2"/>
                </a:solidFill>
              </a:rPr>
              <a:t>Information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0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</a:t>
            </a:r>
            <a:r>
              <a:rPr lang="en-US" dirty="0" smtClean="0">
                <a:solidFill>
                  <a:srgbClr val="000000"/>
                </a:solidFill>
              </a:rPr>
              <a:t>Information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(Value Line)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709581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73E87"/>
                </a:solidFill>
              </a:rPr>
              <a:t>The performance of equities in the </a:t>
            </a:r>
            <a:r>
              <a:rPr lang="en-US" sz="2000" dirty="0" smtClean="0">
                <a:solidFill>
                  <a:srgbClr val="073E87"/>
                </a:solidFill>
              </a:rPr>
              <a:t>Internet Industry </a:t>
            </a:r>
            <a:r>
              <a:rPr lang="en-US" sz="2000" dirty="0">
                <a:solidFill>
                  <a:srgbClr val="073E87"/>
                </a:solidFill>
              </a:rPr>
              <a:t>has been fairly mixed lately</a:t>
            </a:r>
            <a:r>
              <a:rPr lang="en-US" sz="2000" dirty="0" smtClean="0">
                <a:solidFill>
                  <a:srgbClr val="073E87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[It’s </a:t>
            </a:r>
            <a:r>
              <a:rPr lang="en-US" sz="2000" dirty="0" smtClean="0">
                <a:solidFill>
                  <a:srgbClr val="073E87"/>
                </a:solidFill>
              </a:rPr>
              <a:t>no surprise </a:t>
            </a:r>
            <a:r>
              <a:rPr lang="en-US" sz="2000" dirty="0" smtClean="0">
                <a:solidFill>
                  <a:srgbClr val="073E87"/>
                </a:solidFill>
              </a:rPr>
              <a:t>that] </a:t>
            </a:r>
            <a:r>
              <a:rPr lang="en-US" sz="2000" dirty="0" smtClean="0">
                <a:solidFill>
                  <a:srgbClr val="073E87"/>
                </a:solidFill>
              </a:rPr>
              <a:t>some </a:t>
            </a:r>
            <a:r>
              <a:rPr lang="en-US" sz="2000" dirty="0">
                <a:solidFill>
                  <a:srgbClr val="073E87"/>
                </a:solidFill>
              </a:rPr>
              <a:t>have posted favorable </a:t>
            </a:r>
            <a:r>
              <a:rPr lang="en-US" sz="2000" dirty="0" smtClean="0">
                <a:solidFill>
                  <a:srgbClr val="073E87"/>
                </a:solidFill>
              </a:rPr>
              <a:t>results while others </a:t>
            </a:r>
            <a:r>
              <a:rPr lang="en-US" sz="2000" dirty="0">
                <a:solidFill>
                  <a:srgbClr val="073E87"/>
                </a:solidFill>
              </a:rPr>
              <a:t>have experienced </a:t>
            </a:r>
            <a:r>
              <a:rPr lang="en-US" sz="2000" dirty="0" smtClean="0">
                <a:solidFill>
                  <a:srgbClr val="073E87"/>
                </a:solidFill>
              </a:rPr>
              <a:t>challenges.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On </a:t>
            </a:r>
            <a:r>
              <a:rPr lang="en-US" sz="2000" dirty="0">
                <a:solidFill>
                  <a:srgbClr val="073E87"/>
                </a:solidFill>
              </a:rPr>
              <a:t>the whole, </a:t>
            </a:r>
            <a:r>
              <a:rPr lang="en-US" sz="2000" u="sng" dirty="0">
                <a:solidFill>
                  <a:srgbClr val="073E87"/>
                </a:solidFill>
              </a:rPr>
              <a:t>long-term </a:t>
            </a:r>
            <a:r>
              <a:rPr lang="en-US" sz="2000" u="sng" dirty="0" smtClean="0">
                <a:solidFill>
                  <a:srgbClr val="073E87"/>
                </a:solidFill>
              </a:rPr>
              <a:t>prospects look </a:t>
            </a:r>
            <a:r>
              <a:rPr lang="en-US" sz="2000" u="sng" dirty="0">
                <a:solidFill>
                  <a:srgbClr val="073E87"/>
                </a:solidFill>
              </a:rPr>
              <a:t>relatively </a:t>
            </a:r>
            <a:r>
              <a:rPr lang="en-US" sz="2000" u="sng" dirty="0" smtClean="0">
                <a:solidFill>
                  <a:srgbClr val="073E87"/>
                </a:solidFill>
              </a:rPr>
              <a:t>bright</a:t>
            </a:r>
            <a:r>
              <a:rPr lang="en-US" sz="2000" dirty="0" smtClean="0">
                <a:solidFill>
                  <a:srgbClr val="073E87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Many </a:t>
            </a:r>
            <a:r>
              <a:rPr lang="en-US" sz="2000" dirty="0">
                <a:solidFill>
                  <a:srgbClr val="073E87"/>
                </a:solidFill>
              </a:rPr>
              <a:t>participants </a:t>
            </a:r>
            <a:r>
              <a:rPr lang="en-US" sz="2000" dirty="0" smtClean="0">
                <a:solidFill>
                  <a:srgbClr val="073E87"/>
                </a:solidFill>
              </a:rPr>
              <a:t>appear to </a:t>
            </a:r>
            <a:r>
              <a:rPr lang="en-US" sz="2000" dirty="0">
                <a:solidFill>
                  <a:srgbClr val="073E87"/>
                </a:solidFill>
              </a:rPr>
              <a:t>be </a:t>
            </a:r>
            <a:r>
              <a:rPr lang="en-US" sz="2000" u="sng" dirty="0">
                <a:solidFill>
                  <a:srgbClr val="073E87"/>
                </a:solidFill>
              </a:rPr>
              <a:t>well positioned in markets with </a:t>
            </a:r>
            <a:r>
              <a:rPr lang="en-US" sz="2000" u="sng" dirty="0" smtClean="0">
                <a:solidFill>
                  <a:srgbClr val="073E87"/>
                </a:solidFill>
              </a:rPr>
              <a:t>attractive growth </a:t>
            </a:r>
            <a:r>
              <a:rPr lang="en-US" sz="2000" u="sng" dirty="0">
                <a:solidFill>
                  <a:srgbClr val="073E87"/>
                </a:solidFill>
              </a:rPr>
              <a:t>prospects.</a:t>
            </a:r>
          </a:p>
        </p:txBody>
      </p:sp>
    </p:spTree>
    <p:extLst>
      <p:ext uri="{BB962C8B-B14F-4D97-AF65-F5344CB8AC3E}">
        <p14:creationId xmlns:p14="http://schemas.microsoft.com/office/powerpoint/2010/main" val="124893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</a:t>
            </a:r>
            <a:r>
              <a:rPr lang="en-US" dirty="0" smtClean="0">
                <a:solidFill>
                  <a:srgbClr val="000000"/>
                </a:solidFill>
              </a:rPr>
              <a:t>Content </a:t>
            </a:r>
            <a:r>
              <a:rPr lang="en-US" dirty="0" smtClean="0">
                <a:solidFill>
                  <a:srgbClr val="000000"/>
                </a:solidFill>
              </a:rPr>
              <a:t>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2631557"/>
            <a:ext cx="81521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73E87"/>
                </a:solidFill>
              </a:rPr>
              <a:t>For Example:</a:t>
            </a:r>
          </a:p>
          <a:p>
            <a:endParaRPr lang="en-US" sz="2000" b="1" dirty="0" smtClean="0">
              <a:solidFill>
                <a:srgbClr val="073E87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Revenues at </a:t>
            </a:r>
            <a:r>
              <a:rPr lang="en-US" sz="2000" dirty="0">
                <a:solidFill>
                  <a:srgbClr val="073E87"/>
                </a:solidFill>
              </a:rPr>
              <a:t>Alphabet increased roughly 21% in the June quarter</a:t>
            </a:r>
            <a:r>
              <a:rPr lang="en-US" sz="2000" dirty="0" smtClean="0">
                <a:solidFill>
                  <a:srgbClr val="073E87"/>
                </a:solidFill>
              </a:rPr>
              <a:t>, year </a:t>
            </a:r>
            <a:r>
              <a:rPr lang="en-US" sz="2000" dirty="0">
                <a:solidFill>
                  <a:srgbClr val="073E87"/>
                </a:solidFill>
              </a:rPr>
              <a:t>to year. </a:t>
            </a:r>
            <a:endParaRPr lang="en-US" sz="2000" dirty="0" smtClean="0">
              <a:solidFill>
                <a:srgbClr val="073E87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73E87"/>
                </a:solidFill>
              </a:rPr>
              <a:t>E</a:t>
            </a:r>
            <a:r>
              <a:rPr lang="en-US" sz="2000" dirty="0" smtClean="0">
                <a:solidFill>
                  <a:srgbClr val="073E87"/>
                </a:solidFill>
              </a:rPr>
              <a:t>arnings </a:t>
            </a:r>
            <a:r>
              <a:rPr lang="en-US" sz="2000" dirty="0">
                <a:solidFill>
                  <a:srgbClr val="073E87"/>
                </a:solidFill>
              </a:rPr>
              <a:t>per share declined </a:t>
            </a:r>
            <a:r>
              <a:rPr lang="en-US" sz="2000" dirty="0" smtClean="0">
                <a:solidFill>
                  <a:srgbClr val="073E87"/>
                </a:solidFill>
              </a:rPr>
              <a:t>significantly due </a:t>
            </a:r>
            <a:r>
              <a:rPr lang="en-US" sz="2000" dirty="0">
                <a:solidFill>
                  <a:srgbClr val="073E87"/>
                </a:solidFill>
              </a:rPr>
              <a:t>to a $2.7 billion fine by the European </a:t>
            </a:r>
            <a:r>
              <a:rPr lang="en-US" sz="2000" dirty="0" smtClean="0">
                <a:solidFill>
                  <a:srgbClr val="073E87"/>
                </a:solidFill>
              </a:rPr>
              <a:t>Commission.</a:t>
            </a:r>
            <a:endParaRPr lang="en-US" sz="2000" dirty="0">
              <a:solidFill>
                <a:srgbClr val="073E87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Absent </a:t>
            </a:r>
            <a:r>
              <a:rPr lang="en-US" sz="2000" dirty="0">
                <a:solidFill>
                  <a:srgbClr val="073E87"/>
                </a:solidFill>
              </a:rPr>
              <a:t>this charge, share net </a:t>
            </a:r>
            <a:r>
              <a:rPr lang="en-US" sz="2000" dirty="0" smtClean="0">
                <a:solidFill>
                  <a:srgbClr val="073E87"/>
                </a:solidFill>
              </a:rPr>
              <a:t>would have </a:t>
            </a:r>
            <a:r>
              <a:rPr lang="en-US" sz="2000" dirty="0">
                <a:solidFill>
                  <a:srgbClr val="073E87"/>
                </a:solidFill>
              </a:rPr>
              <a:t>increased about 27%. </a:t>
            </a:r>
            <a:endParaRPr lang="en-US" sz="2000" dirty="0" smtClean="0">
              <a:solidFill>
                <a:srgbClr val="073E87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We </a:t>
            </a:r>
            <a:r>
              <a:rPr lang="en-US" sz="2000" dirty="0">
                <a:solidFill>
                  <a:srgbClr val="073E87"/>
                </a:solidFill>
              </a:rPr>
              <a:t>anticipate solid </a:t>
            </a:r>
            <a:r>
              <a:rPr lang="en-US" sz="2000" u="sng" dirty="0">
                <a:solidFill>
                  <a:srgbClr val="073E87"/>
                </a:solidFill>
              </a:rPr>
              <a:t>growth </a:t>
            </a:r>
            <a:r>
              <a:rPr lang="en-US" sz="2000" u="sng" dirty="0" smtClean="0">
                <a:solidFill>
                  <a:srgbClr val="073E87"/>
                </a:solidFill>
              </a:rPr>
              <a:t>in advertising </a:t>
            </a:r>
            <a:r>
              <a:rPr lang="en-US" sz="2000" u="sng" dirty="0">
                <a:solidFill>
                  <a:srgbClr val="073E87"/>
                </a:solidFill>
              </a:rPr>
              <a:t>revenues </a:t>
            </a:r>
            <a:r>
              <a:rPr lang="en-US" sz="2000" dirty="0">
                <a:solidFill>
                  <a:srgbClr val="073E87"/>
                </a:solidFill>
              </a:rPr>
              <a:t>going forward, </a:t>
            </a:r>
            <a:r>
              <a:rPr lang="en-US" sz="2000" dirty="0" smtClean="0">
                <a:solidFill>
                  <a:srgbClr val="073E87"/>
                </a:solidFill>
              </a:rPr>
              <a:t>and impressive performance in </a:t>
            </a:r>
            <a:r>
              <a:rPr lang="en-US" sz="2000" dirty="0">
                <a:solidFill>
                  <a:srgbClr val="073E87"/>
                </a:solidFill>
              </a:rPr>
              <a:t>other areas, as well.</a:t>
            </a:r>
          </a:p>
        </p:txBody>
      </p:sp>
    </p:spTree>
    <p:extLst>
      <p:ext uri="{BB962C8B-B14F-4D97-AF65-F5344CB8AC3E}">
        <p14:creationId xmlns:p14="http://schemas.microsoft.com/office/powerpoint/2010/main" val="225325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99" y="2607366"/>
            <a:ext cx="84811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73E87"/>
                </a:solidFill>
              </a:rPr>
              <a:t>Facebook posted a </a:t>
            </a:r>
            <a:r>
              <a:rPr lang="en-US" sz="2000" dirty="0" smtClean="0">
                <a:solidFill>
                  <a:srgbClr val="073E87"/>
                </a:solidFill>
              </a:rPr>
              <a:t>considerable advance </a:t>
            </a:r>
            <a:r>
              <a:rPr lang="en-US" sz="2000" dirty="0">
                <a:solidFill>
                  <a:srgbClr val="073E87"/>
                </a:solidFill>
              </a:rPr>
              <a:t>in revenues and earnings </a:t>
            </a:r>
            <a:r>
              <a:rPr lang="en-US" sz="2000" dirty="0" smtClean="0">
                <a:solidFill>
                  <a:srgbClr val="073E87"/>
                </a:solidFill>
              </a:rPr>
              <a:t>for Q2.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Monthly </a:t>
            </a:r>
            <a:r>
              <a:rPr lang="en-US" sz="2000" dirty="0">
                <a:solidFill>
                  <a:srgbClr val="073E87"/>
                </a:solidFill>
              </a:rPr>
              <a:t>active users increased 17%, year </a:t>
            </a:r>
            <a:r>
              <a:rPr lang="en-US" sz="2000" dirty="0" smtClean="0">
                <a:solidFill>
                  <a:srgbClr val="073E87"/>
                </a:solidFill>
              </a:rPr>
              <a:t>to year</a:t>
            </a:r>
            <a:r>
              <a:rPr lang="en-US" sz="2000" dirty="0">
                <a:solidFill>
                  <a:srgbClr val="073E87"/>
                </a:solidFill>
              </a:rPr>
              <a:t>. </a:t>
            </a:r>
            <a:endParaRPr lang="en-US" sz="2000" dirty="0" smtClean="0">
              <a:solidFill>
                <a:srgbClr val="073E87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Mobile </a:t>
            </a:r>
            <a:r>
              <a:rPr lang="en-US" sz="2000" dirty="0">
                <a:solidFill>
                  <a:srgbClr val="073E87"/>
                </a:solidFill>
              </a:rPr>
              <a:t>advertising revenue comprised around 87</a:t>
            </a:r>
            <a:r>
              <a:rPr lang="en-US" sz="2000" dirty="0" smtClean="0">
                <a:solidFill>
                  <a:srgbClr val="073E87"/>
                </a:solidFill>
              </a:rPr>
              <a:t>% of </a:t>
            </a:r>
            <a:r>
              <a:rPr lang="en-US" sz="2000" dirty="0">
                <a:solidFill>
                  <a:srgbClr val="073E87"/>
                </a:solidFill>
              </a:rPr>
              <a:t>total ad revenue, compared with 84% in the prior-</a:t>
            </a:r>
            <a:r>
              <a:rPr lang="en-US" sz="2000" dirty="0" smtClean="0">
                <a:solidFill>
                  <a:srgbClr val="073E87"/>
                </a:solidFill>
              </a:rPr>
              <a:t>year period</a:t>
            </a:r>
            <a:r>
              <a:rPr lang="en-US" sz="2000" dirty="0">
                <a:solidFill>
                  <a:srgbClr val="073E87"/>
                </a:solidFill>
              </a:rPr>
              <a:t>. </a:t>
            </a:r>
            <a:endParaRPr lang="en-US" sz="2000" dirty="0" smtClean="0">
              <a:solidFill>
                <a:srgbClr val="073E87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Favorable </a:t>
            </a:r>
            <a:r>
              <a:rPr lang="en-US" sz="2000" dirty="0">
                <a:solidFill>
                  <a:srgbClr val="073E87"/>
                </a:solidFill>
              </a:rPr>
              <a:t>trends in user engagement ought </a:t>
            </a:r>
            <a:r>
              <a:rPr lang="en-US" sz="2000" dirty="0" smtClean="0">
                <a:solidFill>
                  <a:srgbClr val="073E87"/>
                </a:solidFill>
              </a:rPr>
              <a:t>to further </a:t>
            </a:r>
            <a:r>
              <a:rPr lang="en-US" sz="2000" dirty="0">
                <a:solidFill>
                  <a:srgbClr val="073E87"/>
                </a:solidFill>
              </a:rPr>
              <a:t>benefit performance in the coming </a:t>
            </a:r>
            <a:r>
              <a:rPr lang="en-US" sz="2000" dirty="0" smtClean="0">
                <a:solidFill>
                  <a:srgbClr val="073E87"/>
                </a:solidFill>
              </a:rPr>
              <a:t>quarters.</a:t>
            </a:r>
          </a:p>
          <a:p>
            <a:pPr marL="285750" indent="-285750">
              <a:buFont typeface="Arial"/>
              <a:buChar char="•"/>
            </a:pPr>
            <a:r>
              <a:rPr lang="en-US" sz="2000" u="sng" dirty="0" smtClean="0">
                <a:solidFill>
                  <a:srgbClr val="073E87"/>
                </a:solidFill>
              </a:rPr>
              <a:t>Mobile </a:t>
            </a:r>
            <a:r>
              <a:rPr lang="en-US" sz="2000" u="sng" dirty="0">
                <a:solidFill>
                  <a:srgbClr val="073E87"/>
                </a:solidFill>
              </a:rPr>
              <a:t>advertising should be the most important </a:t>
            </a:r>
            <a:r>
              <a:rPr lang="en-US" sz="2000" u="sng" dirty="0" smtClean="0">
                <a:solidFill>
                  <a:srgbClr val="073E87"/>
                </a:solidFill>
              </a:rPr>
              <a:t>driver of </a:t>
            </a:r>
            <a:r>
              <a:rPr lang="en-US" sz="2000" u="sng" dirty="0">
                <a:solidFill>
                  <a:srgbClr val="073E87"/>
                </a:solidFill>
              </a:rPr>
              <a:t>performance in the near term</a:t>
            </a:r>
            <a:r>
              <a:rPr lang="en-US" sz="2000" dirty="0">
                <a:solidFill>
                  <a:srgbClr val="073E87"/>
                </a:solidFill>
              </a:rPr>
              <a:t>, though we </a:t>
            </a:r>
            <a:r>
              <a:rPr lang="en-US" sz="2000" dirty="0" smtClean="0">
                <a:solidFill>
                  <a:srgbClr val="073E87"/>
                </a:solidFill>
              </a:rPr>
              <a:t>expect strength </a:t>
            </a:r>
            <a:r>
              <a:rPr lang="en-US" sz="2000" dirty="0">
                <a:solidFill>
                  <a:srgbClr val="073E87"/>
                </a:solidFill>
              </a:rPr>
              <a:t>from other areas, as well.</a:t>
            </a:r>
          </a:p>
        </p:txBody>
      </p:sp>
    </p:spTree>
    <p:extLst>
      <p:ext uri="{BB962C8B-B14F-4D97-AF65-F5344CB8AC3E}">
        <p14:creationId xmlns:p14="http://schemas.microsoft.com/office/powerpoint/2010/main" val="651971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2667843"/>
            <a:ext cx="83239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73E87"/>
                </a:solidFill>
              </a:rPr>
              <a:t>Several </a:t>
            </a:r>
            <a:r>
              <a:rPr lang="en-US" sz="2000" b="1" u="sng" dirty="0" smtClean="0">
                <a:solidFill>
                  <a:srgbClr val="073E87"/>
                </a:solidFill>
              </a:rPr>
              <a:t>Caveats</a:t>
            </a:r>
          </a:p>
          <a:p>
            <a:endParaRPr lang="en-US" sz="2000" b="1" u="sng" dirty="0">
              <a:solidFill>
                <a:srgbClr val="073E87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73E87"/>
                </a:solidFill>
              </a:rPr>
              <a:t>H</a:t>
            </a:r>
            <a:r>
              <a:rPr lang="en-US" sz="2000" dirty="0" smtClean="0">
                <a:solidFill>
                  <a:srgbClr val="073E87"/>
                </a:solidFill>
              </a:rPr>
              <a:t>ighly </a:t>
            </a:r>
            <a:r>
              <a:rPr lang="en-US" sz="2000" dirty="0">
                <a:solidFill>
                  <a:srgbClr val="073E87"/>
                </a:solidFill>
              </a:rPr>
              <a:t>competitive </a:t>
            </a:r>
            <a:r>
              <a:rPr lang="en-US" sz="2000" dirty="0" smtClean="0">
                <a:solidFill>
                  <a:srgbClr val="073E87"/>
                </a:solidFill>
              </a:rPr>
              <a:t>and dynamic markets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As </a:t>
            </a:r>
            <a:r>
              <a:rPr lang="en-US" sz="2000" dirty="0">
                <a:solidFill>
                  <a:srgbClr val="073E87"/>
                </a:solidFill>
              </a:rPr>
              <a:t>a result, many </a:t>
            </a:r>
            <a:r>
              <a:rPr lang="en-US" sz="2000" u="sng" dirty="0">
                <a:solidFill>
                  <a:srgbClr val="073E87"/>
                </a:solidFill>
              </a:rPr>
              <a:t>must continue </a:t>
            </a:r>
            <a:r>
              <a:rPr lang="en-US" sz="2000" u="sng" dirty="0" smtClean="0">
                <a:solidFill>
                  <a:srgbClr val="073E87"/>
                </a:solidFill>
              </a:rPr>
              <a:t>to invest </a:t>
            </a:r>
            <a:r>
              <a:rPr lang="en-US" sz="2000" u="sng" dirty="0">
                <a:solidFill>
                  <a:srgbClr val="073E87"/>
                </a:solidFill>
              </a:rPr>
              <a:t>in product development to remain on the </a:t>
            </a:r>
            <a:r>
              <a:rPr lang="en-US" sz="2000" u="sng" dirty="0" smtClean="0">
                <a:solidFill>
                  <a:srgbClr val="073E87"/>
                </a:solidFill>
              </a:rPr>
              <a:t>cutting edge</a:t>
            </a:r>
            <a:r>
              <a:rPr lang="en-US" sz="2000" u="sng" dirty="0">
                <a:solidFill>
                  <a:srgbClr val="073E87"/>
                </a:solidFill>
              </a:rPr>
              <a:t>. </a:t>
            </a:r>
            <a:endParaRPr lang="en-US" sz="2000" u="sng" dirty="0" smtClean="0">
              <a:solidFill>
                <a:srgbClr val="073E87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73E87"/>
                </a:solidFill>
              </a:rPr>
              <a:t>P</a:t>
            </a:r>
            <a:r>
              <a:rPr lang="en-US" sz="2000" dirty="0" smtClean="0">
                <a:solidFill>
                  <a:srgbClr val="073E87"/>
                </a:solidFill>
              </a:rPr>
              <a:t>erformance </a:t>
            </a:r>
            <a:r>
              <a:rPr lang="en-US" sz="2000" dirty="0">
                <a:solidFill>
                  <a:srgbClr val="073E87"/>
                </a:solidFill>
              </a:rPr>
              <a:t>for some members of </a:t>
            </a:r>
            <a:r>
              <a:rPr lang="en-US" sz="2000" dirty="0" smtClean="0">
                <a:solidFill>
                  <a:srgbClr val="073E87"/>
                </a:solidFill>
              </a:rPr>
              <a:t>this group </a:t>
            </a:r>
            <a:r>
              <a:rPr lang="en-US" sz="2000" dirty="0">
                <a:solidFill>
                  <a:srgbClr val="073E87"/>
                </a:solidFill>
              </a:rPr>
              <a:t>can fluctuate significantly from one period to </a:t>
            </a:r>
            <a:r>
              <a:rPr lang="en-US" sz="2000" dirty="0" smtClean="0">
                <a:solidFill>
                  <a:srgbClr val="073E87"/>
                </a:solidFill>
              </a:rPr>
              <a:t>the next</a:t>
            </a:r>
            <a:r>
              <a:rPr lang="en-US" sz="2000" dirty="0">
                <a:solidFill>
                  <a:srgbClr val="073E87"/>
                </a:solidFill>
              </a:rPr>
              <a:t>. </a:t>
            </a:r>
            <a:endParaRPr lang="en-US" sz="2000" dirty="0" smtClean="0">
              <a:solidFill>
                <a:srgbClr val="073E87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73E87"/>
                </a:solidFill>
              </a:rPr>
              <a:t>S</a:t>
            </a:r>
            <a:r>
              <a:rPr lang="en-US" sz="2000" dirty="0" smtClean="0">
                <a:solidFill>
                  <a:srgbClr val="073E87"/>
                </a:solidFill>
              </a:rPr>
              <a:t>ome </a:t>
            </a:r>
            <a:r>
              <a:rPr lang="en-US" sz="2000" dirty="0">
                <a:solidFill>
                  <a:srgbClr val="073E87"/>
                </a:solidFill>
              </a:rPr>
              <a:t>equities in the Internet </a:t>
            </a:r>
            <a:r>
              <a:rPr lang="en-US" sz="2000" dirty="0" smtClean="0">
                <a:solidFill>
                  <a:srgbClr val="073E87"/>
                </a:solidFill>
              </a:rPr>
              <a:t>Industry </a:t>
            </a:r>
            <a:r>
              <a:rPr lang="en-US" sz="2000" u="sng" dirty="0" smtClean="0">
                <a:solidFill>
                  <a:srgbClr val="073E87"/>
                </a:solidFill>
              </a:rPr>
              <a:t>trade </a:t>
            </a:r>
            <a:r>
              <a:rPr lang="en-US" sz="2000" u="sng" dirty="0">
                <a:solidFill>
                  <a:srgbClr val="073E87"/>
                </a:solidFill>
              </a:rPr>
              <a:t>at very rich valuations</a:t>
            </a:r>
            <a:r>
              <a:rPr lang="en-US" sz="2000" dirty="0">
                <a:solidFill>
                  <a:srgbClr val="073E87"/>
                </a:solidFill>
              </a:rPr>
              <a:t>, which limits </a:t>
            </a:r>
            <a:r>
              <a:rPr lang="en-US" sz="2000" dirty="0" smtClean="0">
                <a:solidFill>
                  <a:srgbClr val="073E87"/>
                </a:solidFill>
              </a:rPr>
              <a:t>investment appeal </a:t>
            </a:r>
            <a:r>
              <a:rPr lang="en-US" sz="2000" dirty="0">
                <a:solidFill>
                  <a:srgbClr val="073E87"/>
                </a:solidFill>
              </a:rPr>
              <a:t>and increases downside potential.</a:t>
            </a:r>
          </a:p>
        </p:txBody>
      </p:sp>
    </p:spTree>
    <p:extLst>
      <p:ext uri="{BB962C8B-B14F-4D97-AF65-F5344CB8AC3E}">
        <p14:creationId xmlns:p14="http://schemas.microsoft.com/office/powerpoint/2010/main" val="419483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734963"/>
            <a:ext cx="83723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73E87"/>
                </a:solidFill>
              </a:rPr>
              <a:t>The Internet Industry has fallen in Timeliness </a:t>
            </a:r>
            <a:r>
              <a:rPr lang="en-US" sz="2000" dirty="0" smtClean="0">
                <a:solidFill>
                  <a:srgbClr val="073E87"/>
                </a:solidFill>
              </a:rPr>
              <a:t>over the </a:t>
            </a:r>
            <a:r>
              <a:rPr lang="en-US" sz="2000" dirty="0">
                <a:solidFill>
                  <a:srgbClr val="073E87"/>
                </a:solidFill>
              </a:rPr>
              <a:t>past three months, and is now ranked 77 (out of 97</a:t>
            </a:r>
            <a:r>
              <a:rPr lang="en-US" sz="2000" dirty="0" smtClean="0">
                <a:solidFill>
                  <a:srgbClr val="073E87"/>
                </a:solidFill>
              </a:rPr>
              <a:t>) for </a:t>
            </a:r>
            <a:r>
              <a:rPr lang="en-US" sz="2000" dirty="0">
                <a:solidFill>
                  <a:srgbClr val="073E87"/>
                </a:solidFill>
              </a:rPr>
              <a:t>year-ahead relative price performance. </a:t>
            </a:r>
            <a:endParaRPr lang="en-US" sz="2000" dirty="0" smtClean="0">
              <a:solidFill>
                <a:srgbClr val="073E87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[VL] </a:t>
            </a:r>
            <a:r>
              <a:rPr lang="en-US" sz="2000" dirty="0">
                <a:solidFill>
                  <a:srgbClr val="073E87"/>
                </a:solidFill>
              </a:rPr>
              <a:t>expect solid growth for the industry over </a:t>
            </a:r>
            <a:r>
              <a:rPr lang="en-US" sz="2000" dirty="0" smtClean="0">
                <a:solidFill>
                  <a:srgbClr val="073E87"/>
                </a:solidFill>
              </a:rPr>
              <a:t>the pull </a:t>
            </a:r>
            <a:r>
              <a:rPr lang="en-US" sz="2000" dirty="0">
                <a:solidFill>
                  <a:srgbClr val="073E87"/>
                </a:solidFill>
              </a:rPr>
              <a:t>to early next decade</a:t>
            </a:r>
            <a:r>
              <a:rPr lang="en-US" sz="2000" dirty="0" smtClean="0">
                <a:solidFill>
                  <a:srgbClr val="073E87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Patient</a:t>
            </a:r>
            <a:r>
              <a:rPr lang="en-US" sz="2000" dirty="0">
                <a:solidFill>
                  <a:srgbClr val="073E87"/>
                </a:solidFill>
              </a:rPr>
              <a:t>, risk-</a:t>
            </a:r>
            <a:r>
              <a:rPr lang="en-US" sz="2000" dirty="0" smtClean="0">
                <a:solidFill>
                  <a:srgbClr val="073E87"/>
                </a:solidFill>
              </a:rPr>
              <a:t>tolerant accounts </a:t>
            </a:r>
            <a:r>
              <a:rPr lang="en-US" sz="2000" dirty="0">
                <a:solidFill>
                  <a:srgbClr val="073E87"/>
                </a:solidFill>
              </a:rPr>
              <a:t>are encouraged to examine these equities </a:t>
            </a:r>
            <a:r>
              <a:rPr lang="en-US" sz="2000" dirty="0" smtClean="0">
                <a:solidFill>
                  <a:srgbClr val="073E87"/>
                </a:solidFill>
              </a:rPr>
              <a:t>more closely</a:t>
            </a:r>
            <a:r>
              <a:rPr lang="en-US" sz="2000" dirty="0">
                <a:solidFill>
                  <a:srgbClr val="073E87"/>
                </a:solidFill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Conservative </a:t>
            </a:r>
            <a:r>
              <a:rPr lang="en-US" sz="2000" dirty="0">
                <a:solidFill>
                  <a:srgbClr val="073E87"/>
                </a:solidFill>
              </a:rPr>
              <a:t>investors should tread </a:t>
            </a:r>
            <a:r>
              <a:rPr lang="en-US" sz="2000" dirty="0" smtClean="0">
                <a:solidFill>
                  <a:srgbClr val="073E87"/>
                </a:solidFill>
              </a:rPr>
              <a:t>carefully here</a:t>
            </a:r>
            <a:r>
              <a:rPr lang="en-US" sz="2000" dirty="0">
                <a:solidFill>
                  <a:srgbClr val="073E87"/>
                </a:solidFill>
              </a:rPr>
              <a:t>, given the aforementioned risks.</a:t>
            </a:r>
          </a:p>
        </p:txBody>
      </p:sp>
    </p:spTree>
    <p:extLst>
      <p:ext uri="{BB962C8B-B14F-4D97-AF65-F5344CB8AC3E}">
        <p14:creationId xmlns:p14="http://schemas.microsoft.com/office/powerpoint/2010/main" val="274059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6951" y="2967335"/>
            <a:ext cx="699127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73E87"/>
                </a:solidFill>
              </a:rPr>
              <a:t>Next</a:t>
            </a:r>
            <a:r>
              <a:rPr lang="en-US" sz="2000" dirty="0" smtClean="0">
                <a:solidFill>
                  <a:srgbClr val="073E87"/>
                </a:solidFill>
              </a:rPr>
              <a:t>, Joe will describe the process the team took to narrow the field to GOOGL &amp; FB</a:t>
            </a:r>
          </a:p>
          <a:p>
            <a:endParaRPr lang="en-US" sz="2000" dirty="0" smtClean="0">
              <a:solidFill>
                <a:srgbClr val="073E87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73E87"/>
                </a:solidFill>
              </a:rPr>
              <a:t>T</a:t>
            </a:r>
            <a:r>
              <a:rPr lang="en-US" sz="2000" dirty="0" smtClean="0">
                <a:solidFill>
                  <a:srgbClr val="073E87"/>
                </a:solidFill>
              </a:rPr>
              <a:t>hen Cliff will present FB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95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Internet Content &amp; Information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850775"/>
              </p:ext>
            </p:extLst>
          </p:nvPr>
        </p:nvGraphicFramePr>
        <p:xfrm>
          <a:off x="653143" y="2310186"/>
          <a:ext cx="8244719" cy="4371888"/>
        </p:xfrm>
        <a:graphic>
          <a:graphicData uri="http://schemas.openxmlformats.org/drawingml/2006/table">
            <a:tbl>
              <a:tblPr/>
              <a:tblGrid>
                <a:gridCol w="473835"/>
                <a:gridCol w="1168791"/>
                <a:gridCol w="1442562"/>
                <a:gridCol w="1052966"/>
                <a:gridCol w="631780"/>
                <a:gridCol w="589660"/>
                <a:gridCol w="1031906"/>
                <a:gridCol w="1853219"/>
              </a:tblGrid>
              <a:tr h="702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Symbol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Company Name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Hist 5Yr Rev Gr(%)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Hist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5Yr EPS Gr(%)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EPS R2 5yr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Trend PTI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Debt / Capital(%)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Industry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CRTO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Criteo SA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0.4903149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2.095951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0.8302723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++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Internet Content &amp; Information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FB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Facebook Inc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0.5230687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2.481841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0.754364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++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Internet Content &amp; Information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GOOG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Alphabet Inc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0.1503358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0.1403992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0.9821835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Even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0.02584718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Internet Content &amp; Information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GOOGL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Alphabet Inc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0.1503358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0.1403992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0.9821835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Even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0.02584718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Internet Content &amp; Information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GRUB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GrubHub Inc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0.5764538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0.6668909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0.9213009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++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Internet Content &amp; Information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MEET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Meet Group Inc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0.1413501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5.145201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0.7985662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++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Internet Content &amp; Information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TCX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Tucows Inc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0.1380242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0.4693917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0.9345409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++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0.06115116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Internet Content &amp; Information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WB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Weibo Corp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0.7377362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9.587279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0.8635648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++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Internet Content &amp; Information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Criteria Used for Screen: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Yr Revenue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&gt;7%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Yr EPS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&gt;7%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Pre-Tax Income Trend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Even or Better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Yr EPS R2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&gt;.7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Debt to Capital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&lt;60%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7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Industry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Internet Content &amp; Information</a:t>
                      </a: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2" marR="9462" marT="94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6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254</TotalTime>
  <Words>702</Words>
  <Application>Microsoft Macintosh PowerPoint</Application>
  <PresentationFormat>On-screen Show (4:3)</PresentationFormat>
  <Paragraphs>146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Waveform</vt:lpstr>
      <vt:lpstr>Internet Content  &amp; Information Industry</vt:lpstr>
      <vt:lpstr>Internet Content &amp; Information</vt:lpstr>
      <vt:lpstr>Internet Content &amp; Information (Value Line)</vt:lpstr>
      <vt:lpstr>Internet Content &amp; Information</vt:lpstr>
      <vt:lpstr>Internet Content &amp; Information</vt:lpstr>
      <vt:lpstr>Internet Content &amp; Information</vt:lpstr>
      <vt:lpstr>Internet Content &amp; Information</vt:lpstr>
      <vt:lpstr>Internet Content &amp; Information</vt:lpstr>
      <vt:lpstr>Internet Content &amp; Information</vt:lpstr>
      <vt:lpstr>Internet Content &amp; Information</vt:lpstr>
      <vt:lpstr>Internet Content &amp; Information</vt:lpstr>
      <vt:lpstr>Internet Content &amp; Information</vt:lpstr>
      <vt:lpstr>Internet Content &amp; Information</vt:lpstr>
      <vt:lpstr>Internet Content &amp; Information</vt:lpstr>
      <vt:lpstr>Internet Content &amp; Information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Retail</dc:title>
  <dc:creator>TW</dc:creator>
  <cp:lastModifiedBy>TW</cp:lastModifiedBy>
  <cp:revision>91</cp:revision>
  <dcterms:created xsi:type="dcterms:W3CDTF">2017-06-12T01:42:52Z</dcterms:created>
  <dcterms:modified xsi:type="dcterms:W3CDTF">2017-10-21T13:20:31Z</dcterms:modified>
</cp:coreProperties>
</file>