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56" r:id="rId2"/>
    <p:sldId id="258" r:id="rId3"/>
    <p:sldId id="257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6" r:id="rId14"/>
    <p:sldId id="269" r:id="rId15"/>
    <p:sldId id="270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80" r:id="rId24"/>
    <p:sldId id="281" r:id="rId25"/>
    <p:sldId id="279" r:id="rId26"/>
    <p:sldId id="282" r:id="rId27"/>
    <p:sldId id="283" r:id="rId28"/>
    <p:sldId id="284" r:id="rId29"/>
    <p:sldId id="271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88694"/>
  </p:normalViewPr>
  <p:slideViewPr>
    <p:cSldViewPr snapToGrid="0" snapToObjects="1">
      <p:cViewPr varScale="1">
        <p:scale>
          <a:sx n="109" d="100"/>
          <a:sy n="109" d="100"/>
        </p:scale>
        <p:origin x="68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E2DF05-8D86-834E-910E-F1A469F05B99}" type="datetimeFigureOut">
              <a:rPr lang="en-US" smtClean="0"/>
              <a:t>10/15/20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AEEE5F-80B0-B440-886F-20B269C04B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2987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Jim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AEEE5F-80B0-B440-886F-20B269C04BE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6617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AEEE5F-80B0-B440-886F-20B269C04BE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1587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AEEE5F-80B0-B440-886F-20B269C04BE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1471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2F485-20A1-D84D-A299-BC1C784A5F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81BC1D-BE9B-9E43-91DD-E54A94F987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6ED322-FE95-0847-B322-B740D91DA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96E84-EB1D-3044-A582-CB6476D7027F}" type="datetimeFigureOut">
              <a:rPr lang="en-US" smtClean="0"/>
              <a:t>10/15/20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5BDB89-F4DC-AF46-810B-335B59A4C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9FCB4-8978-6B46-A0B6-0DE33EB7B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6CECC-45C6-114F-965C-F56DFF843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097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303B2-F5B0-4F4C-A7F2-654838A9B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0EDE00-E106-3946-8532-C647AE2B41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299D7C-38E4-FD42-87C1-F4842593F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96E84-EB1D-3044-A582-CB6476D7027F}" type="datetimeFigureOut">
              <a:rPr lang="en-US" smtClean="0"/>
              <a:t>10/15/20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5D5B08-BF5E-7B46-A668-24CA20EFA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2BE364-AAFD-9347-96DE-710F1CDE4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6CECC-45C6-114F-965C-F56DFF843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267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48B220B-455D-4C4D-86CE-311E5B103A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4D49E8-EAEF-4440-80F7-772108BBE7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5ED3E2-92AE-DB4A-AF0B-D8DA97139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96E84-EB1D-3044-A582-CB6476D7027F}" type="datetimeFigureOut">
              <a:rPr lang="en-US" smtClean="0"/>
              <a:t>10/15/20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35B2EF-96DB-7249-BD9C-390C0C574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9E028-9897-3145-8ADE-8C14614DF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6CECC-45C6-114F-965C-F56DFF843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0910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5F8E8-F9A1-1846-ABC8-6D29DD13A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DF1D58-6B37-3A47-A36A-954660C29D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4B072-5298-BB45-9854-1D4A2CCE2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96E84-EB1D-3044-A582-CB6476D7027F}" type="datetimeFigureOut">
              <a:rPr lang="en-US" smtClean="0"/>
              <a:t>10/15/20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963FAB-084C-1743-865C-15B8F1D5C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F4D6FE-09CD-E54C-94B6-3B5A3A1CF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6CECC-45C6-114F-965C-F56DFF843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246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23097-A53F-CB4A-977E-773A3B76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4F8FF8-8F8B-9B48-9ECA-5FDC9BED05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D0CBEB-7768-C844-B19A-7045712CB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96E84-EB1D-3044-A582-CB6476D7027F}" type="datetimeFigureOut">
              <a:rPr lang="en-US" smtClean="0"/>
              <a:t>10/15/20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9A0295-D85A-BE45-9DD4-F0F3E6910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058015-06CC-184E-ABC6-B934C5DDA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6CECC-45C6-114F-965C-F56DFF843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682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DBE2C-1504-934E-8C3A-4621F67DB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5CD185-1BE1-1743-A3E0-9143EEE29F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B7DB9F-84D9-2D41-BB42-AADC6F1A39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91523E-A786-184C-A4F6-21C534EEE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96E84-EB1D-3044-A582-CB6476D7027F}" type="datetimeFigureOut">
              <a:rPr lang="en-US" smtClean="0"/>
              <a:t>10/15/20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2B2E6B-E235-AB46-B663-1B45B8A24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877AED-A50D-4449-B224-923CF7131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6CECC-45C6-114F-965C-F56DFF843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584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4B81E-EA12-8741-A93F-A68FB0883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67A792-8F31-D44A-94E7-DA7B638C33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D06EAF-299C-0448-87F4-9BABC1E00F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9F6BDF-D53C-A64F-BFB9-ACB6D1ABA0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7046E5-2347-B146-96FF-80B6857E9D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28D4D0-47A5-5249-ADD4-15F571F07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96E84-EB1D-3044-A582-CB6476D7027F}" type="datetimeFigureOut">
              <a:rPr lang="en-US" smtClean="0"/>
              <a:t>10/15/20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A665E41-2CED-7B48-A6FC-7C530512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6D7618-ACC8-8944-A886-01748E793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6CECC-45C6-114F-965C-F56DFF843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08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81B40-5C7F-4141-A52C-E85A4594D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C4A483-AC4F-0B49-B97B-A7F2C494B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96E84-EB1D-3044-A582-CB6476D7027F}" type="datetimeFigureOut">
              <a:rPr lang="en-US" smtClean="0"/>
              <a:t>10/15/20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57EE7E-0A51-8646-9007-B3A676C36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E6DBD1-69DA-AE40-A79B-989B9E61B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6CECC-45C6-114F-965C-F56DFF843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719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7CB082-0866-3C4F-AC36-4938149B0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96E84-EB1D-3044-A582-CB6476D7027F}" type="datetimeFigureOut">
              <a:rPr lang="en-US" smtClean="0"/>
              <a:t>10/15/20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9592E3-9C85-5345-A44D-F52E8AF89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B43F9A-325D-E844-99B0-3B099787B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6CECC-45C6-114F-965C-F56DFF843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803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DA2C1-C5ED-304D-B088-1B0D21ABF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958E08-B307-5542-8FCA-B3D4DEACD4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A36644-0314-C047-8C58-39FD85A74F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B2EA4D-4881-0340-A141-B1B3FC28C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96E84-EB1D-3044-A582-CB6476D7027F}" type="datetimeFigureOut">
              <a:rPr lang="en-US" smtClean="0"/>
              <a:t>10/15/20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43B78E-B781-1B41-9F3E-9F61FDB76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BBE5F8-6FC9-9740-B65C-97C7209C4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6CECC-45C6-114F-965C-F56DFF843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234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2EAAC-3B7D-0949-96C9-A5FA86BF3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655831-4732-C84F-9435-4AC8BD64AB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3F674-D6FC-3B45-8E16-967A1D8092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66D318-9A22-704D-9B64-E00EB48A4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96E84-EB1D-3044-A582-CB6476D7027F}" type="datetimeFigureOut">
              <a:rPr lang="en-US" smtClean="0"/>
              <a:t>10/15/20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E422D7-C51D-9249-87AF-C5752402B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B96FDD-E4FE-054D-ABF6-F09FE0762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6CECC-45C6-114F-965C-F56DFF843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27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9D27C6-485F-AA47-9E19-F27DD2FF9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5E9FF0-A627-4C4D-AC3E-74C79EFCF6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A8E51F-5289-2643-8B44-0CAEA38D22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596E84-EB1D-3044-A582-CB6476D7027F}" type="datetimeFigureOut">
              <a:rPr lang="en-US" smtClean="0"/>
              <a:t>10/15/20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47C1D7-5F76-914E-BC6B-963ED305A1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A7CD8C-D9D1-F04B-9FE6-2F60D8BE58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F6CECC-45C6-114F-965C-F56DFF843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543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user/manifestinvest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youtube.com/user/manifestinvest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asdaq.com/market-activity/stocks/goog/earnings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B38CB-05B4-FF43-8414-50EDCDA7763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Stock Selection Guide (SSG) Training &amp; Using Various Investing Data Sources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C288D0-0ECD-4943-ADA2-18514C806B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Jim, Aaron, Joe and Sudip</a:t>
            </a:r>
          </a:p>
          <a:p>
            <a:endParaRPr lang="en-US" dirty="0"/>
          </a:p>
          <a:p>
            <a:r>
              <a:rPr lang="en-US" dirty="0"/>
              <a:t>10/17/2020</a:t>
            </a:r>
          </a:p>
        </p:txBody>
      </p:sp>
    </p:spTree>
    <p:extLst>
      <p:ext uri="{BB962C8B-B14F-4D97-AF65-F5344CB8AC3E}">
        <p14:creationId xmlns:p14="http://schemas.microsoft.com/office/powerpoint/2010/main" val="11650105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15F9F-662E-424F-88F1-9C79353B3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78" y="339851"/>
            <a:ext cx="10515600" cy="1325563"/>
          </a:xfrm>
        </p:spPr>
        <p:txBody>
          <a:bodyPr/>
          <a:lstStyle/>
          <a:p>
            <a:r>
              <a:rPr lang="en-US" dirty="0" err="1"/>
              <a:t>Valueline</a:t>
            </a:r>
            <a:r>
              <a:rPr lang="en-US" dirty="0"/>
              <a:t> Industry</a:t>
            </a:r>
            <a:br>
              <a:rPr lang="en-US" dirty="0"/>
            </a:br>
            <a:r>
              <a:rPr lang="en-US" dirty="0"/>
              <a:t>Report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542A19F-3E80-6B44-B589-9269DACCD4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789" y="2166811"/>
            <a:ext cx="3753853" cy="4351338"/>
          </a:xfrm>
        </p:spPr>
        <p:txBody>
          <a:bodyPr/>
          <a:lstStyle/>
          <a:p>
            <a:r>
              <a:rPr lang="en-US" dirty="0"/>
              <a:t>Where do you find this? </a:t>
            </a:r>
          </a:p>
          <a:p>
            <a:pPr lvl="1"/>
            <a:r>
              <a:rPr lang="en-US" dirty="0"/>
              <a:t>Find it in the </a:t>
            </a:r>
            <a:r>
              <a:rPr lang="en-US" dirty="0" err="1"/>
              <a:t>Valueline</a:t>
            </a:r>
            <a:r>
              <a:rPr lang="en-US" dirty="0"/>
              <a:t> Financial Report area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D28763-2DD3-1A41-A863-499DEB861D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7912" y="2261937"/>
            <a:ext cx="7672277" cy="4072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2093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15F9F-662E-424F-88F1-9C79353B3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78" y="339851"/>
            <a:ext cx="10515600" cy="1325563"/>
          </a:xfrm>
        </p:spPr>
        <p:txBody>
          <a:bodyPr/>
          <a:lstStyle/>
          <a:p>
            <a:r>
              <a:rPr lang="en-US" dirty="0" err="1"/>
              <a:t>Valueline</a:t>
            </a:r>
            <a:r>
              <a:rPr lang="en-US" dirty="0"/>
              <a:t> Industry</a:t>
            </a:r>
            <a:br>
              <a:rPr lang="en-US" dirty="0"/>
            </a:br>
            <a:r>
              <a:rPr lang="en-US" dirty="0"/>
              <a:t>Report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542A19F-3E80-6B44-B589-9269DACCD4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789" y="2166811"/>
            <a:ext cx="3753853" cy="4351338"/>
          </a:xfrm>
        </p:spPr>
        <p:txBody>
          <a:bodyPr/>
          <a:lstStyle/>
          <a:p>
            <a:r>
              <a:rPr lang="en-US" dirty="0"/>
              <a:t>See guide on right (</a:t>
            </a:r>
            <a:r>
              <a:rPr lang="en-US" dirty="0" err="1"/>
              <a:t>pg</a:t>
            </a:r>
            <a:r>
              <a:rPr lang="en-US" dirty="0"/>
              <a:t> 21) and pages 3-19 on what each number designates</a:t>
            </a:r>
          </a:p>
          <a:p>
            <a:pPr lvl="1"/>
            <a:r>
              <a:rPr lang="en-US" dirty="0"/>
              <a:t>File is on </a:t>
            </a:r>
            <a:r>
              <a:rPr lang="en-US" dirty="0" err="1"/>
              <a:t>Bivio</a:t>
            </a:r>
            <a:r>
              <a:rPr lang="en-US" dirty="0"/>
              <a:t> site (see next page)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FDFC55-3D22-5744-99EC-89B9A09F8E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0"/>
            <a:ext cx="52566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0350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15F9F-662E-424F-88F1-9C79353B3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78" y="-11841"/>
            <a:ext cx="10515600" cy="1325563"/>
          </a:xfrm>
        </p:spPr>
        <p:txBody>
          <a:bodyPr/>
          <a:lstStyle/>
          <a:p>
            <a:r>
              <a:rPr lang="en-US" dirty="0" err="1"/>
              <a:t>Bivio</a:t>
            </a:r>
            <a:r>
              <a:rPr lang="en-US" dirty="0"/>
              <a:t> – Communications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/>
              <a:t>Files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/>
              <a:t>Education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542A19F-3E80-6B44-B589-9269DACCD4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789" y="2166811"/>
            <a:ext cx="3753853" cy="4351338"/>
          </a:xfrm>
        </p:spPr>
        <p:txBody>
          <a:bodyPr/>
          <a:lstStyle/>
          <a:p>
            <a:r>
              <a:rPr lang="en-US" dirty="0"/>
              <a:t>See guide on right (</a:t>
            </a:r>
            <a:r>
              <a:rPr lang="en-US" dirty="0" err="1"/>
              <a:t>pg</a:t>
            </a:r>
            <a:r>
              <a:rPr lang="en-US" dirty="0"/>
              <a:t> 21) and pages 3-19 on what each number designates</a:t>
            </a:r>
          </a:p>
          <a:p>
            <a:pPr lvl="1"/>
            <a:r>
              <a:rPr lang="en-US" dirty="0"/>
              <a:t>File is on </a:t>
            </a:r>
            <a:r>
              <a:rPr lang="en-US" dirty="0" err="1"/>
              <a:t>Bivio</a:t>
            </a:r>
            <a:r>
              <a:rPr lang="en-US" dirty="0"/>
              <a:t> site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1CAB04-F4F1-D54E-9FB3-DA4A25450F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02750"/>
            <a:ext cx="12192000" cy="5015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1093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15F9F-662E-424F-88F1-9C79353B3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78" y="339851"/>
            <a:ext cx="10515600" cy="1325563"/>
          </a:xfrm>
        </p:spPr>
        <p:txBody>
          <a:bodyPr/>
          <a:lstStyle/>
          <a:p>
            <a:r>
              <a:rPr lang="en-US" dirty="0"/>
              <a:t>Organize Your Data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542A19F-3E80-6B44-B589-9269DACCD4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789" y="5472113"/>
            <a:ext cx="3753853" cy="1046036"/>
          </a:xfrm>
        </p:spPr>
        <p:txBody>
          <a:bodyPr/>
          <a:lstStyle/>
          <a:p>
            <a:r>
              <a:rPr lang="en-US" dirty="0"/>
              <a:t>Courtesy: Jim Barret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B4F7C4-3C02-BC43-AA89-1CFCEDA0BC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992" y="1697163"/>
            <a:ext cx="8733016" cy="3360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3598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15F9F-662E-424F-88F1-9C79353B3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78" y="339851"/>
            <a:ext cx="10515600" cy="1325563"/>
          </a:xfrm>
        </p:spPr>
        <p:txBody>
          <a:bodyPr/>
          <a:lstStyle/>
          <a:p>
            <a:r>
              <a:rPr lang="en-US" dirty="0"/>
              <a:t>Manifest Data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542A19F-3E80-6B44-B589-9269DACCD4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789" y="5472113"/>
            <a:ext cx="3753853" cy="1046036"/>
          </a:xfrm>
        </p:spPr>
        <p:txBody>
          <a:bodyPr/>
          <a:lstStyle/>
          <a:p>
            <a:r>
              <a:rPr lang="en-US" dirty="0"/>
              <a:t>Source: </a:t>
            </a:r>
            <a:r>
              <a:rPr lang="en-US" dirty="0" err="1"/>
              <a:t>Manifestinvesting.com</a:t>
            </a:r>
            <a:r>
              <a:rPr lang="en-US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292B65-1548-F646-8323-7AC1A0D654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3197" y="0"/>
            <a:ext cx="61872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7967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15F9F-662E-424F-88F1-9C79353B3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78" y="339851"/>
            <a:ext cx="10515600" cy="1325563"/>
          </a:xfrm>
        </p:spPr>
        <p:txBody>
          <a:bodyPr/>
          <a:lstStyle/>
          <a:p>
            <a:r>
              <a:rPr lang="en-US" dirty="0"/>
              <a:t>IAS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542A19F-3E80-6B44-B589-9269DACCD4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789" y="5472113"/>
            <a:ext cx="6357919" cy="1046036"/>
          </a:xfrm>
        </p:spPr>
        <p:txBody>
          <a:bodyPr>
            <a:normAutofit/>
          </a:bodyPr>
          <a:lstStyle/>
          <a:p>
            <a:r>
              <a:rPr lang="en-US" dirty="0"/>
              <a:t>Source: IAS Newsletter, 10/2020</a:t>
            </a:r>
          </a:p>
          <a:p>
            <a:pPr marL="0" indent="0">
              <a:buNone/>
            </a:pPr>
            <a:r>
              <a:rPr lang="en-US" dirty="0"/>
              <a:t>  data about 2 </a:t>
            </a:r>
            <a:r>
              <a:rPr lang="en-US" dirty="0" err="1"/>
              <a:t>wks</a:t>
            </a:r>
            <a:r>
              <a:rPr lang="en-US" dirty="0"/>
              <a:t> before this is published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0B5F3F-5837-EF4A-9FCD-D79749FFD6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75037"/>
            <a:ext cx="12192000" cy="1581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9354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15F9F-662E-424F-88F1-9C79353B3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78" y="339851"/>
            <a:ext cx="10515600" cy="1325563"/>
          </a:xfrm>
        </p:spPr>
        <p:txBody>
          <a:bodyPr/>
          <a:lstStyle/>
          <a:p>
            <a:r>
              <a:rPr lang="en-US" dirty="0"/>
              <a:t>Latest PAR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542A19F-3E80-6B44-B589-9269DACCD4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789" y="5472113"/>
            <a:ext cx="6357919" cy="1046036"/>
          </a:xfrm>
        </p:spPr>
        <p:txBody>
          <a:bodyPr>
            <a:normAutofit/>
          </a:bodyPr>
          <a:lstStyle/>
          <a:p>
            <a:r>
              <a:rPr lang="en-US" dirty="0"/>
              <a:t>Source: Manifest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6AB3EA-82C8-C94E-BC1F-AABA2985C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6017" y="82062"/>
            <a:ext cx="72659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8580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15F9F-662E-424F-88F1-9C79353B3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78" y="-105626"/>
            <a:ext cx="10515600" cy="1325563"/>
          </a:xfrm>
        </p:spPr>
        <p:txBody>
          <a:bodyPr/>
          <a:lstStyle/>
          <a:p>
            <a:r>
              <a:rPr lang="en-US" dirty="0"/>
              <a:t>SSG with Online SSG Tools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66C2DC-EB9A-FD4F-B128-51654FA94E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1050" y="957261"/>
            <a:ext cx="8089900" cy="580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8199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15F9F-662E-424F-88F1-9C79353B3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78" y="-105626"/>
            <a:ext cx="10515600" cy="1325563"/>
          </a:xfrm>
        </p:spPr>
        <p:txBody>
          <a:bodyPr/>
          <a:lstStyle/>
          <a:p>
            <a:r>
              <a:rPr lang="en-US" dirty="0"/>
              <a:t>SSG with Online SSG Tools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EBF84F-CEC7-2648-A6AF-127C33293A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7953" y="935122"/>
            <a:ext cx="9139110" cy="5922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3443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15F9F-662E-424F-88F1-9C79353B3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78" y="-105626"/>
            <a:ext cx="10515600" cy="1325563"/>
          </a:xfrm>
        </p:spPr>
        <p:txBody>
          <a:bodyPr/>
          <a:lstStyle/>
          <a:p>
            <a:r>
              <a:rPr lang="en-US" dirty="0"/>
              <a:t>SSG with Online SSG Tools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A16ADB-5A20-5848-8B0D-4EAB0E9AE2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295" y="814387"/>
            <a:ext cx="9876201" cy="5729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7368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5CD2F-BC04-5243-9CB2-6716D246C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Sources for Investment Ideas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68C887-A8C2-CC49-8C29-C721977F00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BetterInvesting</a:t>
            </a:r>
            <a:r>
              <a:rPr lang="en-US" dirty="0"/>
              <a:t> Top 100 list  (imported &amp; screened through Manifest)</a:t>
            </a:r>
          </a:p>
          <a:p>
            <a:r>
              <a:rPr lang="en-US" dirty="0"/>
              <a:t>Manifest Investing </a:t>
            </a:r>
          </a:p>
          <a:p>
            <a:pPr lvl="1"/>
            <a:r>
              <a:rPr lang="en-US" dirty="0"/>
              <a:t>Free </a:t>
            </a:r>
            <a:r>
              <a:rPr lang="en-US" dirty="0" err="1"/>
              <a:t>Youtube</a:t>
            </a:r>
            <a:r>
              <a:rPr lang="en-US" dirty="0"/>
              <a:t> channel </a:t>
            </a:r>
            <a:r>
              <a:rPr lang="en-US" dirty="0">
                <a:hlinkClick r:id="rId2"/>
              </a:rPr>
              <a:t>https://www.youtube.com/user/manifestinvest</a:t>
            </a:r>
            <a:endParaRPr lang="en-US" dirty="0"/>
          </a:p>
          <a:p>
            <a:pPr lvl="1"/>
            <a:r>
              <a:rPr lang="en-US" dirty="0"/>
              <a:t>Paid newsletter</a:t>
            </a:r>
          </a:p>
          <a:p>
            <a:r>
              <a:rPr lang="en-US" dirty="0"/>
              <a:t>IAS (Investor Advisory Services), paid (~$150/</a:t>
            </a:r>
            <a:r>
              <a:rPr lang="en-US" dirty="0" err="1"/>
              <a:t>yr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Monthly newsletter</a:t>
            </a:r>
          </a:p>
          <a:p>
            <a:r>
              <a:rPr lang="en-US" dirty="0" err="1"/>
              <a:t>Barrons</a:t>
            </a:r>
            <a:r>
              <a:rPr lang="en-US" dirty="0"/>
              <a:t> (use Airline miles for weekly magazine or library version; or online – look at key major articles)</a:t>
            </a:r>
          </a:p>
          <a:p>
            <a:r>
              <a:rPr lang="en-US" dirty="0"/>
              <a:t>Scan </a:t>
            </a:r>
            <a:r>
              <a:rPr lang="en-US" dirty="0" err="1"/>
              <a:t>Morninstar’s</a:t>
            </a:r>
            <a:r>
              <a:rPr lang="en-US" dirty="0"/>
              <a:t> 5-star stocks</a:t>
            </a:r>
          </a:p>
          <a:p>
            <a:r>
              <a:rPr lang="en-US" dirty="0" err="1"/>
              <a:t>Valueline</a:t>
            </a:r>
            <a:r>
              <a:rPr lang="en-US" dirty="0"/>
              <a:t> access (Library website; research tab)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7970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15F9F-662E-424F-88F1-9C79353B3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78" y="-105626"/>
            <a:ext cx="10515600" cy="1325563"/>
          </a:xfrm>
        </p:spPr>
        <p:txBody>
          <a:bodyPr/>
          <a:lstStyle/>
          <a:p>
            <a:r>
              <a:rPr lang="en-US" dirty="0"/>
              <a:t>SSG with Online SSG Tools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52D35A-9390-9A46-ADF1-C9EA2F174B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7388" y="828071"/>
            <a:ext cx="9665972" cy="5787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3806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15F9F-662E-424F-88F1-9C79353B3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78" y="-105626"/>
            <a:ext cx="10515600" cy="1325563"/>
          </a:xfrm>
        </p:spPr>
        <p:txBody>
          <a:bodyPr/>
          <a:lstStyle/>
          <a:p>
            <a:r>
              <a:rPr lang="en-US" dirty="0"/>
              <a:t>SSG with Online SSG Tools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B6BDD4-7DCD-4847-8B51-BF1926E84D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7376" y="813563"/>
            <a:ext cx="9771358" cy="5830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3071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15F9F-662E-424F-88F1-9C79353B3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78" y="-105626"/>
            <a:ext cx="10515600" cy="1325563"/>
          </a:xfrm>
        </p:spPr>
        <p:txBody>
          <a:bodyPr/>
          <a:lstStyle/>
          <a:p>
            <a:r>
              <a:rPr lang="en-US" dirty="0"/>
              <a:t>SSG with Online SSG Tools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CBC946-FC02-8D4E-8690-A923DC6A1A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3163" y="884730"/>
            <a:ext cx="8388562" cy="5844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7465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15F9F-662E-424F-88F1-9C79353B3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78" y="-105626"/>
            <a:ext cx="10515600" cy="1325563"/>
          </a:xfrm>
        </p:spPr>
        <p:txBody>
          <a:bodyPr/>
          <a:lstStyle/>
          <a:p>
            <a:r>
              <a:rPr lang="en-US" dirty="0"/>
              <a:t>SSG with Online SSG Tools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6C406F-EF68-D64E-89CA-1333925589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3187" y="828303"/>
            <a:ext cx="8167301" cy="5886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8226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15F9F-662E-424F-88F1-9C79353B3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78" y="-105626"/>
            <a:ext cx="10515600" cy="1325563"/>
          </a:xfrm>
        </p:spPr>
        <p:txBody>
          <a:bodyPr/>
          <a:lstStyle/>
          <a:p>
            <a:r>
              <a:rPr lang="en-US" dirty="0"/>
              <a:t>SSG with Online SSG Tools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E166E0-BD03-3A42-ADE0-F2A648A943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500" y="1070166"/>
            <a:ext cx="7946258" cy="5787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0971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15F9F-662E-424F-88F1-9C79353B3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78" y="-105626"/>
            <a:ext cx="10515600" cy="1325563"/>
          </a:xfrm>
        </p:spPr>
        <p:txBody>
          <a:bodyPr/>
          <a:lstStyle/>
          <a:p>
            <a:r>
              <a:rPr lang="en-US" dirty="0"/>
              <a:t>SSG with Online SSG Tools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9671F5-945D-C24D-A31D-CA891B8621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1863" y="881552"/>
            <a:ext cx="6156366" cy="5976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4011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15F9F-662E-424F-88F1-9C79353B3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78" y="-105626"/>
            <a:ext cx="10515600" cy="1325563"/>
          </a:xfrm>
        </p:spPr>
        <p:txBody>
          <a:bodyPr/>
          <a:lstStyle/>
          <a:p>
            <a:r>
              <a:rPr lang="en-US" dirty="0"/>
              <a:t>SSG with Online SSG Tools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B7702E-5B42-C344-850B-31D369330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8963" y="787886"/>
            <a:ext cx="6819190" cy="607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9063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15F9F-662E-424F-88F1-9C79353B3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78" y="-105626"/>
            <a:ext cx="10515600" cy="1325563"/>
          </a:xfrm>
        </p:spPr>
        <p:txBody>
          <a:bodyPr/>
          <a:lstStyle/>
          <a:p>
            <a:r>
              <a:rPr lang="en-US" dirty="0"/>
              <a:t>SSG with Online SSG Tools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4764D3-C925-464B-AB80-3C9C20BDEA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4625" y="1062038"/>
            <a:ext cx="8279946" cy="579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7763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15F9F-662E-424F-88F1-9C79353B3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78" y="-105626"/>
            <a:ext cx="10515600" cy="1325563"/>
          </a:xfrm>
        </p:spPr>
        <p:txBody>
          <a:bodyPr/>
          <a:lstStyle/>
          <a:p>
            <a:r>
              <a:rPr lang="en-US" dirty="0"/>
              <a:t>SSG with Online SSG Tools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620CD4-9FD8-0D4A-A57C-321E113D04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7575" y="869432"/>
            <a:ext cx="6173068" cy="5988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7904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15F9F-662E-424F-88F1-9C79353B3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78" y="339851"/>
            <a:ext cx="10515600" cy="1325563"/>
          </a:xfrm>
        </p:spPr>
        <p:txBody>
          <a:bodyPr/>
          <a:lstStyle/>
          <a:p>
            <a:r>
              <a:rPr lang="en-US" dirty="0"/>
              <a:t>Recommendation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542A19F-3E80-6B44-B589-9269DACCD4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466" y="1966912"/>
            <a:ext cx="4013303" cy="2429241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Sell AAPL ($10,000)</a:t>
            </a:r>
          </a:p>
          <a:p>
            <a:r>
              <a:rPr lang="en-US" dirty="0"/>
              <a:t>Buy Google ($10,000 + $2500 cash)</a:t>
            </a:r>
          </a:p>
          <a:p>
            <a:pPr lvl="1"/>
            <a:r>
              <a:rPr lang="en-US" dirty="0"/>
              <a:t>Improves our overall PAR from 9% to something higher as we swap 3% PAR for APPL with 14% for GOOG</a:t>
            </a: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0FE2D5-299F-0C46-8471-9F2891ADE8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5331" y="1505099"/>
            <a:ext cx="6866926" cy="507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6652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A2C4D-8A50-BB44-B192-AD69C81E7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Mark Robertson </a:t>
            </a:r>
            <a:r>
              <a:rPr lang="en-US" dirty="0" err="1"/>
              <a:t>Youtube</a:t>
            </a:r>
            <a:r>
              <a:rPr lang="en-US" dirty="0"/>
              <a:t> Channel</a:t>
            </a:r>
            <a:br>
              <a:rPr lang="en-US" dirty="0"/>
            </a:br>
            <a:r>
              <a:rPr lang="en-US" dirty="0">
                <a:hlinkClick r:id="rId2"/>
              </a:rPr>
              <a:t>https://www.youtube.com/user/manifestinvest</a:t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5A1C488-C6AB-9F47-97DB-183AD84905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075" y="3111616"/>
            <a:ext cx="8320088" cy="338125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EC49927-01DD-664A-B57E-567F1CD5E5E0}"/>
              </a:ext>
            </a:extLst>
          </p:cNvPr>
          <p:cNvSpPr txBox="1">
            <a:spLocks/>
          </p:cNvSpPr>
          <p:nvPr/>
        </p:nvSpPr>
        <p:spPr>
          <a:xfrm>
            <a:off x="981075" y="21034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From 9/29 episode:</a:t>
            </a:r>
          </a:p>
        </p:txBody>
      </p:sp>
    </p:spTree>
    <p:extLst>
      <p:ext uri="{BB962C8B-B14F-4D97-AF65-F5344CB8AC3E}">
        <p14:creationId xmlns:p14="http://schemas.microsoft.com/office/powerpoint/2010/main" val="42588686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15F9F-662E-424F-88F1-9C79353B3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estimates for Sales &amp; Earnings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59627C-B252-9E41-A6BA-3D78050976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Valueline</a:t>
            </a:r>
            <a:endParaRPr lang="en-US" dirty="0"/>
          </a:p>
          <a:p>
            <a:pPr lvl="1"/>
            <a:r>
              <a:rPr lang="en-US" dirty="0"/>
              <a:t>Ask club member to download via library site &amp; share</a:t>
            </a:r>
          </a:p>
          <a:p>
            <a:r>
              <a:rPr lang="en-US" dirty="0"/>
              <a:t>Yahoo Finance</a:t>
            </a:r>
          </a:p>
          <a:p>
            <a:r>
              <a:rPr lang="en-US" dirty="0"/>
              <a:t>Nasdaq 2 or 5 </a:t>
            </a:r>
            <a:r>
              <a:rPr lang="en-US" dirty="0" err="1"/>
              <a:t>yr</a:t>
            </a:r>
            <a:r>
              <a:rPr lang="en-US" dirty="0"/>
              <a:t> forecast (being retired?)</a:t>
            </a:r>
          </a:p>
          <a:p>
            <a:pPr lvl="1"/>
            <a:r>
              <a:rPr lang="en-US" dirty="0">
                <a:hlinkClick r:id="rId2"/>
              </a:rPr>
              <a:t>https://www.nasdaq.com/market-activity/stocks/goog/earnings</a:t>
            </a:r>
            <a:endParaRPr lang="en-US" dirty="0"/>
          </a:p>
          <a:p>
            <a:r>
              <a:rPr lang="en-US" dirty="0"/>
              <a:t>S&amp;P Forecast (library tool)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91729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A2C4D-8A50-BB44-B192-AD69C81E7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20663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Ideas Sorted through Manifest Quality/PAR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DE636B-64F4-1E41-90A4-1E16C5F038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749" y="890019"/>
            <a:ext cx="6692502" cy="546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9634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15F9F-662E-424F-88F1-9C79353B3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110" y="125046"/>
            <a:ext cx="10515600" cy="1325563"/>
          </a:xfrm>
        </p:spPr>
        <p:txBody>
          <a:bodyPr/>
          <a:lstStyle/>
          <a:p>
            <a:r>
              <a:rPr lang="en-US" dirty="0"/>
              <a:t>Our Choice of Stock to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59627C-B252-9E41-A6BA-3D78050976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110" y="1583887"/>
            <a:ext cx="10515600" cy="4351338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Industrials featured on </a:t>
            </a:r>
            <a:r>
              <a:rPr lang="en-US" dirty="0" err="1"/>
              <a:t>Barrons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Were low PAR</a:t>
            </a:r>
          </a:p>
          <a:p>
            <a:r>
              <a:rPr lang="en-US" dirty="0"/>
              <a:t>Gaming stocks (low PAR); Barron’s feature</a:t>
            </a:r>
          </a:p>
          <a:p>
            <a:r>
              <a:rPr lang="en-US" dirty="0"/>
              <a:t>Nvidia (NVDA); low PAR</a:t>
            </a:r>
          </a:p>
          <a:p>
            <a:r>
              <a:rPr lang="en-US" dirty="0"/>
              <a:t>Gunmaker &amp; playing the election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===2 good choices====</a:t>
            </a:r>
          </a:p>
          <a:p>
            <a:r>
              <a:rPr lang="en-US" dirty="0"/>
              <a:t>Sprouts (SFM); good PAR</a:t>
            </a:r>
          </a:p>
          <a:p>
            <a:endParaRPr lang="en-US" dirty="0"/>
          </a:p>
          <a:p>
            <a:r>
              <a:rPr lang="en-US" dirty="0"/>
              <a:t>GOOGLE</a:t>
            </a:r>
          </a:p>
          <a:p>
            <a:pPr lvl="1"/>
            <a:r>
              <a:rPr lang="en-US" dirty="0"/>
              <a:t>GOOG</a:t>
            </a:r>
          </a:p>
          <a:p>
            <a:pPr lvl="1"/>
            <a:r>
              <a:rPr lang="en-US" dirty="0"/>
              <a:t>Came up with high PAR (Percentage Annual Return)</a:t>
            </a:r>
          </a:p>
          <a:p>
            <a:pPr lvl="1"/>
            <a:r>
              <a:rPr lang="en-US" dirty="0"/>
              <a:t>Good growth </a:t>
            </a:r>
          </a:p>
          <a:p>
            <a:pPr lvl="1"/>
            <a:r>
              <a:rPr lang="en-US" dirty="0"/>
              <a:t>Advertising company vs pure technology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F8A220-C71E-4B45-A256-7361D12A07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7737" y="1027906"/>
            <a:ext cx="5769512" cy="5705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8612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15F9F-662E-424F-88F1-9C79353B3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78" y="-357981"/>
            <a:ext cx="10515600" cy="1325563"/>
          </a:xfrm>
        </p:spPr>
        <p:txBody>
          <a:bodyPr/>
          <a:lstStyle/>
          <a:p>
            <a:r>
              <a:rPr lang="en-US" dirty="0" err="1"/>
              <a:t>Valueline</a:t>
            </a:r>
            <a:r>
              <a:rPr lang="en-US" dirty="0"/>
              <a:t> Pointers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479395-9150-0C47-9814-A6971B7D7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709" y="500670"/>
            <a:ext cx="9196117" cy="6162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2693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15F9F-662E-424F-88F1-9C79353B3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78" y="-357981"/>
            <a:ext cx="10515600" cy="1325563"/>
          </a:xfrm>
        </p:spPr>
        <p:txBody>
          <a:bodyPr/>
          <a:lstStyle/>
          <a:p>
            <a:r>
              <a:rPr lang="en-US" dirty="0" err="1"/>
              <a:t>Valueline</a:t>
            </a:r>
            <a:r>
              <a:rPr lang="en-US" dirty="0"/>
              <a:t> Pointers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1C6E44-65C1-8843-A4A0-3B76E99541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4422" y="595928"/>
            <a:ext cx="9836958" cy="6125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419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15F9F-662E-424F-88F1-9C79353B3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78" y="339851"/>
            <a:ext cx="10515600" cy="1325563"/>
          </a:xfrm>
        </p:spPr>
        <p:txBody>
          <a:bodyPr/>
          <a:lstStyle/>
          <a:p>
            <a:r>
              <a:rPr lang="en-US" dirty="0" err="1"/>
              <a:t>Valueline</a:t>
            </a:r>
            <a:r>
              <a:rPr lang="en-US" dirty="0"/>
              <a:t> Industry</a:t>
            </a:r>
            <a:br>
              <a:rPr lang="en-US" dirty="0"/>
            </a:br>
            <a:r>
              <a:rPr lang="en-US" dirty="0"/>
              <a:t>Report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E26F01-2300-B640-8ACA-C423E13E9C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9778" y="0"/>
            <a:ext cx="5070949" cy="68580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542A19F-3E80-6B44-B589-9269DACCD4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905" y="2166811"/>
            <a:ext cx="4888022" cy="4351338"/>
          </a:xfrm>
        </p:spPr>
        <p:txBody>
          <a:bodyPr/>
          <a:lstStyle/>
          <a:p>
            <a:r>
              <a:rPr lang="en-US" dirty="0"/>
              <a:t>GOOG doesn’t fit Internet completely </a:t>
            </a:r>
          </a:p>
          <a:p>
            <a:r>
              <a:rPr lang="en-US" dirty="0"/>
              <a:t>Do you have the best company in an industry?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20902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482</Words>
  <Application>Microsoft Macintosh PowerPoint</Application>
  <PresentationFormat>Widescreen</PresentationFormat>
  <Paragraphs>85</Paragraphs>
  <Slides>29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Office Theme</vt:lpstr>
      <vt:lpstr>Stock Selection Guide (SSG) Training &amp; Using Various Investing Data Sources</vt:lpstr>
      <vt:lpstr>Sources for Investment Ideas</vt:lpstr>
      <vt:lpstr>Mark Robertson Youtube Channel https://www.youtube.com/user/manifestinvest </vt:lpstr>
      <vt:lpstr>Future estimates for Sales &amp; Earnings</vt:lpstr>
      <vt:lpstr>Ideas Sorted through Manifest Quality/PAR</vt:lpstr>
      <vt:lpstr>Our Choice of Stock to Study</vt:lpstr>
      <vt:lpstr>Valueline Pointers</vt:lpstr>
      <vt:lpstr>Valueline Pointers</vt:lpstr>
      <vt:lpstr>Valueline Industry Report</vt:lpstr>
      <vt:lpstr>Valueline Industry Report</vt:lpstr>
      <vt:lpstr>Valueline Industry Report</vt:lpstr>
      <vt:lpstr>Bivio – Communications Files Education</vt:lpstr>
      <vt:lpstr>Organize Your Data</vt:lpstr>
      <vt:lpstr>Manifest Data</vt:lpstr>
      <vt:lpstr>IAS</vt:lpstr>
      <vt:lpstr>Latest PAR</vt:lpstr>
      <vt:lpstr>SSG with Online SSG Tools</vt:lpstr>
      <vt:lpstr>SSG with Online SSG Tools</vt:lpstr>
      <vt:lpstr>SSG with Online SSG Tools</vt:lpstr>
      <vt:lpstr>SSG with Online SSG Tools</vt:lpstr>
      <vt:lpstr>SSG with Online SSG Tools</vt:lpstr>
      <vt:lpstr>SSG with Online SSG Tools</vt:lpstr>
      <vt:lpstr>SSG with Online SSG Tools</vt:lpstr>
      <vt:lpstr>SSG with Online SSG Tools</vt:lpstr>
      <vt:lpstr>SSG with Online SSG Tools</vt:lpstr>
      <vt:lpstr>SSG with Online SSG Tools</vt:lpstr>
      <vt:lpstr>SSG with Online SSG Tools</vt:lpstr>
      <vt:lpstr>SSG with Online SSG Tools</vt:lpstr>
      <vt:lpstr>Recommendation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Suvedi, Sudip</dc:creator>
  <cp:lastModifiedBy>Suvedi, Sudip</cp:lastModifiedBy>
  <cp:revision>11</cp:revision>
  <dcterms:created xsi:type="dcterms:W3CDTF">2020-10-16T00:11:11Z</dcterms:created>
  <dcterms:modified xsi:type="dcterms:W3CDTF">2020-10-16T02:47:39Z</dcterms:modified>
</cp:coreProperties>
</file>