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5"/>
  </p:sldMasterIdLst>
  <p:notesMasterIdLst>
    <p:notesMasterId r:id="rId31"/>
  </p:notesMasterIdLst>
  <p:sldIdLst>
    <p:sldId id="257" r:id="rId6"/>
    <p:sldId id="285" r:id="rId7"/>
    <p:sldId id="265" r:id="rId8"/>
    <p:sldId id="266" r:id="rId9"/>
    <p:sldId id="267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ED967-81F8-4DDE-9E90-4E4F15E106A6}" v="11" dt="2020-05-16T00:40:14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80" d="100"/>
          <a:sy n="80" d="100"/>
        </p:scale>
        <p:origin x="3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, Teresa M" userId="4b2fd379-b52a-4f18-b831-0834ba8ad582" providerId="ADAL" clId="{804ED967-81F8-4DDE-9E90-4E4F15E106A6}"/>
    <pc:docChg chg="undo custSel delSld modSld">
      <pc:chgData name="Barr, Teresa M" userId="4b2fd379-b52a-4f18-b831-0834ba8ad582" providerId="ADAL" clId="{804ED967-81F8-4DDE-9E90-4E4F15E106A6}" dt="2020-05-16T00:47:51.393" v="1482" actId="255"/>
      <pc:docMkLst>
        <pc:docMk/>
      </pc:docMkLst>
      <pc:sldChg chg="modSp">
        <pc:chgData name="Barr, Teresa M" userId="4b2fd379-b52a-4f18-b831-0834ba8ad582" providerId="ADAL" clId="{804ED967-81F8-4DDE-9E90-4E4F15E106A6}" dt="2020-05-15T21:07:39.250" v="23" actId="20577"/>
        <pc:sldMkLst>
          <pc:docMk/>
          <pc:sldMk cId="1619020600" sldId="265"/>
        </pc:sldMkLst>
        <pc:spChg chg="mod">
          <ac:chgData name="Barr, Teresa M" userId="4b2fd379-b52a-4f18-b831-0834ba8ad582" providerId="ADAL" clId="{804ED967-81F8-4DDE-9E90-4E4F15E106A6}" dt="2020-05-15T21:07:39.250" v="23" actId="20577"/>
          <ac:spMkLst>
            <pc:docMk/>
            <pc:sldMk cId="1619020600" sldId="265"/>
            <ac:spMk id="8" creationId="{AD145068-A3A7-4004-9E01-84339FCF32E1}"/>
          </ac:spMkLst>
        </pc:spChg>
      </pc:sldChg>
      <pc:sldChg chg="modSp">
        <pc:chgData name="Barr, Teresa M" userId="4b2fd379-b52a-4f18-b831-0834ba8ad582" providerId="ADAL" clId="{804ED967-81F8-4DDE-9E90-4E4F15E106A6}" dt="2020-05-15T21:39:12.702" v="146" actId="20577"/>
        <pc:sldMkLst>
          <pc:docMk/>
          <pc:sldMk cId="1674687349" sldId="266"/>
        </pc:sldMkLst>
        <pc:spChg chg="mod">
          <ac:chgData name="Barr, Teresa M" userId="4b2fd379-b52a-4f18-b831-0834ba8ad582" providerId="ADAL" clId="{804ED967-81F8-4DDE-9E90-4E4F15E106A6}" dt="2020-05-15T21:39:12.702" v="146" actId="20577"/>
          <ac:spMkLst>
            <pc:docMk/>
            <pc:sldMk cId="1674687349" sldId="266"/>
            <ac:spMk id="8" creationId="{AD145068-A3A7-4004-9E01-84339FCF32E1}"/>
          </ac:spMkLst>
        </pc:spChg>
      </pc:sldChg>
      <pc:sldChg chg="modSp">
        <pc:chgData name="Barr, Teresa M" userId="4b2fd379-b52a-4f18-b831-0834ba8ad582" providerId="ADAL" clId="{804ED967-81F8-4DDE-9E90-4E4F15E106A6}" dt="2020-05-15T21:37:20.739" v="139" actId="20577"/>
        <pc:sldMkLst>
          <pc:docMk/>
          <pc:sldMk cId="1264714467" sldId="267"/>
        </pc:sldMkLst>
        <pc:spChg chg="mod">
          <ac:chgData name="Barr, Teresa M" userId="4b2fd379-b52a-4f18-b831-0834ba8ad582" providerId="ADAL" clId="{804ED967-81F8-4DDE-9E90-4E4F15E106A6}" dt="2020-05-15T21:37:20.739" v="139" actId="20577"/>
          <ac:spMkLst>
            <pc:docMk/>
            <pc:sldMk cId="1264714467" sldId="267"/>
            <ac:spMk id="8" creationId="{AD145068-A3A7-4004-9E01-84339FCF32E1}"/>
          </ac:spMkLst>
        </pc:spChg>
      </pc:sldChg>
      <pc:sldChg chg="modSp">
        <pc:chgData name="Barr, Teresa M" userId="4b2fd379-b52a-4f18-b831-0834ba8ad582" providerId="ADAL" clId="{804ED967-81F8-4DDE-9E90-4E4F15E106A6}" dt="2020-05-16T00:47:14.482" v="1480" actId="255"/>
        <pc:sldMkLst>
          <pc:docMk/>
          <pc:sldMk cId="1457363161" sldId="269"/>
        </pc:sldMkLst>
        <pc:spChg chg="mod">
          <ac:chgData name="Barr, Teresa M" userId="4b2fd379-b52a-4f18-b831-0834ba8ad582" providerId="ADAL" clId="{804ED967-81F8-4DDE-9E90-4E4F15E106A6}" dt="2020-05-16T00:47:14.482" v="1480" actId="255"/>
          <ac:spMkLst>
            <pc:docMk/>
            <pc:sldMk cId="1457363161" sldId="269"/>
            <ac:spMk id="8" creationId="{AD145068-A3A7-4004-9E01-84339FCF32E1}"/>
          </ac:spMkLst>
        </pc:spChg>
      </pc:sldChg>
      <pc:sldChg chg="delSp modSp">
        <pc:chgData name="Barr, Teresa M" userId="4b2fd379-b52a-4f18-b831-0834ba8ad582" providerId="ADAL" clId="{804ED967-81F8-4DDE-9E90-4E4F15E106A6}" dt="2020-05-16T00:47:38.907" v="1481" actId="255"/>
        <pc:sldMkLst>
          <pc:docMk/>
          <pc:sldMk cId="4025572508" sldId="270"/>
        </pc:sldMkLst>
        <pc:spChg chg="del">
          <ac:chgData name="Barr, Teresa M" userId="4b2fd379-b52a-4f18-b831-0834ba8ad582" providerId="ADAL" clId="{804ED967-81F8-4DDE-9E90-4E4F15E106A6}" dt="2020-05-15T21:49:50.065" v="341" actId="478"/>
          <ac:spMkLst>
            <pc:docMk/>
            <pc:sldMk cId="4025572508" sldId="270"/>
            <ac:spMk id="4" creationId="{BB0E418B-2125-4E89-97E3-F6483F35DFA7}"/>
          </ac:spMkLst>
        </pc:spChg>
        <pc:spChg chg="mod">
          <ac:chgData name="Barr, Teresa M" userId="4b2fd379-b52a-4f18-b831-0834ba8ad582" providerId="ADAL" clId="{804ED967-81F8-4DDE-9E90-4E4F15E106A6}" dt="2020-05-16T00:47:38.907" v="1481" actId="255"/>
          <ac:spMkLst>
            <pc:docMk/>
            <pc:sldMk cId="4025572508" sldId="270"/>
            <ac:spMk id="8" creationId="{AD145068-A3A7-4004-9E01-84339FCF32E1}"/>
          </ac:spMkLst>
        </pc:spChg>
      </pc:sldChg>
      <pc:sldChg chg="modSp">
        <pc:chgData name="Barr, Teresa M" userId="4b2fd379-b52a-4f18-b831-0834ba8ad582" providerId="ADAL" clId="{804ED967-81F8-4DDE-9E90-4E4F15E106A6}" dt="2020-05-15T23:05:29.587" v="674" actId="15"/>
        <pc:sldMkLst>
          <pc:docMk/>
          <pc:sldMk cId="3569995943" sldId="271"/>
        </pc:sldMkLst>
        <pc:spChg chg="mod">
          <ac:chgData name="Barr, Teresa M" userId="4b2fd379-b52a-4f18-b831-0834ba8ad582" providerId="ADAL" clId="{804ED967-81F8-4DDE-9E90-4E4F15E106A6}" dt="2020-05-15T23:05:29.587" v="674" actId="15"/>
          <ac:spMkLst>
            <pc:docMk/>
            <pc:sldMk cId="3569995943" sldId="271"/>
            <ac:spMk id="8" creationId="{AD145068-A3A7-4004-9E01-84339FCF32E1}"/>
          </ac:spMkLst>
        </pc:spChg>
      </pc:sldChg>
      <pc:sldChg chg="modSp">
        <pc:chgData name="Barr, Teresa M" userId="4b2fd379-b52a-4f18-b831-0834ba8ad582" providerId="ADAL" clId="{804ED967-81F8-4DDE-9E90-4E4F15E106A6}" dt="2020-05-16T00:47:51.393" v="1482" actId="255"/>
        <pc:sldMkLst>
          <pc:docMk/>
          <pc:sldMk cId="1592319123" sldId="272"/>
        </pc:sldMkLst>
        <pc:spChg chg="mod">
          <ac:chgData name="Barr, Teresa M" userId="4b2fd379-b52a-4f18-b831-0834ba8ad582" providerId="ADAL" clId="{804ED967-81F8-4DDE-9E90-4E4F15E106A6}" dt="2020-05-16T00:47:51.393" v="1482" actId="255"/>
          <ac:spMkLst>
            <pc:docMk/>
            <pc:sldMk cId="1592319123" sldId="272"/>
            <ac:spMk id="8" creationId="{AD145068-A3A7-4004-9E01-84339FCF32E1}"/>
          </ac:spMkLst>
        </pc:spChg>
      </pc:sldChg>
      <pc:sldChg chg="modSp">
        <pc:chgData name="Barr, Teresa M" userId="4b2fd379-b52a-4f18-b831-0834ba8ad582" providerId="ADAL" clId="{804ED967-81F8-4DDE-9E90-4E4F15E106A6}" dt="2020-05-15T23:28:39.199" v="920" actId="15"/>
        <pc:sldMkLst>
          <pc:docMk/>
          <pc:sldMk cId="187292253" sldId="273"/>
        </pc:sldMkLst>
        <pc:spChg chg="mod">
          <ac:chgData name="Barr, Teresa M" userId="4b2fd379-b52a-4f18-b831-0834ba8ad582" providerId="ADAL" clId="{804ED967-81F8-4DDE-9E90-4E4F15E106A6}" dt="2020-05-15T23:28:39.199" v="920" actId="15"/>
          <ac:spMkLst>
            <pc:docMk/>
            <pc:sldMk cId="187292253" sldId="273"/>
            <ac:spMk id="8" creationId="{AD145068-A3A7-4004-9E01-84339FCF32E1}"/>
          </ac:spMkLst>
        </pc:spChg>
      </pc:sldChg>
      <pc:sldChg chg="modSp">
        <pc:chgData name="Barr, Teresa M" userId="4b2fd379-b52a-4f18-b831-0834ba8ad582" providerId="ADAL" clId="{804ED967-81F8-4DDE-9E90-4E4F15E106A6}" dt="2020-05-16T00:26:11.714" v="1376" actId="255"/>
        <pc:sldMkLst>
          <pc:docMk/>
          <pc:sldMk cId="3273787248" sldId="274"/>
        </pc:sldMkLst>
        <pc:spChg chg="mod">
          <ac:chgData name="Barr, Teresa M" userId="4b2fd379-b52a-4f18-b831-0834ba8ad582" providerId="ADAL" clId="{804ED967-81F8-4DDE-9E90-4E4F15E106A6}" dt="2020-05-16T00:26:11.714" v="1376" actId="255"/>
          <ac:spMkLst>
            <pc:docMk/>
            <pc:sldMk cId="3273787248" sldId="274"/>
            <ac:spMk id="8" creationId="{AD145068-A3A7-4004-9E01-84339FCF32E1}"/>
          </ac:spMkLst>
        </pc:spChg>
      </pc:sldChg>
      <pc:sldChg chg="modSp">
        <pc:chgData name="Barr, Teresa M" userId="4b2fd379-b52a-4f18-b831-0834ba8ad582" providerId="ADAL" clId="{804ED967-81F8-4DDE-9E90-4E4F15E106A6}" dt="2020-05-16T00:26:04.094" v="1375" actId="255"/>
        <pc:sldMkLst>
          <pc:docMk/>
          <pc:sldMk cId="1797757613" sldId="275"/>
        </pc:sldMkLst>
        <pc:spChg chg="mod">
          <ac:chgData name="Barr, Teresa M" userId="4b2fd379-b52a-4f18-b831-0834ba8ad582" providerId="ADAL" clId="{804ED967-81F8-4DDE-9E90-4E4F15E106A6}" dt="2020-05-16T00:26:04.094" v="1375" actId="255"/>
          <ac:spMkLst>
            <pc:docMk/>
            <pc:sldMk cId="1797757613" sldId="275"/>
            <ac:spMk id="8" creationId="{AD145068-A3A7-4004-9E01-84339FCF32E1}"/>
          </ac:spMkLst>
        </pc:spChg>
      </pc:sldChg>
      <pc:sldChg chg="modSp">
        <pc:chgData name="Barr, Teresa M" userId="4b2fd379-b52a-4f18-b831-0834ba8ad582" providerId="ADAL" clId="{804ED967-81F8-4DDE-9E90-4E4F15E106A6}" dt="2020-05-16T00:25:28.503" v="1374" actId="255"/>
        <pc:sldMkLst>
          <pc:docMk/>
          <pc:sldMk cId="2281513569" sldId="276"/>
        </pc:sldMkLst>
        <pc:spChg chg="mod">
          <ac:chgData name="Barr, Teresa M" userId="4b2fd379-b52a-4f18-b831-0834ba8ad582" providerId="ADAL" clId="{804ED967-81F8-4DDE-9E90-4E4F15E106A6}" dt="2020-05-16T00:25:28.503" v="1374" actId="255"/>
          <ac:spMkLst>
            <pc:docMk/>
            <pc:sldMk cId="2281513569" sldId="276"/>
            <ac:spMk id="8" creationId="{AD145068-A3A7-4004-9E01-84339FCF32E1}"/>
          </ac:spMkLst>
        </pc:spChg>
      </pc:sldChg>
      <pc:sldChg chg="modSp del">
        <pc:chgData name="Barr, Teresa M" userId="4b2fd379-b52a-4f18-b831-0834ba8ad582" providerId="ADAL" clId="{804ED967-81F8-4DDE-9E90-4E4F15E106A6}" dt="2020-05-16T00:24:56.447" v="1372" actId="2696"/>
        <pc:sldMkLst>
          <pc:docMk/>
          <pc:sldMk cId="704911926" sldId="277"/>
        </pc:sldMkLst>
        <pc:spChg chg="mod">
          <ac:chgData name="Barr, Teresa M" userId="4b2fd379-b52a-4f18-b831-0834ba8ad582" providerId="ADAL" clId="{804ED967-81F8-4DDE-9E90-4E4F15E106A6}" dt="2020-05-16T00:19:18.122" v="1350" actId="20577"/>
          <ac:spMkLst>
            <pc:docMk/>
            <pc:sldMk cId="704911926" sldId="277"/>
            <ac:spMk id="8" creationId="{AD145068-A3A7-4004-9E01-84339FCF32E1}"/>
          </ac:spMkLst>
        </pc:spChg>
      </pc:sldChg>
      <pc:sldChg chg="modSp">
        <pc:chgData name="Barr, Teresa M" userId="4b2fd379-b52a-4f18-b831-0834ba8ad582" providerId="ADAL" clId="{804ED967-81F8-4DDE-9E90-4E4F15E106A6}" dt="2020-05-16T00:29:57.097" v="1415" actId="15"/>
        <pc:sldMkLst>
          <pc:docMk/>
          <pc:sldMk cId="7065681" sldId="278"/>
        </pc:sldMkLst>
        <pc:spChg chg="mod">
          <ac:chgData name="Barr, Teresa M" userId="4b2fd379-b52a-4f18-b831-0834ba8ad582" providerId="ADAL" clId="{804ED967-81F8-4DDE-9E90-4E4F15E106A6}" dt="2020-05-16T00:29:57.097" v="1415" actId="15"/>
          <ac:spMkLst>
            <pc:docMk/>
            <pc:sldMk cId="7065681" sldId="278"/>
            <ac:spMk id="8" creationId="{AD145068-A3A7-4004-9E01-84339FCF32E1}"/>
          </ac:spMkLst>
        </pc:spChg>
      </pc:sldChg>
      <pc:sldChg chg="delSp modSp">
        <pc:chgData name="Barr, Teresa M" userId="4b2fd379-b52a-4f18-b831-0834ba8ad582" providerId="ADAL" clId="{804ED967-81F8-4DDE-9E90-4E4F15E106A6}" dt="2020-05-16T00:42:46.083" v="1477" actId="20577"/>
        <pc:sldMkLst>
          <pc:docMk/>
          <pc:sldMk cId="3755671016" sldId="286"/>
        </pc:sldMkLst>
        <pc:spChg chg="del mod">
          <ac:chgData name="Barr, Teresa M" userId="4b2fd379-b52a-4f18-b831-0834ba8ad582" providerId="ADAL" clId="{804ED967-81F8-4DDE-9E90-4E4F15E106A6}" dt="2020-05-16T00:36:39.774" v="1428" actId="478"/>
          <ac:spMkLst>
            <pc:docMk/>
            <pc:sldMk cId="3755671016" sldId="286"/>
            <ac:spMk id="4" creationId="{B33A2FDC-661E-47CF-AC86-F5A7393AF2F1}"/>
          </ac:spMkLst>
        </pc:spChg>
        <pc:spChg chg="mod">
          <ac:chgData name="Barr, Teresa M" userId="4b2fd379-b52a-4f18-b831-0834ba8ad582" providerId="ADAL" clId="{804ED967-81F8-4DDE-9E90-4E4F15E106A6}" dt="2020-05-16T00:42:46.083" v="1477" actId="20577"/>
          <ac:spMkLst>
            <pc:docMk/>
            <pc:sldMk cId="3755671016" sldId="286"/>
            <ac:spMk id="5" creationId="{BAEA65BB-CA8D-4565-9669-4AE0160EC074}"/>
          </ac:spMkLst>
        </pc:spChg>
      </pc:sldChg>
      <pc:sldChg chg="delSp modSp">
        <pc:chgData name="Barr, Teresa M" userId="4b2fd379-b52a-4f18-b831-0834ba8ad582" providerId="ADAL" clId="{804ED967-81F8-4DDE-9E90-4E4F15E106A6}" dt="2020-05-16T00:42:59.105" v="1478" actId="20577"/>
        <pc:sldMkLst>
          <pc:docMk/>
          <pc:sldMk cId="2085113924" sldId="287"/>
        </pc:sldMkLst>
        <pc:spChg chg="del mod">
          <ac:chgData name="Barr, Teresa M" userId="4b2fd379-b52a-4f18-b831-0834ba8ad582" providerId="ADAL" clId="{804ED967-81F8-4DDE-9E90-4E4F15E106A6}" dt="2020-05-16T00:39:46.591" v="1451" actId="478"/>
          <ac:spMkLst>
            <pc:docMk/>
            <pc:sldMk cId="2085113924" sldId="287"/>
            <ac:spMk id="4" creationId="{B33A2FDC-661E-47CF-AC86-F5A7393AF2F1}"/>
          </ac:spMkLst>
        </pc:spChg>
        <pc:spChg chg="mod">
          <ac:chgData name="Barr, Teresa M" userId="4b2fd379-b52a-4f18-b831-0834ba8ad582" providerId="ADAL" clId="{804ED967-81F8-4DDE-9E90-4E4F15E106A6}" dt="2020-05-16T00:42:59.105" v="1478" actId="20577"/>
          <ac:spMkLst>
            <pc:docMk/>
            <pc:sldMk cId="2085113924" sldId="287"/>
            <ac:spMk id="8" creationId="{0CDA7304-186F-4E72-BE8B-396B3C7501F5}"/>
          </ac:spMkLst>
        </pc:spChg>
      </pc:sldChg>
      <pc:sldChg chg="delSp modSp">
        <pc:chgData name="Barr, Teresa M" userId="4b2fd379-b52a-4f18-b831-0834ba8ad582" providerId="ADAL" clId="{804ED967-81F8-4DDE-9E90-4E4F15E106A6}" dt="2020-05-16T00:43:03.100" v="1479" actId="20577"/>
        <pc:sldMkLst>
          <pc:docMk/>
          <pc:sldMk cId="1374265495" sldId="288"/>
        </pc:sldMkLst>
        <pc:spChg chg="del">
          <ac:chgData name="Barr, Teresa M" userId="4b2fd379-b52a-4f18-b831-0834ba8ad582" providerId="ADAL" clId="{804ED967-81F8-4DDE-9E90-4E4F15E106A6}" dt="2020-05-16T00:39:51.677" v="1452" actId="478"/>
          <ac:spMkLst>
            <pc:docMk/>
            <pc:sldMk cId="1374265495" sldId="288"/>
            <ac:spMk id="4" creationId="{B33A2FDC-661E-47CF-AC86-F5A7393AF2F1}"/>
          </ac:spMkLst>
        </pc:spChg>
        <pc:spChg chg="mod">
          <ac:chgData name="Barr, Teresa M" userId="4b2fd379-b52a-4f18-b831-0834ba8ad582" providerId="ADAL" clId="{804ED967-81F8-4DDE-9E90-4E4F15E106A6}" dt="2020-05-16T00:43:03.100" v="1479" actId="20577"/>
          <ac:spMkLst>
            <pc:docMk/>
            <pc:sldMk cId="1374265495" sldId="288"/>
            <ac:spMk id="5" creationId="{EA1F3C5F-199C-4B78-BF4D-4C1C9FB582BD}"/>
          </ac:spMkLst>
        </pc:spChg>
      </pc:sldChg>
      <pc:sldChg chg="modSp">
        <pc:chgData name="Barr, Teresa M" userId="4b2fd379-b52a-4f18-b831-0834ba8ad582" providerId="ADAL" clId="{804ED967-81F8-4DDE-9E90-4E4F15E106A6}" dt="2020-05-16T00:40:07.242" v="1458"/>
        <pc:sldMkLst>
          <pc:docMk/>
          <pc:sldMk cId="617790501" sldId="289"/>
        </pc:sldMkLst>
        <pc:spChg chg="mod">
          <ac:chgData name="Barr, Teresa M" userId="4b2fd379-b52a-4f18-b831-0834ba8ad582" providerId="ADAL" clId="{804ED967-81F8-4DDE-9E90-4E4F15E106A6}" dt="2020-05-16T00:40:07.242" v="1458"/>
          <ac:spMkLst>
            <pc:docMk/>
            <pc:sldMk cId="617790501" sldId="289"/>
            <ac:spMk id="4" creationId="{B33A2FDC-661E-47CF-AC86-F5A7393AF2F1}"/>
          </ac:spMkLst>
        </pc:spChg>
      </pc:sldChg>
      <pc:sldChg chg="modSp">
        <pc:chgData name="Barr, Teresa M" userId="4b2fd379-b52a-4f18-b831-0834ba8ad582" providerId="ADAL" clId="{804ED967-81F8-4DDE-9E90-4E4F15E106A6}" dt="2020-05-16T00:40:14.186" v="1459"/>
        <pc:sldMkLst>
          <pc:docMk/>
          <pc:sldMk cId="2282320710" sldId="290"/>
        </pc:sldMkLst>
        <pc:spChg chg="mod">
          <ac:chgData name="Barr, Teresa M" userId="4b2fd379-b52a-4f18-b831-0834ba8ad582" providerId="ADAL" clId="{804ED967-81F8-4DDE-9E90-4E4F15E106A6}" dt="2020-05-16T00:40:14.186" v="1459"/>
          <ac:spMkLst>
            <pc:docMk/>
            <pc:sldMk cId="2282320710" sldId="290"/>
            <ac:spMk id="4" creationId="{B33A2FDC-661E-47CF-AC86-F5A7393AF2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00FC6-3C6D-4CF3-85C4-EC66C6B9C76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6B76D-B6AC-46C3-A762-17937C25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2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24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0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518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65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34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1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9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2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3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4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2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1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6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12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9" name="Group 26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40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2" name="Rectangle 44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769734" y="589722"/>
            <a:ext cx="2944211" cy="55407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Healthcare/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Biotech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Team 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Brittany, Ram, Curt, Teresa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3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4" name="Rectangle 48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4706578" y="589722"/>
            <a:ext cx="6798033" cy="532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		 </a:t>
            </a:r>
          </a:p>
        </p:txBody>
      </p:sp>
    </p:spTree>
    <p:extLst>
      <p:ext uri="{BB962C8B-B14F-4D97-AF65-F5344CB8AC3E}">
        <p14:creationId xmlns:p14="http://schemas.microsoft.com/office/powerpoint/2010/main" val="99834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1429790" y="2901141"/>
            <a:ext cx="980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953193" y="343114"/>
            <a:ext cx="102856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Biotech</a:t>
            </a:r>
          </a:p>
          <a:p>
            <a:endParaRPr lang="en-US" sz="2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Medically - Improve people's health through recombinant DNA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Among the most research-intensive organizations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Established companies typically fund growth ventures with cash flow, but debt and equity markets are sometimes tapped.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Since many biotech companies are small (scarce cash) - External funding/important.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Big pharma companies/investment entities stand to reap significant rewards from taking a stake in a drug that is commercialized.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During difficult economic times, outside funding often dries up. </a:t>
            </a: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29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1429790" y="2901141"/>
            <a:ext cx="980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953193" y="343114"/>
            <a:ext cx="1028561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Biotech</a:t>
            </a:r>
          </a:p>
          <a:p>
            <a:endParaRPr lang="en-US" sz="2400" b="1" u="sng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u="sng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Growth Contingencies</a:t>
            </a:r>
          </a:p>
          <a:p>
            <a:endParaRPr lang="en-US" sz="2800" b="1" u="sng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New discoveries for the treatment of diseases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Volatile or weak results for investors in the short term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Company may have to endure a lengthy period of sometimes-heavy losses before yielding operating benefits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Sales and earnings potential of new commercial drugs or treatments can be immense and remain positive for years.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Patented biotech drugs - 12-year protection from generic competition</a:t>
            </a: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7378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1429790" y="2901141"/>
            <a:ext cx="980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953193" y="343114"/>
            <a:ext cx="102856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Biotech</a:t>
            </a:r>
          </a:p>
          <a:p>
            <a:pPr lvl="0"/>
            <a:endParaRPr lang="en-US" sz="3200" b="1" u="sng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u="sng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Growth Contingencies</a:t>
            </a:r>
          </a:p>
          <a:p>
            <a:endParaRPr lang="en-US" sz="2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Biotech drugs are expensive - Pressure from insurers, governments, &amp; consumers to rein in healthcare costs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Biotech drugs are scientifically complex, not easily duplicated, and costly to develop.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Legislators regularly attempt to increase industry competition.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Most prospective drugs never complete clinical trials and reach commercialization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775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1429790" y="2901141"/>
            <a:ext cx="980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953193" y="343114"/>
            <a:ext cx="10285616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Biotech</a:t>
            </a:r>
          </a:p>
          <a:p>
            <a:endParaRPr lang="en-US" sz="3200" b="1" u="sng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u="sng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Regulatory Considerations</a:t>
            </a:r>
          </a:p>
          <a:p>
            <a:endParaRPr lang="en-US" sz="28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FDA is the primary regulator/medical - (Environmental Protection Agency and Department of Agriculture)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Statistically, odds are against a drug progressing through all the required clinical trial stages.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For every 5,000 compounds discovered in pre-clinical studies, about 5 are FDA approved.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Drugs remain subject to ongoing studies. Patients are monitored for negative side effects. Recalls due to injuries and/or fatalities are not uncommon. Patents are nullified in the event of a recall. 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81513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1429790" y="2901141"/>
            <a:ext cx="980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953193" y="343114"/>
            <a:ext cx="102856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Biotech</a:t>
            </a:r>
          </a:p>
          <a:p>
            <a:endParaRPr lang="en-US" sz="2400" b="1" u="sng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u="sng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Use of Cash</a:t>
            </a:r>
          </a:p>
          <a:p>
            <a:endParaRPr lang="en-US" sz="2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b="1" u="sng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#1 Use of Cash = R&amp;D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Gaining approval of new drugs and bringing them to full production.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Marketing and distribution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Acquisitions are more common among large industry players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Debt retirements, stock repurchases, and dividends are the least desirable uses of cash.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6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F7E040-DAE6-934B-B3AF-91D987335A5F}"/>
              </a:ext>
            </a:extLst>
          </p:cNvPr>
          <p:cNvSpPr/>
          <p:nvPr/>
        </p:nvSpPr>
        <p:spPr>
          <a:xfrm>
            <a:off x="897467" y="541867"/>
            <a:ext cx="10998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pPr marL="2571750" lvl="5" indent="-285750">
              <a:buFont typeface="Wingdings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Founded in 1988: Publicly traded company (NASDAQ: REGN) since 1991 </a:t>
            </a:r>
          </a:p>
          <a:p>
            <a:pPr marL="2571750" lvl="5" indent="-285750">
              <a:buFont typeface="Wingdings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More than 7,500 employees in the U.S. and EU</a:t>
            </a:r>
          </a:p>
          <a:p>
            <a:pPr lvl="5"/>
            <a:endParaRPr lang="en-US" sz="1600" dirty="0">
              <a:solidFill>
                <a:srgbClr val="1E1E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5"/>
            <a:r>
              <a:rPr lang="en-US" sz="1600" dirty="0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Regeneron Pharmaceuticals discovers, develops, and commercializes products that fight eye </a:t>
            </a:r>
          </a:p>
          <a:p>
            <a:pPr lvl="5"/>
            <a:r>
              <a:rPr lang="en-US" sz="1600" dirty="0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disease, cardiovascular disease, cancer, and inflammation. </a:t>
            </a:r>
          </a:p>
          <a:p>
            <a:pPr lvl="5"/>
            <a:endParaRPr lang="en-US" sz="1600" dirty="0">
              <a:solidFill>
                <a:srgbClr val="1E1E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5"/>
            <a:r>
              <a:rPr lang="en-US" sz="1600" dirty="0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company has six marketed products: </a:t>
            </a:r>
          </a:p>
          <a:p>
            <a:pPr marL="2628900" lvl="5" indent="-342900">
              <a:buAutoNum type="arabicPeriod"/>
            </a:pPr>
            <a:r>
              <a:rPr lang="en-US" sz="1600" dirty="0" err="1">
                <a:solidFill>
                  <a:srgbClr val="0F22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Eylea</a:t>
            </a:r>
            <a:r>
              <a:rPr lang="en-US" sz="1600" dirty="0">
                <a:solidFill>
                  <a:srgbClr val="0F22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Wet age-related macular degeneration and diabetic retinopathy (Sales: $4.8 billion)</a:t>
            </a:r>
          </a:p>
          <a:p>
            <a:pPr marL="2628900" lvl="5" indent="-342900">
              <a:buAutoNum type="arabicPeriod"/>
            </a:pPr>
            <a:r>
              <a:rPr lang="en-US" sz="1600" dirty="0" err="1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Praluent</a:t>
            </a:r>
            <a:r>
              <a:rPr lang="en-US" sz="1600" dirty="0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LDL cholesterol lowering</a:t>
            </a:r>
          </a:p>
          <a:p>
            <a:pPr marL="2628900" lvl="5" indent="-342900">
              <a:buAutoNum type="arabicPeriod"/>
            </a:pPr>
            <a:r>
              <a:rPr lang="en-US" sz="1600" dirty="0" err="1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Zaltrap</a:t>
            </a:r>
            <a:r>
              <a:rPr lang="en-US" sz="1600" dirty="0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Colorectal cancer</a:t>
            </a:r>
          </a:p>
          <a:p>
            <a:pPr marL="2628900" lvl="5" indent="-342900">
              <a:buAutoNum type="arabicPeriod"/>
            </a:pPr>
            <a:r>
              <a:rPr lang="en-US" sz="1600" dirty="0" err="1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Dupixent</a:t>
            </a:r>
            <a:r>
              <a:rPr lang="en-US" sz="1600" dirty="0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Atopic dermatitis, asthma, and nasal polyposis</a:t>
            </a:r>
          </a:p>
          <a:p>
            <a:pPr marL="2628900" lvl="5" indent="-342900">
              <a:buAutoNum type="arabicPeriod"/>
            </a:pPr>
            <a:r>
              <a:rPr lang="en-US" sz="1600" dirty="0" err="1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Libtayo</a:t>
            </a:r>
            <a:r>
              <a:rPr lang="en-US" sz="1600" dirty="0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Cutaneous squamous cell carcinoma</a:t>
            </a:r>
          </a:p>
          <a:p>
            <a:pPr marL="2628900" lvl="5" indent="-342900">
              <a:buAutoNum type="arabicPeriod"/>
            </a:pPr>
            <a:r>
              <a:rPr lang="en-US" sz="1600" dirty="0" err="1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Kevzara</a:t>
            </a:r>
            <a:r>
              <a:rPr lang="en-US" sz="1600" dirty="0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Rheumatoid arthritis. </a:t>
            </a:r>
          </a:p>
        </p:txBody>
      </p:sp>
      <p:pic>
        <p:nvPicPr>
          <p:cNvPr id="4" name="Picture 3" descr="A picture containing holding, white, man, blue&#10;&#10;Description automatically generated">
            <a:extLst>
              <a:ext uri="{FF2B5EF4-FFF2-40B4-BE49-F238E27FC236}">
                <a16:creationId xmlns:a16="http://schemas.microsoft.com/office/drawing/2014/main" id="{A6027D8C-B20A-A54E-AF1A-6E0A31D2A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92" y="541867"/>
            <a:ext cx="6203949" cy="25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3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7386FF-77C2-FD4F-B735-44F9B723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67" y="387088"/>
            <a:ext cx="8178800" cy="58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6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EC24ABC-6B07-774A-81C3-3DB8732F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552449"/>
            <a:ext cx="7664450" cy="59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7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7E2921-D275-2148-AE80-80A87CF96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83" y="129116"/>
            <a:ext cx="7960784" cy="62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7432BA-BB2A-CC40-AF40-3688CCE46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36" y="361197"/>
            <a:ext cx="7857880" cy="61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F7E040-DAE6-934B-B3AF-91D987335A5F}"/>
              </a:ext>
            </a:extLst>
          </p:cNvPr>
          <p:cNvSpPr/>
          <p:nvPr/>
        </p:nvSpPr>
        <p:spPr>
          <a:xfrm>
            <a:off x="897467" y="541867"/>
            <a:ext cx="1099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  <a:p>
            <a:endParaRPr lang="en-US" dirty="0">
              <a:solidFill>
                <a:srgbClr val="1E1E1E"/>
              </a:solidFill>
              <a:latin typeface="Univers" panose="020F0502020204030204" pitchFamily="34" charset="0"/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AA79371D-9DBD-4688-A88A-2EE7BA07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86" r="23086"/>
          <a:stretch>
            <a:fillRect/>
          </a:stretch>
        </p:blipFill>
        <p:spPr>
          <a:xfrm>
            <a:off x="1664759" y="1283335"/>
            <a:ext cx="3663950" cy="5105067"/>
          </a:xfrm>
          <a:prstGeom prst="snip2DiagRect">
            <a:avLst>
              <a:gd name="adj1" fmla="val 10815"/>
              <a:gd name="adj2" fmla="val 0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7370E6-6EFC-485A-9600-DF688553803D}"/>
              </a:ext>
            </a:extLst>
          </p:cNvPr>
          <p:cNvSpPr/>
          <p:nvPr/>
        </p:nvSpPr>
        <p:spPr>
          <a:xfrm>
            <a:off x="5806243" y="2321456"/>
            <a:ext cx="5342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cs typeface="Calibri" panose="020F0502020204030204" pitchFamily="34" charset="0"/>
              </a:rPr>
              <a:t>BioSpecifics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cs typeface="Calibri" panose="020F0502020204030204" pitchFamily="34" charset="0"/>
              </a:rPr>
              <a:t>GenMab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A/S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Regeneron Pharmaceuticals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Recommendations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4BBCE1-3B19-4308-AA14-C486770F5342}"/>
              </a:ext>
            </a:extLst>
          </p:cNvPr>
          <p:cNvSpPr/>
          <p:nvPr/>
        </p:nvSpPr>
        <p:spPr>
          <a:xfrm>
            <a:off x="6096000" y="1283335"/>
            <a:ext cx="3841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" panose="02040604050505020304" pitchFamily="18" charset="0"/>
                <a:cs typeface="Calibri" panose="020F0502020204030204" pitchFamily="34" charset="0"/>
              </a:rPr>
              <a:t>Biotechnology</a:t>
            </a:r>
          </a:p>
        </p:txBody>
      </p:sp>
    </p:spTree>
    <p:extLst>
      <p:ext uri="{BB962C8B-B14F-4D97-AF65-F5344CB8AC3E}">
        <p14:creationId xmlns:p14="http://schemas.microsoft.com/office/powerpoint/2010/main" val="3270836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E001D47-DD49-0244-BEF3-16DD831BD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072" y="236903"/>
            <a:ext cx="7607790" cy="62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7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A65BB-CA8D-4565-9669-4AE0160EC074}"/>
              </a:ext>
            </a:extLst>
          </p:cNvPr>
          <p:cNvSpPr txBox="1"/>
          <p:nvPr/>
        </p:nvSpPr>
        <p:spPr>
          <a:xfrm>
            <a:off x="1796953" y="274290"/>
            <a:ext cx="103393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Century" panose="02040604050505020304" pitchFamily="18" charset="0"/>
            </a:endParaRPr>
          </a:p>
          <a:p>
            <a:pPr algn="ctr"/>
            <a:r>
              <a:rPr lang="en-US" sz="4400" dirty="0" err="1">
                <a:latin typeface="Century" panose="02040604050505020304" pitchFamily="18" charset="0"/>
              </a:rPr>
              <a:t>BioSpecifics</a:t>
            </a:r>
            <a:r>
              <a:rPr lang="en-US" sz="4400" dirty="0">
                <a:latin typeface="Century" panose="02040604050505020304" pitchFamily="18" charset="0"/>
              </a:rPr>
              <a:t> Technologies Corp.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Ticker : BSTC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Biopharmaceutical company involved in the development of an injectable collagenase clostridium histolyticum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" panose="02040604050505020304" pitchFamily="18" charset="0"/>
              </a:rPr>
              <a:t>Dupuytren’s</a:t>
            </a:r>
            <a:r>
              <a:rPr lang="en-US" sz="2400" dirty="0">
                <a:latin typeface="Century" panose="02040604050505020304" pitchFamily="18" charset="0"/>
              </a:rPr>
              <a:t> contracture (“DC”) - Hand deformity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" panose="02040604050505020304" pitchFamily="18" charset="0"/>
              </a:rPr>
              <a:t>Peyronie’s</a:t>
            </a:r>
            <a:r>
              <a:rPr lang="en-US" sz="2400" dirty="0">
                <a:latin typeface="Century" panose="02040604050505020304" pitchFamily="18" charset="0"/>
              </a:rPr>
              <a:t> disease (“PD”)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Frozen shoulder syndrome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Plantar fibromatosis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Cellulite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and uterine fibroids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Generates revenue primarily from their licensing agreement with Endo </a:t>
            </a:r>
          </a:p>
        </p:txBody>
      </p:sp>
    </p:spTree>
    <p:extLst>
      <p:ext uri="{BB962C8B-B14F-4D97-AF65-F5344CB8AC3E}">
        <p14:creationId xmlns:p14="http://schemas.microsoft.com/office/powerpoint/2010/main" val="3755671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DA7304-186F-4E72-BE8B-396B3C7501F5}"/>
              </a:ext>
            </a:extLst>
          </p:cNvPr>
          <p:cNvSpPr txBox="1"/>
          <p:nvPr/>
        </p:nvSpPr>
        <p:spPr>
          <a:xfrm>
            <a:off x="2042217" y="146367"/>
            <a:ext cx="100782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Century" panose="02040604050505020304" pitchFamily="18" charset="0"/>
            </a:endParaRPr>
          </a:p>
          <a:p>
            <a:pPr algn="ctr"/>
            <a:r>
              <a:rPr lang="en-US" sz="4400" dirty="0" err="1">
                <a:latin typeface="Century" panose="02040604050505020304" pitchFamily="18" charset="0"/>
              </a:rPr>
              <a:t>BioSpecifics</a:t>
            </a:r>
            <a:r>
              <a:rPr lang="en-US" sz="4400" dirty="0">
                <a:latin typeface="Century" panose="02040604050505020304" pitchFamily="18" charset="0"/>
              </a:rPr>
              <a:t> Technologies Corp.</a:t>
            </a:r>
            <a:endParaRPr lang="en-US" sz="4400" dirty="0"/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Revenue of $38 million for 2019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Net Profit $24.469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5 employees.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Xiaflex</a:t>
            </a:r>
            <a:r>
              <a:rPr lang="en-US" sz="2400" dirty="0"/>
              <a:t> is the product for shoulder abduction and internal rotation.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Sold in 28 Euro nations and 22 Middle Eastern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Major licensee is Endo Global Ventures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5113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1F3C5F-199C-4B78-BF4D-4C1C9FB582BD}"/>
              </a:ext>
            </a:extLst>
          </p:cNvPr>
          <p:cNvSpPr txBox="1"/>
          <p:nvPr/>
        </p:nvSpPr>
        <p:spPr>
          <a:xfrm>
            <a:off x="1612720" y="225008"/>
            <a:ext cx="10515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Century" panose="02040604050505020304" pitchFamily="18" charset="0"/>
            </a:endParaRPr>
          </a:p>
          <a:p>
            <a:pPr algn="ctr"/>
            <a:r>
              <a:rPr lang="en-US" sz="4400" dirty="0" err="1">
                <a:latin typeface="Century" panose="02040604050505020304" pitchFamily="18" charset="0"/>
              </a:rPr>
              <a:t>BioSpecifics</a:t>
            </a:r>
            <a:r>
              <a:rPr lang="en-US" sz="4400" dirty="0">
                <a:latin typeface="Century" panose="02040604050505020304" pitchFamily="18" charset="0"/>
              </a:rPr>
              <a:t> Technologies Corp.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Estimated Future Sales Growth: 15.9%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Yahoo Finance – 22%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Zack’s Industry -16.10%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Used the same growth percentage for 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Estimated High Price was calculated at $208.10.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Average Low Price used was $38.1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Upside down ratio : 8.1 to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65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3A2FDC-661E-47CF-AC86-F5A7393AF2F1}"/>
              </a:ext>
            </a:extLst>
          </p:cNvPr>
          <p:cNvSpPr txBox="1">
            <a:spLocks/>
          </p:cNvSpPr>
          <p:nvPr/>
        </p:nvSpPr>
        <p:spPr>
          <a:xfrm>
            <a:off x="2946149" y="356402"/>
            <a:ext cx="7064495" cy="5839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err="1">
                <a:latin typeface="Century" panose="02040604050505020304" pitchFamily="18" charset="0"/>
              </a:rPr>
              <a:t>BioSpecifics</a:t>
            </a:r>
            <a:r>
              <a:rPr lang="en-US" sz="4000" dirty="0">
                <a:latin typeface="Century" panose="02040604050505020304" pitchFamily="18" charset="0"/>
              </a:rPr>
              <a:t> Technologies Corp.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A0C4-901F-4307-8D8D-BD0894B5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62897"/>
            <a:ext cx="9801226" cy="50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90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3A2FDC-661E-47CF-AC86-F5A7393AF2F1}"/>
              </a:ext>
            </a:extLst>
          </p:cNvPr>
          <p:cNvSpPr txBox="1">
            <a:spLocks/>
          </p:cNvSpPr>
          <p:nvPr/>
        </p:nvSpPr>
        <p:spPr>
          <a:xfrm>
            <a:off x="2946149" y="356402"/>
            <a:ext cx="7064495" cy="5839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err="1">
                <a:latin typeface="Century" panose="02040604050505020304" pitchFamily="18" charset="0"/>
              </a:rPr>
              <a:t>BioSpecifics</a:t>
            </a:r>
            <a:r>
              <a:rPr lang="en-US" sz="4000" dirty="0">
                <a:latin typeface="Century" panose="02040604050505020304" pitchFamily="18" charset="0"/>
              </a:rPr>
              <a:t> Technologies Corp.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09D09-F922-4FA4-8E5B-1E2BADF2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963" y="1233925"/>
            <a:ext cx="9953654" cy="526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1429790" y="2901141"/>
            <a:ext cx="980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1429790" y="540539"/>
            <a:ext cx="961426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  <a:p>
            <a:pPr algn="ctr"/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Valueline</a:t>
            </a:r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endParaRPr lang="en-US" sz="4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A set of corporations that provide data,</a:t>
            </a:r>
          </a:p>
          <a:p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products, and services to hospitals and physician 			practices, pharmaceutical and biotech companies,</a:t>
            </a:r>
          </a:p>
          <a:p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and private individuals.</a:t>
            </a:r>
          </a:p>
          <a:p>
            <a:pPr algn="ctr"/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902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1429790" y="2901141"/>
            <a:ext cx="980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1062156" y="408151"/>
            <a:ext cx="10563787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  <a:p>
            <a:pPr algn="ctr"/>
            <a:endParaRPr lang="en-US" sz="5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Target hospitals and physician practices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Software companies</a:t>
            </a:r>
            <a:r>
              <a:rPr lang="en-US" sz="2800" b="1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offering information systems that automate the clinical side of healthcare.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Serve pharmaceutical and biotech companies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Market research and consulting firms</a:t>
            </a:r>
            <a:endParaRPr lang="en-US" sz="28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Provide health-related information to private individuals via a set of </a:t>
            </a:r>
            <a:r>
              <a:rPr lang="en-US" sz="2800" b="1" u="sng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Internet portals </a:t>
            </a:r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supported by healthcare industry sponsorship and advertising.</a:t>
            </a:r>
          </a:p>
          <a:p>
            <a:pPr algn="ctr"/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468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1429790" y="2901141"/>
            <a:ext cx="980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287360" y="874454"/>
            <a:ext cx="11617283" cy="606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  <a:p>
            <a:endParaRPr lang="en-US" sz="28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	Barriers to entry are generally moderate, given the </a:t>
            </a:r>
          </a:p>
          <a:p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	specialized nature of the group’s products and services.</a:t>
            </a:r>
          </a:p>
          <a:p>
            <a:endParaRPr lang="en-US" sz="28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	Industry players are nicely profitable on an operating basis. </a:t>
            </a:r>
          </a:p>
          <a:p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	Moderate earnings growth is the norm.</a:t>
            </a:r>
          </a:p>
          <a:p>
            <a:pPr algn="ctr"/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471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1429790" y="2901141"/>
            <a:ext cx="980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1045770" y="900593"/>
            <a:ext cx="101930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  <a:p>
            <a:endParaRPr lang="en-US" sz="2800" b="1" u="sng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800" b="1" u="sng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Information Systems</a:t>
            </a:r>
          </a:p>
          <a:p>
            <a:endParaRPr lang="en-US" sz="2800" b="1" u="sng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Vendors providing CIS generally experience good profit margins, and R&amp;D investments are heavy.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Allocate a relatively small portion of their capital budgets to IS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CIS are now incorporated in public health policy as a means to reduce costs.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CIS vendors receive a recurring revenue stream -provides a degree of stability to their top and bottom lines.</a:t>
            </a:r>
          </a:p>
          <a:p>
            <a:pPr algn="ctr"/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736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1045463" y="898205"/>
            <a:ext cx="101933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  <a:p>
            <a:pPr algn="ctr"/>
            <a:endParaRPr lang="en-US" sz="4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800" b="1" u="sng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Market Research and Consulting</a:t>
            </a:r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8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Wide profit margins - high return on invested capital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Cash flow is usually well in excess of funding needs, supports acquisition programs &amp; allows for extensive share-repurchase programs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Products/services are primarily sold on an annual subscription basis, providing year-to-year stability (allows for the hedging of foreign currency risk).</a:t>
            </a:r>
            <a:endParaRPr lang="en-US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7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1429790" y="2901141"/>
            <a:ext cx="980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1056903" y="969457"/>
            <a:ext cx="1028403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  <a:p>
            <a:pPr algn="ctr"/>
            <a:endParaRPr lang="en-US" sz="44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800" b="1" u="sng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Internet Portals</a:t>
            </a:r>
          </a:p>
          <a:p>
            <a:endParaRPr lang="en-US" sz="2800" b="1" u="sng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 spending accounts for an important portion of the Portals’ revenue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Much of the advertising is placed by Big Pharma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</a:rPr>
              <a:t>Relatively small portion of the drug industry’s ad budget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</a:rPr>
              <a:t>The Portal’s success is determined by attracting individuals to the sites. 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9231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E418B-2125-4E89-97E3-F6483F35DFA7}"/>
              </a:ext>
            </a:extLst>
          </p:cNvPr>
          <p:cNvSpPr/>
          <p:nvPr/>
        </p:nvSpPr>
        <p:spPr>
          <a:xfrm>
            <a:off x="1429790" y="2901141"/>
            <a:ext cx="980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45068-A3A7-4004-9E01-84339FCF32E1}"/>
              </a:ext>
            </a:extLst>
          </p:cNvPr>
          <p:cNvSpPr/>
          <p:nvPr/>
        </p:nvSpPr>
        <p:spPr>
          <a:xfrm>
            <a:off x="953193" y="343114"/>
            <a:ext cx="102856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						</a:t>
            </a:r>
          </a:p>
          <a:p>
            <a:pPr algn="ctr"/>
            <a:r>
              <a:rPr lang="en-US" sz="4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Biotechnology</a:t>
            </a:r>
          </a:p>
          <a:p>
            <a:endParaRPr lang="en-US" sz="2800" dirty="0">
              <a:latin typeface="Century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Highly volatile and unpredictable - Scientifically intensive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Markets served - Medical, agricultural, environmental, &amp; industrial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Emerged in the 1970s - main goal of enhancing the quality of human life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Biotech firms differ from conventional drug makers - they utilize natural ingredients, as opposed to synthetic ones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Drugs are manufactured in a living system, i.e., a microorganism, plant or cell.</a:t>
            </a:r>
          </a:p>
          <a:p>
            <a:pPr algn="ctr"/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999594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8D21CA8A37E4C9953DFA2B364B27D" ma:contentTypeVersion="19" ma:contentTypeDescription="Create a new document." ma:contentTypeScope="" ma:versionID="dd575fae99de4c552d02bac36c2281c0">
  <xsd:schema xmlns:xsd="http://www.w3.org/2001/XMLSchema" xmlns:xs="http://www.w3.org/2001/XMLSchema" xmlns:p="http://schemas.microsoft.com/office/2006/metadata/properties" xmlns:ns1="http://schemas.microsoft.com/sharepoint/v3" xmlns:ns3="2c19192a-207e-42a5-8932-4c57132924ad" xmlns:ns4="37f711ca-70eb-4ed2-a05c-142e8d22dc6a" xmlns:ns5="42b6b352-bf27-4023-b75c-dd6411fea5d8" targetNamespace="http://schemas.microsoft.com/office/2006/metadata/properties" ma:root="true" ma:fieldsID="0ccb6fa42c99664a6d4ce0c3656d072c" ns1:_="" ns3:_="" ns4:_="" ns5:_="">
    <xsd:import namespace="http://schemas.microsoft.com/sharepoint/v3"/>
    <xsd:import namespace="2c19192a-207e-42a5-8932-4c57132924ad"/>
    <xsd:import namespace="37f711ca-70eb-4ed2-a05c-142e8d22dc6a"/>
    <xsd:import namespace="42b6b352-bf27-4023-b75c-dd6411fea5d8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4:MediaServiceOCR" minOccurs="0"/>
                <xsd:element ref="ns4:MediaServiceDateTake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5:SharedWithUsers" minOccurs="0"/>
                <xsd:element ref="ns5:SharedWithDetails" minOccurs="0"/>
                <xsd:element ref="ns5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9192a-207e-42a5-8932-4c57132924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711ca-70eb-4ed2-a05c-142e8d22dc6a" elementFormDefault="qualified">
    <xsd:import namespace="http://schemas.microsoft.com/office/2006/documentManagement/types"/>
    <xsd:import namespace="http://schemas.microsoft.com/office/infopath/2007/PartnerControls"/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6b352-bf27-4023-b75c-dd6411fea5d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32683ab-2c16-4ad2-a98e-8bcfa9d530b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dlc_DocIdPersistId xmlns="2c19192a-207e-42a5-8932-4c57132924ad" xsi:nil="true"/>
    <_ip_UnifiedCompliancePolicyProperties xmlns="http://schemas.microsoft.com/sharepoint/v3" xsi:nil="true"/>
    <_dlc_DocIdUrl xmlns="2c19192a-207e-42a5-8932-4c57132924ad">
      <Url xsi:nil="true"/>
      <Description xsi:nil="true"/>
    </_dlc_DocIdUrl>
    <_dlc_DocId xmlns="2c19192a-207e-42a5-8932-4c57132924ad" xsi:nil="true"/>
  </documentManagement>
</p:properties>
</file>

<file path=customXml/itemProps1.xml><?xml version="1.0" encoding="utf-8"?>
<ds:datastoreItem xmlns:ds="http://schemas.openxmlformats.org/officeDocument/2006/customXml" ds:itemID="{6BD4BD4B-84CB-422B-AF56-836F814440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19192a-207e-42a5-8932-4c57132924ad"/>
    <ds:schemaRef ds:uri="37f711ca-70eb-4ed2-a05c-142e8d22dc6a"/>
    <ds:schemaRef ds:uri="42b6b352-bf27-4023-b75c-dd6411fea5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B8728C-5021-4353-8170-420973D4551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AA36FAA-DF1E-4814-BBAB-95C9004CC9B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37F1BAC-31C5-4203-99A4-7D53674484C2}">
  <ds:schemaRefs>
    <ds:schemaRef ds:uri="37f711ca-70eb-4ed2-a05c-142e8d22dc6a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2b6b352-bf27-4023-b75c-dd6411fea5d8"/>
    <ds:schemaRef ds:uri="2c19192a-207e-42a5-8932-4c57132924a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439</Words>
  <Application>Microsoft Office PowerPoint</Application>
  <PresentationFormat>Widescreen</PresentationFormat>
  <Paragraphs>356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</vt:lpstr>
      <vt:lpstr>Century Gothic</vt:lpstr>
      <vt:lpstr>Univers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Barr, Teresa M</cp:lastModifiedBy>
  <cp:revision>19</cp:revision>
  <dcterms:created xsi:type="dcterms:W3CDTF">2020-05-14T21:16:44Z</dcterms:created>
  <dcterms:modified xsi:type="dcterms:W3CDTF">2020-05-16T00:47:54Z</dcterms:modified>
</cp:coreProperties>
</file>