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2" r:id="rId1"/>
  </p:sldMasterIdLst>
  <p:notesMasterIdLst>
    <p:notesMasterId r:id="rId30"/>
  </p:notesMasterIdLst>
  <p:sldIdLst>
    <p:sldId id="256" r:id="rId2"/>
    <p:sldId id="277" r:id="rId3"/>
    <p:sldId id="275" r:id="rId4"/>
    <p:sldId id="282" r:id="rId5"/>
    <p:sldId id="291" r:id="rId6"/>
    <p:sldId id="276" r:id="rId7"/>
    <p:sldId id="281" r:id="rId8"/>
    <p:sldId id="280" r:id="rId9"/>
    <p:sldId id="289" r:id="rId10"/>
    <p:sldId id="290" r:id="rId11"/>
    <p:sldId id="283" r:id="rId12"/>
    <p:sldId id="284" r:id="rId13"/>
    <p:sldId id="285" r:id="rId14"/>
    <p:sldId id="286" r:id="rId15"/>
    <p:sldId id="288" r:id="rId16"/>
    <p:sldId id="287" r:id="rId17"/>
    <p:sldId id="298" r:id="rId18"/>
    <p:sldId id="299" r:id="rId19"/>
    <p:sldId id="300" r:id="rId20"/>
    <p:sldId id="302" r:id="rId21"/>
    <p:sldId id="292" r:id="rId22"/>
    <p:sldId id="303" r:id="rId23"/>
    <p:sldId id="301" r:id="rId24"/>
    <p:sldId id="293" r:id="rId25"/>
    <p:sldId id="294" r:id="rId26"/>
    <p:sldId id="295" r:id="rId27"/>
    <p:sldId id="296" r:id="rId28"/>
    <p:sldId id="29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6699FF"/>
    <a:srgbClr val="0000FF"/>
    <a:srgbClr val="00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49" autoAdjust="0"/>
    <p:restoredTop sz="91337" autoAdjust="0"/>
  </p:normalViewPr>
  <p:slideViewPr>
    <p:cSldViewPr>
      <p:cViewPr varScale="1">
        <p:scale>
          <a:sx n="103" d="100"/>
          <a:sy n="103" d="100"/>
        </p:scale>
        <p:origin x="2008" y="1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95A3FE-409B-495E-859C-A30D68ABA5AE}" type="datetimeFigureOut">
              <a:rPr lang="en-US" smtClean="0"/>
              <a:pPr/>
              <a:t>4/19/19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3EBA84-A3E5-4527-9E1F-6FF1C5175390}" type="slidenum">
              <a:rPr lang="en-US" smtClean="0"/>
              <a:pPr/>
              <a:t>‹#›</a:t>
            </a:fld>
            <a:endParaRPr lang="en-US" dirty="0"/>
          </a:p>
        </p:txBody>
      </p:sp>
    </p:spTree>
    <p:extLst>
      <p:ext uri="{BB962C8B-B14F-4D97-AF65-F5344CB8AC3E}">
        <p14:creationId xmlns:p14="http://schemas.microsoft.com/office/powerpoint/2010/main" val="298971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3EBA84-A3E5-4527-9E1F-6FF1C5175390}"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EBA84-A3E5-4527-9E1F-6FF1C5175390}" type="slidenum">
              <a:rPr lang="en-US" smtClean="0"/>
              <a:pPr/>
              <a:t>22</a:t>
            </a:fld>
            <a:endParaRPr lang="en-US" dirty="0"/>
          </a:p>
        </p:txBody>
      </p:sp>
    </p:spTree>
    <p:extLst>
      <p:ext uri="{BB962C8B-B14F-4D97-AF65-F5344CB8AC3E}">
        <p14:creationId xmlns:p14="http://schemas.microsoft.com/office/powerpoint/2010/main" val="464699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966694D5-2A32-47D4-9789-EA06B32FA1E5}" type="datetime8">
              <a:rPr lang="en-US" smtClean="0"/>
              <a:pPr/>
              <a:t>4/19/19 11:54 AM</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BEBFBDE-9666-443F-AB2B-33954980619B}"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39332F-963B-4FFB-B2D0-E7278B62FA74}" type="datetime8">
              <a:rPr lang="en-US" smtClean="0"/>
              <a:pPr/>
              <a:t>4/19/19 11:54 AM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EBFBDE-9666-443F-AB2B-33954980619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ABEBFBDE-9666-443F-AB2B-33954980619B}"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A409609-A288-4238-91AE-7D33851DC064}" type="datetime8">
              <a:rPr lang="en-US" smtClean="0"/>
              <a:pPr/>
              <a:t>4/19/19 11:54 AM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F24D5F1B-E58E-4CAF-9C47-E92C1D5548FE}" type="datetime8">
              <a:rPr lang="en-US" smtClean="0"/>
              <a:pPr/>
              <a:t>4/19/19 11:54 AM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ABEBFBDE-9666-443F-AB2B-33954980619B}"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7D5FD785-D88C-4213-A466-EC1AF3A3B482}" type="datetime8">
              <a:rPr lang="en-US" smtClean="0"/>
              <a:pPr/>
              <a:t>4/19/19 11:54 AM</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BEBFBDE-9666-443F-AB2B-33954980619B}"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517AB2BC-7DE7-4F6B-9CB1-1D13E3F0A26D}" type="datetime8">
              <a:rPr lang="en-US" smtClean="0"/>
              <a:pPr/>
              <a:t>4/19/19 11:54 AM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EBFBDE-9666-443F-AB2B-33954980619B}"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36199D18-BAD9-4054-BE37-9CA63CD88B96}" type="datetime8">
              <a:rPr lang="en-US" smtClean="0"/>
              <a:pPr/>
              <a:t>4/19/19 11:54 AM</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ABEBFBDE-9666-443F-AB2B-33954980619B}"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7ED045E-FC95-4B31-8C7E-CCEAB7D78A1F}" type="datetime8">
              <a:rPr lang="en-US" smtClean="0"/>
              <a:pPr/>
              <a:t>4/19/19 11:54 AM</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ABEBFBDE-9666-443F-AB2B-33954980619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B01D1A33-F504-4922-8A86-DBD04B51CD6F}" type="datetime8">
              <a:rPr lang="en-US" smtClean="0"/>
              <a:pPr/>
              <a:t>4/19/19 11:54 AM</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ABEBFBDE-9666-443F-AB2B-33954980619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ABEBFBDE-9666-443F-AB2B-33954980619B}"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05F30A65-69CD-4FBE-AA72-3F4E42A53E00}" type="datetime8">
              <a:rPr lang="en-US" smtClean="0"/>
              <a:pPr/>
              <a:t>4/19/19 11:54 AM</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ABEBFBDE-9666-443F-AB2B-33954980619B}"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640B0A83-3DE9-43CD-A166-BF91DD2DAE5D}" type="datetime8">
              <a:rPr lang="en-US" smtClean="0"/>
              <a:pPr/>
              <a:t>4/19/19 11:54 AM</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259FA58-4285-47CF-9774-5C0017A0DF42}" type="datetime8">
              <a:rPr lang="en-US" smtClean="0"/>
              <a:pPr/>
              <a:t>4/19/19 11:54 AM</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ABEBFBDE-9666-443F-AB2B-33954980619B}"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ftr="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refis.com/company?hm=QCOM.trefis&amp;driver=0059" TargetMode="External"/><Relationship Id="rId2" Type="http://schemas.openxmlformats.org/officeDocument/2006/relationships/hyperlink" Target="https://www.trefis.com/company?hm=QCOM.trefis&amp;driver=0057"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trefis.com/company?hm=QCOM.trefis&amp;driver=0086"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napshot.fidelity.com/fidresearch/snapshot/landing.jhtml?symbol=AVGO#/research" TargetMode="External"/><Relationship Id="rId2" Type="http://schemas.openxmlformats.org/officeDocument/2006/relationships/hyperlink" Target="https://snapshot.fidelity.com/fidresearch/snapshot/landing.jhtml?symbol=QCOM#/research"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snapshot.fidelity.com/fidresearch/snapshot/landing.jhtml?symbol=INTC#/researc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85801"/>
            <a:ext cx="7315200" cy="1371600"/>
          </a:xfrm>
        </p:spPr>
        <p:txBody>
          <a:bodyPr>
            <a:noAutofit/>
          </a:bodyPr>
          <a:lstStyle/>
          <a:p>
            <a:br>
              <a:rPr lang="en-US" sz="3000" dirty="0">
                <a:solidFill>
                  <a:srgbClr val="C00000"/>
                </a:solidFill>
                <a:ea typeface="Tahoma" pitchFamily="34" charset="0"/>
                <a:cs typeface="Tahoma" pitchFamily="34" charset="0"/>
              </a:rPr>
            </a:br>
            <a:br>
              <a:rPr lang="en-US" sz="3000" dirty="0">
                <a:solidFill>
                  <a:srgbClr val="C00000"/>
                </a:solidFill>
                <a:ea typeface="Tahoma" pitchFamily="34" charset="0"/>
                <a:cs typeface="Tahoma" pitchFamily="34" charset="0"/>
              </a:rPr>
            </a:br>
            <a:br>
              <a:rPr lang="en-US" sz="3000" dirty="0">
                <a:solidFill>
                  <a:srgbClr val="C00000"/>
                </a:solidFill>
                <a:ea typeface="Tahoma" pitchFamily="34" charset="0"/>
                <a:cs typeface="Tahoma" pitchFamily="34" charset="0"/>
              </a:rPr>
            </a:br>
            <a:br>
              <a:rPr lang="en-US" sz="3000" dirty="0">
                <a:solidFill>
                  <a:srgbClr val="C00000"/>
                </a:solidFill>
                <a:ea typeface="Tahoma" pitchFamily="34" charset="0"/>
                <a:cs typeface="Tahoma" pitchFamily="34" charset="0"/>
              </a:rPr>
            </a:br>
            <a:r>
              <a:rPr lang="en-US" sz="5400" i="1" dirty="0">
                <a:solidFill>
                  <a:srgbClr val="003399"/>
                </a:solidFill>
                <a:latin typeface="Calibri" panose="020F0502020204030204" pitchFamily="34" charset="0"/>
                <a:ea typeface="Tahoma" pitchFamily="34" charset="0"/>
                <a:cs typeface="Tahoma" pitchFamily="34" charset="0"/>
              </a:rPr>
              <a:t>5G</a:t>
            </a:r>
            <a:br>
              <a:rPr lang="en-US" sz="5400" i="1" dirty="0">
                <a:solidFill>
                  <a:srgbClr val="003399"/>
                </a:solidFill>
                <a:latin typeface="Calibri" panose="020F0502020204030204" pitchFamily="34" charset="0"/>
                <a:ea typeface="Tahoma" pitchFamily="34" charset="0"/>
                <a:cs typeface="Tahoma" pitchFamily="34" charset="0"/>
              </a:rPr>
            </a:br>
            <a:r>
              <a:rPr lang="en-US" sz="2800" i="1" dirty="0">
                <a:solidFill>
                  <a:srgbClr val="003399"/>
                </a:solidFill>
                <a:latin typeface="Calibri" panose="020F0502020204030204" pitchFamily="34" charset="0"/>
                <a:ea typeface="Tahoma" pitchFamily="34" charset="0"/>
                <a:cs typeface="Tahoma" pitchFamily="34" charset="0"/>
              </a:rPr>
              <a:t>SE MI Model Club 2019-04-20</a:t>
            </a:r>
            <a:br>
              <a:rPr lang="en-US" sz="1800" dirty="0">
                <a:solidFill>
                  <a:schemeClr val="tx1"/>
                </a:solidFill>
                <a:ea typeface="Tahoma" pitchFamily="34" charset="0"/>
                <a:cs typeface="Tahoma" pitchFamily="34" charset="0"/>
              </a:rPr>
            </a:br>
            <a:endParaRPr lang="en-US" sz="1800" dirty="0">
              <a:solidFill>
                <a:schemeClr val="tx1"/>
              </a:solidFill>
              <a:ea typeface="Tahoma" pitchFamily="34" charset="0"/>
              <a:cs typeface="Tahoma" pitchFamily="34" charset="0"/>
            </a:endParaRPr>
          </a:p>
        </p:txBody>
      </p:sp>
      <p:pic>
        <p:nvPicPr>
          <p:cNvPr id="3" name="Picture 2">
            <a:extLst>
              <a:ext uri="{FF2B5EF4-FFF2-40B4-BE49-F238E27FC236}">
                <a16:creationId xmlns:a16="http://schemas.microsoft.com/office/drawing/2014/main" id="{55EADFA7-192B-47E0-B825-26CC7083C057}"/>
              </a:ext>
            </a:extLst>
          </p:cNvPr>
          <p:cNvPicPr>
            <a:picLocks noChangeAspect="1"/>
          </p:cNvPicPr>
          <p:nvPr/>
        </p:nvPicPr>
        <p:blipFill>
          <a:blip r:embed="rId3"/>
          <a:stretch>
            <a:fillRect/>
          </a:stretch>
        </p:blipFill>
        <p:spPr>
          <a:xfrm>
            <a:off x="354496" y="2819400"/>
            <a:ext cx="8484704" cy="3505199"/>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01752" y="150778"/>
            <a:ext cx="8534400" cy="758952"/>
          </a:xfrm>
        </p:spPr>
        <p:txBody>
          <a:bodyPr>
            <a:normAutofit fontScale="90000"/>
          </a:bodyPr>
          <a:lstStyle/>
          <a:p>
            <a:r>
              <a:rPr lang="en-US" sz="3600" dirty="0">
                <a:solidFill>
                  <a:srgbClr val="003399"/>
                </a:solidFill>
                <a:latin typeface="Calibri" panose="020F0502020204030204" pitchFamily="34" charset="0"/>
              </a:rPr>
              <a:t>        QCOM – Lawsuit summary (before AAPL case)</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12:24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10</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301752" y="1527048"/>
            <a:ext cx="8503920" cy="5243696"/>
          </a:xfrm>
        </p:spPr>
        <p:txBody>
          <a:bodyPr>
            <a:normAutofit fontScale="62500" lnSpcReduction="20000"/>
          </a:bodyPr>
          <a:lstStyle/>
          <a:p>
            <a:r>
              <a:rPr lang="en-US" cap="all" dirty="0"/>
              <a:t>ONGOING LAWSUITS AGAINST QUALCOMM</a:t>
            </a:r>
          </a:p>
          <a:p>
            <a:r>
              <a:rPr lang="en-US" dirty="0"/>
              <a:t>The various ongoing lawsuits against Qualcomm has raised serious doubts about the sustainability of the company's licensing business. Recent lawsuits filed against Qualcomm include:</a:t>
            </a:r>
          </a:p>
          <a:p>
            <a:r>
              <a:rPr lang="en-US" dirty="0"/>
              <a:t>- A $1 billion lawsuit </a:t>
            </a:r>
            <a:r>
              <a:rPr lang="en-US" u="sng" dirty="0"/>
              <a:t>filed by Apple </a:t>
            </a:r>
            <a:r>
              <a:rPr lang="en-US" dirty="0"/>
              <a:t>alleging that Qualcomm overcharged it for chips and refused to pay rebates worth $1 billion. Apple also alleged that Qualcomm attempted to persuade it to provide false information to the Korea Fair Trade Commission (KFTC) in order to get the rebates. </a:t>
            </a:r>
            <a:r>
              <a:rPr lang="en-US" u="sng" dirty="0"/>
              <a:t>Apple is withholding royalty payments that its contract manufacturers owe Qualcomm until its current legal issues are sorted out.</a:t>
            </a:r>
          </a:p>
          <a:p>
            <a:r>
              <a:rPr lang="en-US" dirty="0"/>
              <a:t>- U.S. Fair Trade Commission (FTC) initiated a lawsuit against Qualcomm, alleging that certain monopolistic business practices of the company were in violation of the Fair Trade Commission Act of 1914, in which basic US patent law was first set down.</a:t>
            </a:r>
          </a:p>
          <a:p>
            <a:r>
              <a:rPr lang="en-US" u="sng" dirty="0"/>
              <a:t>- KFTC alleged Qualcomm abused its market dominance and slapped an approximate $850 million fine on the company</a:t>
            </a:r>
            <a:r>
              <a:rPr lang="en-US" dirty="0"/>
              <a:t>. Furthermore, the KFTC issued a broad set of guidelines that Qualcomm will have to follow while executing licensing contracts in South Korea subsequent to the formal filing.</a:t>
            </a:r>
          </a:p>
          <a:p>
            <a:r>
              <a:rPr lang="en-US" dirty="0"/>
              <a:t>Though Qualcomm strongly disputes these charges, there can be significant negative implications for the company if its appeal gets rejected. </a:t>
            </a:r>
            <a:r>
              <a:rPr lang="en-US" u="sng" dirty="0"/>
              <a:t>Qualcomm is confident of navigating these challenges</a:t>
            </a:r>
            <a:r>
              <a:rPr lang="en-US" dirty="0"/>
              <a:t> in time and has taken several steps to address the matters.</a:t>
            </a:r>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spTree>
    <p:extLst>
      <p:ext uri="{BB962C8B-B14F-4D97-AF65-F5344CB8AC3E}">
        <p14:creationId xmlns:p14="http://schemas.microsoft.com/office/powerpoint/2010/main" val="2296374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01752" y="150778"/>
            <a:ext cx="8534400" cy="758952"/>
          </a:xfrm>
        </p:spPr>
        <p:txBody>
          <a:bodyPr>
            <a:normAutofit/>
          </a:bodyPr>
          <a:lstStyle/>
          <a:p>
            <a:r>
              <a:rPr lang="en-US" sz="3600" dirty="0">
                <a:solidFill>
                  <a:srgbClr val="003399"/>
                </a:solidFill>
                <a:latin typeface="Calibri" panose="020F0502020204030204" pitchFamily="34" charset="0"/>
              </a:rPr>
              <a:t>Qualcomm</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12:02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11</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301752" y="5920337"/>
            <a:ext cx="8503920" cy="455463"/>
          </a:xfrm>
        </p:spPr>
        <p:txBody>
          <a:bodyPr>
            <a:normAutofit fontScale="85000" lnSpcReduction="20000"/>
          </a:bodyPr>
          <a:lstStyle/>
          <a:p>
            <a:pPr fontAlgn="base"/>
            <a:r>
              <a:rPr lang="en-US" sz="1600" dirty="0">
                <a:latin typeface="Calibri" panose="020F0502020204030204" pitchFamily="34" charset="0"/>
              </a:rPr>
              <a:t>Undisclosed sum being paid by Apple. $7B was due. Some say as high as $20B. May 1 earnings may shed some light. </a:t>
            </a:r>
            <a:endParaRPr lang="en-US" sz="2000"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7" name="Picture 6">
            <a:extLst>
              <a:ext uri="{FF2B5EF4-FFF2-40B4-BE49-F238E27FC236}">
                <a16:creationId xmlns:a16="http://schemas.microsoft.com/office/drawing/2014/main" id="{0C57C5C4-D8E3-3942-9EF7-0F3603ACA147}"/>
              </a:ext>
            </a:extLst>
          </p:cNvPr>
          <p:cNvPicPr>
            <a:picLocks noChangeAspect="1"/>
          </p:cNvPicPr>
          <p:nvPr/>
        </p:nvPicPr>
        <p:blipFill>
          <a:blip r:embed="rId3"/>
          <a:stretch>
            <a:fillRect/>
          </a:stretch>
        </p:blipFill>
        <p:spPr>
          <a:xfrm>
            <a:off x="271272" y="937662"/>
            <a:ext cx="8534400" cy="4816962"/>
          </a:xfrm>
          <a:prstGeom prst="rect">
            <a:avLst/>
          </a:prstGeom>
        </p:spPr>
      </p:pic>
    </p:spTree>
    <p:extLst>
      <p:ext uri="{BB962C8B-B14F-4D97-AF65-F5344CB8AC3E}">
        <p14:creationId xmlns:p14="http://schemas.microsoft.com/office/powerpoint/2010/main" val="832317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01752" y="150778"/>
            <a:ext cx="8534400" cy="758952"/>
          </a:xfrm>
        </p:spPr>
        <p:txBody>
          <a:bodyPr>
            <a:normAutofit/>
          </a:bodyPr>
          <a:lstStyle/>
          <a:p>
            <a:r>
              <a:rPr lang="en-US" sz="3600" dirty="0">
                <a:solidFill>
                  <a:srgbClr val="003399"/>
                </a:solidFill>
                <a:latin typeface="Calibri" panose="020F0502020204030204" pitchFamily="34" charset="0"/>
              </a:rPr>
              <a:t>Qualcomm</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12:04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12</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301752" y="6237335"/>
            <a:ext cx="8503920" cy="455463"/>
          </a:xfrm>
        </p:spPr>
        <p:txBody>
          <a:bodyPr>
            <a:normAutofit/>
          </a:bodyPr>
          <a:lstStyle/>
          <a:p>
            <a:pPr fontAlgn="base"/>
            <a:r>
              <a:rPr lang="en-US" sz="1600" dirty="0">
                <a:latin typeface="Calibri" panose="020F0502020204030204" pitchFamily="34" charset="0"/>
              </a:rPr>
              <a:t>From Qualcomm</a:t>
            </a:r>
            <a:endParaRPr lang="en-US" sz="2000"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8" name="Picture 7">
            <a:extLst>
              <a:ext uri="{FF2B5EF4-FFF2-40B4-BE49-F238E27FC236}">
                <a16:creationId xmlns:a16="http://schemas.microsoft.com/office/drawing/2014/main" id="{078A796F-CBBE-674D-8095-53EE2F140579}"/>
              </a:ext>
            </a:extLst>
          </p:cNvPr>
          <p:cNvPicPr>
            <a:picLocks noChangeAspect="1"/>
          </p:cNvPicPr>
          <p:nvPr/>
        </p:nvPicPr>
        <p:blipFill>
          <a:blip r:embed="rId3"/>
          <a:stretch>
            <a:fillRect/>
          </a:stretch>
        </p:blipFill>
        <p:spPr>
          <a:xfrm>
            <a:off x="208788" y="845536"/>
            <a:ext cx="8627364" cy="5385496"/>
          </a:xfrm>
          <a:prstGeom prst="rect">
            <a:avLst/>
          </a:prstGeom>
        </p:spPr>
      </p:pic>
    </p:spTree>
    <p:extLst>
      <p:ext uri="{BB962C8B-B14F-4D97-AF65-F5344CB8AC3E}">
        <p14:creationId xmlns:p14="http://schemas.microsoft.com/office/powerpoint/2010/main" val="2610604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01752" y="150778"/>
            <a:ext cx="8534400" cy="758952"/>
          </a:xfrm>
        </p:spPr>
        <p:txBody>
          <a:bodyPr>
            <a:normAutofit/>
          </a:bodyPr>
          <a:lstStyle/>
          <a:p>
            <a:r>
              <a:rPr lang="en-US" sz="3600" dirty="0">
                <a:solidFill>
                  <a:srgbClr val="003399"/>
                </a:solidFill>
                <a:latin typeface="Calibri" panose="020F0502020204030204" pitchFamily="34" charset="0"/>
              </a:rPr>
              <a:t>Qualcomm</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12:20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13</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338328" y="1676400"/>
            <a:ext cx="8503920" cy="4419600"/>
          </a:xfrm>
        </p:spPr>
        <p:txBody>
          <a:bodyPr>
            <a:normAutofit fontScale="55000" lnSpcReduction="20000"/>
          </a:bodyPr>
          <a:lstStyle/>
          <a:p>
            <a:r>
              <a:rPr lang="en-US" dirty="0"/>
              <a:t>POTENTIAL UPSIDE &amp; DOWNSIDE TO TREFIS PRICE</a:t>
            </a:r>
          </a:p>
          <a:p>
            <a:r>
              <a:rPr lang="en-US" i="1" cap="all" dirty="0"/>
              <a:t>MOBILE DEVICE CHIPSETS</a:t>
            </a:r>
            <a:endParaRPr lang="en-US" cap="all" dirty="0"/>
          </a:p>
          <a:p>
            <a:r>
              <a:rPr lang="en-US" dirty="0">
                <a:hlinkClick r:id="rId2"/>
              </a:rPr>
              <a:t>Chipset Pricing</a:t>
            </a:r>
            <a:r>
              <a:rPr lang="en-US" dirty="0"/>
              <a:t>: We currently forecast Qualcomm's chipset pricing to decline from $20 in 2018 to approximately $19 by the end of </a:t>
            </a:r>
            <a:r>
              <a:rPr lang="en-US" dirty="0" err="1"/>
              <a:t>Trefis</a:t>
            </a:r>
            <a:r>
              <a:rPr lang="en-US" dirty="0"/>
              <a:t> forecast period, due to increasing competition and exposure to emerging markets. There </a:t>
            </a:r>
            <a:r>
              <a:rPr lang="en-US" u="sng" dirty="0"/>
              <a:t>could be a 8% upside to the </a:t>
            </a:r>
            <a:r>
              <a:rPr lang="en-US" u="sng" dirty="0" err="1"/>
              <a:t>Trefis</a:t>
            </a:r>
            <a:r>
              <a:rPr lang="en-US" u="sng" dirty="0"/>
              <a:t> price estimate if higher priced chipsets help Qualcomm increase ASPs to $23 by the end of the forecast period</a:t>
            </a:r>
            <a:r>
              <a:rPr lang="en-US" dirty="0"/>
              <a:t>. </a:t>
            </a:r>
          </a:p>
          <a:p>
            <a:r>
              <a:rPr lang="en-US" dirty="0">
                <a:hlinkClick r:id="rId3"/>
              </a:rPr>
              <a:t>Chipset Shipments</a:t>
            </a:r>
            <a:r>
              <a:rPr lang="en-US" dirty="0"/>
              <a:t>: We currently forecast Qualcomm's chipset shipments to increase from 800 million in 2017 to about 880 million in 2024. Qualcomm has aggressive plans to tap emerging markets like China and India for 3G/4G rollout. Also, it was the first player to come out with a multimode chipset for LTE technology. However, Qualcomm is seeing increased competition from other chipset makers. The company's chipset business is also threatened by its own customers like Samsung, Apple and Xiaomi, as the smartphone makers plan to develop in-house chipsets to improve margins. </a:t>
            </a:r>
          </a:p>
          <a:p>
            <a:r>
              <a:rPr lang="en-US" i="1" cap="all" dirty="0"/>
              <a:t>MOBILE DEVICE ROYALTIES</a:t>
            </a:r>
            <a:endParaRPr lang="en-US" cap="all" dirty="0"/>
          </a:p>
          <a:p>
            <a:r>
              <a:rPr lang="en-US" dirty="0">
                <a:hlinkClick r:id="rId4"/>
              </a:rPr>
              <a:t>Royalty Rate</a:t>
            </a:r>
            <a:r>
              <a:rPr lang="en-US" dirty="0"/>
              <a:t>: We currently forecast that Qualcomm's royalty revenues </a:t>
            </a:r>
            <a:r>
              <a:rPr lang="en-US" b="1" u="sng" dirty="0"/>
              <a:t>will decline </a:t>
            </a:r>
            <a:r>
              <a:rPr lang="en-US" dirty="0"/>
              <a:t>from levels of around $6.5 billion in 2017 to about $4.5 billion in 2024. </a:t>
            </a:r>
            <a:r>
              <a:rPr lang="en-US" u="sng" dirty="0"/>
              <a:t>Royalty rates have come under pressure as Qualcomm expands its business to emerging markets</a:t>
            </a:r>
            <a:r>
              <a:rPr lang="en-US" dirty="0"/>
              <a:t>, which command lower rates. Another reason for the expected decline in royalty rate is Qualcomm's not so strong patent position in 4G technology as compared to 3G. However, if Qualcomm is able to maintain these revenues at current levels by building a strong position in 5G, while fending off lawsuits relating to the patent </a:t>
            </a:r>
            <a:r>
              <a:rPr lang="en-US" dirty="0" err="1"/>
              <a:t>licencing</a:t>
            </a:r>
            <a:r>
              <a:rPr lang="en-US" dirty="0"/>
              <a:t> business, there could be a 10% upside to our current price estimate.</a:t>
            </a:r>
          </a:p>
          <a:p>
            <a:endParaRPr lang="en-US"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5"/>
          <a:stretch>
            <a:fillRect/>
          </a:stretch>
        </p:blipFill>
        <p:spPr>
          <a:xfrm>
            <a:off x="457200" y="392825"/>
            <a:ext cx="762066" cy="487722"/>
          </a:xfrm>
          <a:prstGeom prst="rect">
            <a:avLst/>
          </a:prstGeom>
        </p:spPr>
      </p:pic>
    </p:spTree>
    <p:extLst>
      <p:ext uri="{BB962C8B-B14F-4D97-AF65-F5344CB8AC3E}">
        <p14:creationId xmlns:p14="http://schemas.microsoft.com/office/powerpoint/2010/main" val="3807076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01752" y="150778"/>
            <a:ext cx="8534400" cy="758952"/>
          </a:xfrm>
        </p:spPr>
        <p:txBody>
          <a:bodyPr>
            <a:normAutofit/>
          </a:bodyPr>
          <a:lstStyle/>
          <a:p>
            <a:r>
              <a:rPr lang="en-US" sz="3600" dirty="0">
                <a:solidFill>
                  <a:srgbClr val="003399"/>
                </a:solidFill>
                <a:latin typeface="Calibri" panose="020F0502020204030204" pitchFamily="34" charset="0"/>
              </a:rPr>
              <a:t>Qualcomm</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12:11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14</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338328" y="1676400"/>
            <a:ext cx="8503920" cy="4419600"/>
          </a:xfrm>
        </p:spPr>
        <p:txBody>
          <a:bodyPr>
            <a:normAutofit fontScale="77500" lnSpcReduction="20000"/>
          </a:bodyPr>
          <a:lstStyle/>
          <a:p>
            <a:r>
              <a:rPr lang="en-US" dirty="0"/>
              <a:t>After a year-long battle, Qualcomm last year agreed to pay China’s National Development and Reforms Commission (NDRC) $975 million in fines for alleged monopolistic practices in the region. China is a major source of growth for Qualcomm’s 3G/4G LTE chipsets.</a:t>
            </a:r>
          </a:p>
          <a:p>
            <a:r>
              <a:rPr lang="en-US" dirty="0"/>
              <a:t>As part of the settlement with NDRC, Qualcomm has agreed to ease its royalty rate regimen for Chinese vendors. Under the terms of the agreement, Qualcomm will offer licenses to its current 3G and 4G essential Chinese patents, widely used by Chinese device makers, separately from other patents. For companies opting for the new agreement, which applies to phones sold for use in China, </a:t>
            </a:r>
            <a:r>
              <a:rPr lang="en-US" b="1" u="sng" dirty="0"/>
              <a:t>Qualcomm will calculate royalties based on 65% of the phone’s selling price, instead of on the whole price.</a:t>
            </a:r>
            <a:r>
              <a:rPr lang="en-US" dirty="0"/>
              <a:t> </a:t>
            </a:r>
            <a:r>
              <a:rPr lang="en-US" u="sng" dirty="0"/>
              <a:t>Lowering its royalty rates in China could affect the Qualcomm's licensing deals elsewhere</a:t>
            </a:r>
            <a:r>
              <a:rPr lang="en-US" dirty="0"/>
              <a:t>, forcing the company to reduce its royalty rates globally.</a:t>
            </a:r>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spTree>
    <p:extLst>
      <p:ext uri="{BB962C8B-B14F-4D97-AF65-F5344CB8AC3E}">
        <p14:creationId xmlns:p14="http://schemas.microsoft.com/office/powerpoint/2010/main" val="3300548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01752" y="150778"/>
            <a:ext cx="8534400" cy="758952"/>
          </a:xfrm>
        </p:spPr>
        <p:txBody>
          <a:bodyPr>
            <a:normAutofit/>
          </a:bodyPr>
          <a:lstStyle/>
          <a:p>
            <a:r>
              <a:rPr lang="en-US" sz="3600" dirty="0">
                <a:solidFill>
                  <a:srgbClr val="003399"/>
                </a:solidFill>
                <a:latin typeface="Calibri" panose="020F0502020204030204" pitchFamily="34" charset="0"/>
              </a:rPr>
              <a:t>Qualcomm</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12:17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15</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301752" y="6237335"/>
            <a:ext cx="8503920" cy="455463"/>
          </a:xfrm>
        </p:spPr>
        <p:txBody>
          <a:bodyPr>
            <a:normAutofit fontScale="85000" lnSpcReduction="20000"/>
          </a:bodyPr>
          <a:lstStyle/>
          <a:p>
            <a:pPr fontAlgn="base"/>
            <a:r>
              <a:rPr lang="en-US" sz="1600" dirty="0">
                <a:latin typeface="Calibri" panose="020F0502020204030204" pitchFamily="34" charset="0"/>
              </a:rPr>
              <a:t>Note – key drivers are chipset revenue deterioration (with AAPL settlement – likely won’t be true and revenues for future years will be increased with future </a:t>
            </a:r>
            <a:r>
              <a:rPr lang="en-US" sz="1600" dirty="0" err="1">
                <a:latin typeface="Calibri" panose="020F0502020204030204" pitchFamily="34" charset="0"/>
              </a:rPr>
              <a:t>iPHone</a:t>
            </a:r>
            <a:r>
              <a:rPr lang="en-US" sz="1600" dirty="0">
                <a:latin typeface="Calibri" panose="020F0502020204030204" pitchFamily="34" charset="0"/>
              </a:rPr>
              <a:t> business</a:t>
            </a:r>
            <a:endParaRPr lang="en-US" sz="2000"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9" name="Picture 8">
            <a:extLst>
              <a:ext uri="{FF2B5EF4-FFF2-40B4-BE49-F238E27FC236}">
                <a16:creationId xmlns:a16="http://schemas.microsoft.com/office/drawing/2014/main" id="{E98E4DAC-9E1E-8241-9B0F-3AB67E23CEBD}"/>
              </a:ext>
            </a:extLst>
          </p:cNvPr>
          <p:cNvPicPr>
            <a:picLocks noChangeAspect="1"/>
          </p:cNvPicPr>
          <p:nvPr/>
        </p:nvPicPr>
        <p:blipFill>
          <a:blip r:embed="rId3"/>
          <a:stretch>
            <a:fillRect/>
          </a:stretch>
        </p:blipFill>
        <p:spPr>
          <a:xfrm>
            <a:off x="76200" y="868608"/>
            <a:ext cx="6886295" cy="5290781"/>
          </a:xfrm>
          <a:prstGeom prst="rect">
            <a:avLst/>
          </a:prstGeom>
        </p:spPr>
      </p:pic>
    </p:spTree>
    <p:extLst>
      <p:ext uri="{BB962C8B-B14F-4D97-AF65-F5344CB8AC3E}">
        <p14:creationId xmlns:p14="http://schemas.microsoft.com/office/powerpoint/2010/main" val="4169117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01752" y="150778"/>
            <a:ext cx="8534400" cy="758952"/>
          </a:xfrm>
        </p:spPr>
        <p:txBody>
          <a:bodyPr>
            <a:normAutofit/>
          </a:bodyPr>
          <a:lstStyle/>
          <a:p>
            <a:r>
              <a:rPr lang="en-US" sz="3600" dirty="0">
                <a:solidFill>
                  <a:srgbClr val="003399"/>
                </a:solidFill>
                <a:latin typeface="Calibri" panose="020F0502020204030204" pitchFamily="34" charset="0"/>
              </a:rPr>
              <a:t>Qualcomm</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12:14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16</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301752" y="6237335"/>
            <a:ext cx="8503920" cy="455463"/>
          </a:xfrm>
        </p:spPr>
        <p:txBody>
          <a:bodyPr>
            <a:normAutofit/>
          </a:bodyPr>
          <a:lstStyle/>
          <a:p>
            <a:pPr fontAlgn="base"/>
            <a:r>
              <a:rPr lang="en-US" sz="1600" dirty="0">
                <a:latin typeface="Calibri" panose="020F0502020204030204" pitchFamily="34" charset="0"/>
              </a:rPr>
              <a:t>From </a:t>
            </a:r>
            <a:r>
              <a:rPr lang="en-US" sz="1600" dirty="0" err="1">
                <a:latin typeface="Calibri" panose="020F0502020204030204" pitchFamily="34" charset="0"/>
              </a:rPr>
              <a:t>Trefis</a:t>
            </a:r>
            <a:r>
              <a:rPr lang="en-US" sz="1600" dirty="0">
                <a:latin typeface="Calibri" panose="020F0502020204030204" pitchFamily="34" charset="0"/>
              </a:rPr>
              <a:t> – note EBIT positiveness; Revenue up; FCF up (note from 4/11, before AAPL </a:t>
            </a:r>
            <a:r>
              <a:rPr lang="en-US" sz="1600" dirty="0" err="1">
                <a:latin typeface="Calibri" panose="020F0502020204030204" pitchFamily="34" charset="0"/>
              </a:rPr>
              <a:t>agrmt</a:t>
            </a:r>
            <a:r>
              <a:rPr lang="en-US" sz="1600" dirty="0">
                <a:latin typeface="Calibri" panose="020F0502020204030204" pitchFamily="34" charset="0"/>
              </a:rPr>
              <a:t>)</a:t>
            </a:r>
            <a:endParaRPr lang="en-US" sz="2000"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7" name="Picture 6">
            <a:extLst>
              <a:ext uri="{FF2B5EF4-FFF2-40B4-BE49-F238E27FC236}">
                <a16:creationId xmlns:a16="http://schemas.microsoft.com/office/drawing/2014/main" id="{392A0C75-39EA-0B41-BA23-448FE2F55AF8}"/>
              </a:ext>
            </a:extLst>
          </p:cNvPr>
          <p:cNvPicPr>
            <a:picLocks noChangeAspect="1"/>
          </p:cNvPicPr>
          <p:nvPr/>
        </p:nvPicPr>
        <p:blipFill>
          <a:blip r:embed="rId3"/>
          <a:stretch>
            <a:fillRect/>
          </a:stretch>
        </p:blipFill>
        <p:spPr>
          <a:xfrm>
            <a:off x="152400" y="880547"/>
            <a:ext cx="6160576" cy="5334000"/>
          </a:xfrm>
          <a:prstGeom prst="rect">
            <a:avLst/>
          </a:prstGeom>
        </p:spPr>
      </p:pic>
    </p:spTree>
    <p:extLst>
      <p:ext uri="{BB962C8B-B14F-4D97-AF65-F5344CB8AC3E}">
        <p14:creationId xmlns:p14="http://schemas.microsoft.com/office/powerpoint/2010/main" val="2722132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01752" y="150778"/>
            <a:ext cx="8534400" cy="758952"/>
          </a:xfrm>
        </p:spPr>
        <p:txBody>
          <a:bodyPr>
            <a:normAutofit/>
          </a:bodyPr>
          <a:lstStyle/>
          <a:p>
            <a:r>
              <a:rPr lang="en-US" sz="2800" dirty="0">
                <a:solidFill>
                  <a:srgbClr val="003399"/>
                </a:solidFill>
                <a:latin typeface="Calibri" panose="020F0502020204030204" pitchFamily="34" charset="0"/>
              </a:rPr>
              <a:t>From QCOM 3/12/2019 Shareholder </a:t>
            </a:r>
            <a:r>
              <a:rPr lang="en-US" sz="2800" dirty="0" err="1">
                <a:solidFill>
                  <a:srgbClr val="003399"/>
                </a:solidFill>
                <a:latin typeface="Calibri" panose="020F0502020204030204" pitchFamily="34" charset="0"/>
              </a:rPr>
              <a:t>Mtng</a:t>
            </a:r>
            <a:endParaRPr lang="en-US" sz="2800" dirty="0">
              <a:solidFill>
                <a:srgbClr val="003399"/>
              </a:solidFill>
              <a:latin typeface="Calibri" panose="020F0502020204030204" pitchFamily="34" charset="0"/>
            </a:endParaRP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1:02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17</a:t>
            </a:fld>
            <a:endParaRPr lang="en-US"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9" name="Picture 8">
            <a:extLst>
              <a:ext uri="{FF2B5EF4-FFF2-40B4-BE49-F238E27FC236}">
                <a16:creationId xmlns:a16="http://schemas.microsoft.com/office/drawing/2014/main" id="{CF7694F6-5332-F44A-AA41-6D3704992BBC}"/>
              </a:ext>
            </a:extLst>
          </p:cNvPr>
          <p:cNvPicPr>
            <a:picLocks noChangeAspect="1"/>
          </p:cNvPicPr>
          <p:nvPr/>
        </p:nvPicPr>
        <p:blipFill>
          <a:blip r:embed="rId3"/>
          <a:stretch>
            <a:fillRect/>
          </a:stretch>
        </p:blipFill>
        <p:spPr>
          <a:xfrm>
            <a:off x="18288" y="1358917"/>
            <a:ext cx="9144000" cy="4576285"/>
          </a:xfrm>
          <a:prstGeom prst="rect">
            <a:avLst/>
          </a:prstGeom>
        </p:spPr>
      </p:pic>
    </p:spTree>
    <p:extLst>
      <p:ext uri="{BB962C8B-B14F-4D97-AF65-F5344CB8AC3E}">
        <p14:creationId xmlns:p14="http://schemas.microsoft.com/office/powerpoint/2010/main" val="723165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01752" y="150778"/>
            <a:ext cx="8534400" cy="758952"/>
          </a:xfrm>
        </p:spPr>
        <p:txBody>
          <a:bodyPr>
            <a:normAutofit/>
          </a:bodyPr>
          <a:lstStyle/>
          <a:p>
            <a:r>
              <a:rPr lang="en-US" sz="2800" dirty="0">
                <a:solidFill>
                  <a:srgbClr val="003399"/>
                </a:solidFill>
                <a:latin typeface="Calibri" panose="020F0502020204030204" pitchFamily="34" charset="0"/>
              </a:rPr>
              <a:t>From QCOM 3/12/2019 Shareholder </a:t>
            </a:r>
            <a:r>
              <a:rPr lang="en-US" sz="2800" dirty="0" err="1">
                <a:solidFill>
                  <a:srgbClr val="003399"/>
                </a:solidFill>
                <a:latin typeface="Calibri" panose="020F0502020204030204" pitchFamily="34" charset="0"/>
              </a:rPr>
              <a:t>Mtng</a:t>
            </a:r>
            <a:endParaRPr lang="en-US" sz="2800" dirty="0">
              <a:solidFill>
                <a:srgbClr val="003399"/>
              </a:solidFill>
              <a:latin typeface="Calibri" panose="020F0502020204030204" pitchFamily="34" charset="0"/>
            </a:endParaRP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1:03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18</a:t>
            </a:fld>
            <a:endParaRPr lang="en-US"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5" name="Picture 4">
            <a:extLst>
              <a:ext uri="{FF2B5EF4-FFF2-40B4-BE49-F238E27FC236}">
                <a16:creationId xmlns:a16="http://schemas.microsoft.com/office/drawing/2014/main" id="{EB67853B-FC73-7341-8A0D-47601DDE8773}"/>
              </a:ext>
            </a:extLst>
          </p:cNvPr>
          <p:cNvPicPr>
            <a:picLocks noChangeAspect="1"/>
          </p:cNvPicPr>
          <p:nvPr/>
        </p:nvPicPr>
        <p:blipFill>
          <a:blip r:embed="rId3"/>
          <a:stretch>
            <a:fillRect/>
          </a:stretch>
        </p:blipFill>
        <p:spPr>
          <a:xfrm>
            <a:off x="0" y="1355914"/>
            <a:ext cx="9144000" cy="5019887"/>
          </a:xfrm>
          <a:prstGeom prst="rect">
            <a:avLst/>
          </a:prstGeom>
        </p:spPr>
      </p:pic>
    </p:spTree>
    <p:extLst>
      <p:ext uri="{BB962C8B-B14F-4D97-AF65-F5344CB8AC3E}">
        <p14:creationId xmlns:p14="http://schemas.microsoft.com/office/powerpoint/2010/main" val="1699115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01752" y="150778"/>
            <a:ext cx="8534400" cy="758952"/>
          </a:xfrm>
        </p:spPr>
        <p:txBody>
          <a:bodyPr>
            <a:normAutofit/>
          </a:bodyPr>
          <a:lstStyle/>
          <a:p>
            <a:r>
              <a:rPr lang="en-US" sz="2800" dirty="0">
                <a:solidFill>
                  <a:srgbClr val="003399"/>
                </a:solidFill>
                <a:latin typeface="Calibri" panose="020F0502020204030204" pitchFamily="34" charset="0"/>
              </a:rPr>
              <a:t>From QCOM 3/12/2019 Shareholder </a:t>
            </a:r>
            <a:r>
              <a:rPr lang="en-US" sz="2800" dirty="0" err="1">
                <a:solidFill>
                  <a:srgbClr val="003399"/>
                </a:solidFill>
                <a:latin typeface="Calibri" panose="020F0502020204030204" pitchFamily="34" charset="0"/>
              </a:rPr>
              <a:t>Mtng</a:t>
            </a:r>
            <a:endParaRPr lang="en-US" sz="2800" dirty="0">
              <a:solidFill>
                <a:srgbClr val="003399"/>
              </a:solidFill>
              <a:latin typeface="Calibri" panose="020F0502020204030204" pitchFamily="34" charset="0"/>
            </a:endParaRP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1:05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19</a:t>
            </a:fld>
            <a:endParaRPr lang="en-US"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7" name="Picture 6">
            <a:extLst>
              <a:ext uri="{FF2B5EF4-FFF2-40B4-BE49-F238E27FC236}">
                <a16:creationId xmlns:a16="http://schemas.microsoft.com/office/drawing/2014/main" id="{38E1037F-C093-F043-A4AE-BEB8DCDC5418}"/>
              </a:ext>
            </a:extLst>
          </p:cNvPr>
          <p:cNvPicPr>
            <a:picLocks noChangeAspect="1"/>
          </p:cNvPicPr>
          <p:nvPr/>
        </p:nvPicPr>
        <p:blipFill>
          <a:blip r:embed="rId3"/>
          <a:stretch>
            <a:fillRect/>
          </a:stretch>
        </p:blipFill>
        <p:spPr>
          <a:xfrm>
            <a:off x="-10297" y="1261450"/>
            <a:ext cx="9144000" cy="5225143"/>
          </a:xfrm>
          <a:prstGeom prst="rect">
            <a:avLst/>
          </a:prstGeom>
        </p:spPr>
      </p:pic>
    </p:spTree>
    <p:extLst>
      <p:ext uri="{BB962C8B-B14F-4D97-AF65-F5344CB8AC3E}">
        <p14:creationId xmlns:p14="http://schemas.microsoft.com/office/powerpoint/2010/main" val="980519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9872-573C-413C-AE96-463B7B1D0C5E}"/>
              </a:ext>
            </a:extLst>
          </p:cNvPr>
          <p:cNvSpPr>
            <a:spLocks noGrp="1"/>
          </p:cNvSpPr>
          <p:nvPr>
            <p:ph type="title"/>
          </p:nvPr>
        </p:nvSpPr>
        <p:spPr/>
        <p:txBody>
          <a:bodyPr>
            <a:normAutofit/>
          </a:bodyPr>
          <a:lstStyle/>
          <a:p>
            <a:r>
              <a:rPr lang="en-US" sz="3600" dirty="0">
                <a:solidFill>
                  <a:srgbClr val="003399"/>
                </a:solidFill>
                <a:latin typeface="Calibri" panose="020F0502020204030204" pitchFamily="34" charset="0"/>
                <a:cs typeface="Arial" panose="020B0604020202020204" pitchFamily="34" charset="0"/>
              </a:rPr>
              <a:t>Overview</a:t>
            </a:r>
          </a:p>
        </p:txBody>
      </p:sp>
      <p:sp>
        <p:nvSpPr>
          <p:cNvPr id="3" name="Date Placeholder 2">
            <a:extLst>
              <a:ext uri="{FF2B5EF4-FFF2-40B4-BE49-F238E27FC236}">
                <a16:creationId xmlns:a16="http://schemas.microsoft.com/office/drawing/2014/main" id="{93D19B20-88AE-40CF-9067-7D3189BAF096}"/>
              </a:ext>
            </a:extLst>
          </p:cNvPr>
          <p:cNvSpPr>
            <a:spLocks noGrp="1"/>
          </p:cNvSpPr>
          <p:nvPr>
            <p:ph type="dt" sz="half" idx="10"/>
          </p:nvPr>
        </p:nvSpPr>
        <p:spPr/>
        <p:txBody>
          <a:bodyPr/>
          <a:lstStyle/>
          <a:p>
            <a:fld id="{F24D5F1B-E58E-4CAF-9C47-E92C1D5548FE}" type="datetime8">
              <a:rPr lang="en-US" smtClean="0"/>
              <a:pPr/>
              <a:t>4/19/19 11:54 AM</a:t>
            </a:fld>
            <a:endParaRPr lang="en-US" dirty="0"/>
          </a:p>
        </p:txBody>
      </p:sp>
      <p:sp>
        <p:nvSpPr>
          <p:cNvPr id="4" name="Slide Number Placeholder 3">
            <a:extLst>
              <a:ext uri="{FF2B5EF4-FFF2-40B4-BE49-F238E27FC236}">
                <a16:creationId xmlns:a16="http://schemas.microsoft.com/office/drawing/2014/main" id="{B3103A1E-C13A-4994-9C42-56B7092623A9}"/>
              </a:ext>
            </a:extLst>
          </p:cNvPr>
          <p:cNvSpPr>
            <a:spLocks noGrp="1"/>
          </p:cNvSpPr>
          <p:nvPr>
            <p:ph type="sldNum" sz="quarter" idx="12"/>
          </p:nvPr>
        </p:nvSpPr>
        <p:spPr/>
        <p:txBody>
          <a:bodyPr/>
          <a:lstStyle/>
          <a:p>
            <a:fld id="{ABEBFBDE-9666-443F-AB2B-33954980619B}" type="slidenum">
              <a:rPr lang="en-US" smtClean="0"/>
              <a:pPr/>
              <a:t>2</a:t>
            </a:fld>
            <a:endParaRPr lang="en-US" dirty="0"/>
          </a:p>
        </p:txBody>
      </p:sp>
      <p:pic>
        <p:nvPicPr>
          <p:cNvPr id="6" name="Content Placeholder 5">
            <a:extLst>
              <a:ext uri="{FF2B5EF4-FFF2-40B4-BE49-F238E27FC236}">
                <a16:creationId xmlns:a16="http://schemas.microsoft.com/office/drawing/2014/main" id="{4CE2CC97-A979-4C5D-8662-D3087B22D08C}"/>
              </a:ext>
            </a:extLst>
          </p:cNvPr>
          <p:cNvPicPr>
            <a:picLocks noGrp="1" noChangeAspect="1"/>
          </p:cNvPicPr>
          <p:nvPr>
            <p:ph sz="quarter" idx="1"/>
          </p:nvPr>
        </p:nvPicPr>
        <p:blipFill>
          <a:blip r:embed="rId2"/>
          <a:stretch>
            <a:fillRect/>
          </a:stretch>
        </p:blipFill>
        <p:spPr>
          <a:xfrm>
            <a:off x="533400" y="364289"/>
            <a:ext cx="762000" cy="487573"/>
          </a:xfrm>
          <a:prstGeom prst="rect">
            <a:avLst/>
          </a:prstGeom>
        </p:spPr>
      </p:pic>
      <p:sp>
        <p:nvSpPr>
          <p:cNvPr id="7" name="Rectangle 6">
            <a:extLst>
              <a:ext uri="{FF2B5EF4-FFF2-40B4-BE49-F238E27FC236}">
                <a16:creationId xmlns:a16="http://schemas.microsoft.com/office/drawing/2014/main" id="{10D9DB7A-420F-48A3-A3D9-FE608BB83D75}"/>
              </a:ext>
            </a:extLst>
          </p:cNvPr>
          <p:cNvSpPr/>
          <p:nvPr/>
        </p:nvSpPr>
        <p:spPr>
          <a:xfrm>
            <a:off x="533400" y="1676400"/>
            <a:ext cx="8302752" cy="4507388"/>
          </a:xfrm>
          <a:prstGeom prst="rect">
            <a:avLst/>
          </a:prstGeom>
        </p:spPr>
        <p:txBody>
          <a:bodyPr wrap="square">
            <a:spAutoFit/>
          </a:bodyPr>
          <a:lstStyle/>
          <a:p>
            <a:endParaRPr lang="en-US" sz="2000" dirty="0">
              <a:latin typeface="Calibri" panose="020F0502020204030204" pitchFamily="34" charset="0"/>
            </a:endParaRPr>
          </a:p>
          <a:p>
            <a:pPr marL="342900" indent="-342900">
              <a:buFont typeface="Wingdings" panose="05000000000000000000" pitchFamily="2" charset="2"/>
              <a:buChar char="v"/>
            </a:pPr>
            <a:r>
              <a:rPr lang="en-US" sz="2000" b="1" dirty="0">
                <a:latin typeface="Calibri" panose="020F0502020204030204" pitchFamily="34" charset="0"/>
                <a:cs typeface="Arial" panose="020B0604020202020204" pitchFamily="34" charset="0"/>
              </a:rPr>
              <a:t>5G</a:t>
            </a:r>
            <a:r>
              <a:rPr lang="en-US" sz="2000" dirty="0">
                <a:latin typeface="Calibri" panose="020F0502020204030204" pitchFamily="34" charset="0"/>
                <a:cs typeface="Arial" panose="020B0604020202020204" pitchFamily="34" charset="0"/>
              </a:rPr>
              <a:t> ("5th Generation") is the latest generation of cellular mobile communications. It succeeds the 4G (LTE-A), 3G (LTE) and 2G (GSM) systems.</a:t>
            </a:r>
          </a:p>
          <a:p>
            <a:pPr marL="342900" indent="-342900">
              <a:buFont typeface="Wingdings" panose="05000000000000000000" pitchFamily="2" charset="2"/>
              <a:buChar char="v"/>
            </a:pPr>
            <a:endParaRPr lang="en-US" sz="2000" dirty="0">
              <a:latin typeface="Calibri" panose="020F0502020204030204" pitchFamily="34" charset="0"/>
              <a:cs typeface="Arial" panose="020B0604020202020204" pitchFamily="34" charset="0"/>
            </a:endParaRPr>
          </a:p>
          <a:p>
            <a:pPr marL="342900" indent="-342900">
              <a:buFont typeface="Wingdings" panose="05000000000000000000" pitchFamily="2" charset="2"/>
              <a:buChar char="v"/>
            </a:pPr>
            <a:r>
              <a:rPr lang="en-US" sz="2000" dirty="0">
                <a:latin typeface="Calibri" panose="020F0502020204030204" pitchFamily="34" charset="0"/>
                <a:cs typeface="Arial" panose="020B0604020202020204" pitchFamily="34" charset="0"/>
              </a:rPr>
              <a:t>5G networks will rely on dense arrays of small antennas and the cloud to offer data speeds up to 50 or 100 times faster than current 4G networks.</a:t>
            </a:r>
          </a:p>
          <a:p>
            <a:endParaRPr lang="en-US" sz="2000" dirty="0">
              <a:latin typeface="Calibri" panose="020F0502020204030204" pitchFamily="34" charset="0"/>
              <a:cs typeface="Arial" panose="020B0604020202020204" pitchFamily="34" charset="0"/>
            </a:endParaRPr>
          </a:p>
          <a:p>
            <a:pPr marL="342900" indent="-342900">
              <a:buFont typeface="Wingdings" panose="05000000000000000000" pitchFamily="2" charset="2"/>
              <a:buChar char="v"/>
            </a:pPr>
            <a:r>
              <a:rPr lang="en-US" sz="2000" dirty="0">
                <a:latin typeface="Calibri" panose="020F0502020204030204" pitchFamily="34" charset="0"/>
                <a:cs typeface="Arial" panose="020B0604020202020204" pitchFamily="34" charset="0"/>
              </a:rPr>
              <a:t>Before 5G becomes a reality for consumers, two transitions need to take place:</a:t>
            </a:r>
          </a:p>
          <a:p>
            <a:pPr marL="800100" lvl="1" indent="-342900" fontAlgn="base">
              <a:lnSpc>
                <a:spcPct val="150000"/>
              </a:lnSpc>
              <a:buFont typeface="+mj-lt"/>
              <a:buAutoNum type="arabicPeriod"/>
            </a:pPr>
            <a:r>
              <a:rPr lang="en-US" sz="2000" dirty="0">
                <a:latin typeface="Calibri" panose="020F0502020204030204" pitchFamily="34" charset="0"/>
                <a:cs typeface="Arial" panose="020B0604020202020204" pitchFamily="34" charset="0"/>
              </a:rPr>
              <a:t>Mobile operators to upgrade their networks (more towers also) (some like AT&amp;T and Verizon have started in some cities)</a:t>
            </a:r>
          </a:p>
          <a:p>
            <a:pPr marL="800100" lvl="1" indent="-342900" fontAlgn="base">
              <a:lnSpc>
                <a:spcPct val="150000"/>
              </a:lnSpc>
              <a:buFont typeface="+mj-lt"/>
              <a:buAutoNum type="arabicPeriod"/>
            </a:pPr>
            <a:r>
              <a:rPr lang="en-US" sz="2000" dirty="0">
                <a:latin typeface="Calibri" panose="020F0502020204030204" pitchFamily="34" charset="0"/>
                <a:cs typeface="Arial" panose="020B0604020202020204" pitchFamily="34" charset="0"/>
              </a:rPr>
              <a:t>Phone makers need to upgrade to 5G radios (3+ phones available)</a:t>
            </a:r>
          </a:p>
        </p:txBody>
      </p:sp>
    </p:spTree>
    <p:extLst>
      <p:ext uri="{BB962C8B-B14F-4D97-AF65-F5344CB8AC3E}">
        <p14:creationId xmlns:p14="http://schemas.microsoft.com/office/powerpoint/2010/main" val="1220537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200400" y="161394"/>
            <a:ext cx="8534400" cy="758952"/>
          </a:xfrm>
        </p:spPr>
        <p:txBody>
          <a:bodyPr>
            <a:normAutofit/>
          </a:bodyPr>
          <a:lstStyle/>
          <a:p>
            <a:r>
              <a:rPr lang="en-US" sz="3600" dirty="0">
                <a:solidFill>
                  <a:srgbClr val="003399"/>
                </a:solidFill>
                <a:latin typeface="Calibri" panose="020F0502020204030204" pitchFamily="34" charset="0"/>
              </a:rPr>
              <a:t>Club </a:t>
            </a:r>
            <a:r>
              <a:rPr lang="en-US" sz="3600" dirty="0" err="1">
                <a:solidFill>
                  <a:srgbClr val="003399"/>
                </a:solidFill>
                <a:latin typeface="Calibri" panose="020F0502020204030204" pitchFamily="34" charset="0"/>
              </a:rPr>
              <a:t>Reco</a:t>
            </a:r>
            <a:endParaRPr lang="en-US" sz="3600" dirty="0">
              <a:solidFill>
                <a:srgbClr val="003399"/>
              </a:solidFill>
              <a:latin typeface="Calibri" panose="020F0502020204030204" pitchFamily="34" charset="0"/>
            </a:endParaRP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1:09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20</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381000" y="1752600"/>
            <a:ext cx="8534400" cy="4343400"/>
          </a:xfrm>
        </p:spPr>
        <p:txBody>
          <a:bodyPr>
            <a:normAutofit fontScale="62500" lnSpcReduction="20000"/>
          </a:bodyPr>
          <a:lstStyle/>
          <a:p>
            <a:r>
              <a:rPr lang="en-US" dirty="0"/>
              <a:t>Qualcomm's Bet on 5G Pays Off -- 2nd Update</a:t>
            </a:r>
          </a:p>
          <a:p>
            <a:r>
              <a:rPr lang="en-US" dirty="0"/>
              <a:t>BY Dow Jones &amp;amp; Company, Inc.</a:t>
            </a:r>
            <a:br>
              <a:rPr lang="en-US" dirty="0"/>
            </a:br>
            <a:r>
              <a:rPr lang="en-US" dirty="0"/>
              <a:t>— 6:57 PM ET 04/17/2019</a:t>
            </a:r>
          </a:p>
          <a:p>
            <a:endParaRPr lang="en-US" dirty="0"/>
          </a:p>
          <a:p>
            <a:r>
              <a:rPr lang="en-US" dirty="0"/>
              <a:t>Through more than two years of takeover threats and legal strife, Qualcomm Inc. (</a:t>
            </a:r>
            <a:r>
              <a:rPr lang="en-US" dirty="0">
                <a:hlinkClick r:id="rId2"/>
              </a:rPr>
              <a:t>QCOM</a:t>
            </a:r>
            <a:r>
              <a:rPr lang="en-US" dirty="0"/>
              <a:t>) trained its focus on the future promises of 5G</a:t>
            </a:r>
            <a:r>
              <a:rPr lang="en-US" u="sng" dirty="0"/>
              <a:t>. That fixation is paying off so far.</a:t>
            </a:r>
          </a:p>
          <a:p>
            <a:r>
              <a:rPr lang="en-US" dirty="0"/>
              <a:t>The chip maker's lead in fifth-generation wireless technology persuaded the Trump administration last year to block a hostile bid by Broadcom Inc. (</a:t>
            </a:r>
            <a:r>
              <a:rPr lang="en-US" dirty="0">
                <a:hlinkClick r:id="rId3"/>
              </a:rPr>
              <a:t>AVGO</a:t>
            </a:r>
            <a:r>
              <a:rPr lang="en-US" dirty="0"/>
              <a:t>) out of national-security concerns. </a:t>
            </a:r>
            <a:r>
              <a:rPr lang="en-US" b="1" u="sng" dirty="0"/>
              <a:t>It helped muscle Apple Inc. to the table to settle a patent-royalty dispute on Tuesday </a:t>
            </a:r>
            <a:r>
              <a:rPr lang="en-US" dirty="0"/>
              <a:t>and it contributed to Intel Corp.'s (</a:t>
            </a:r>
            <a:r>
              <a:rPr lang="en-US" dirty="0">
                <a:hlinkClick r:id="rId4"/>
              </a:rPr>
              <a:t>INTC</a:t>
            </a:r>
            <a:r>
              <a:rPr lang="en-US" dirty="0"/>
              <a:t>) decision to discontinue developing rival 5G modem chips for smartphones.</a:t>
            </a:r>
          </a:p>
          <a:p>
            <a:r>
              <a:rPr lang="en-US" dirty="0"/>
              <a:t>The success of Qualcomm's (</a:t>
            </a:r>
            <a:r>
              <a:rPr lang="en-US" dirty="0">
                <a:hlinkClick r:id="rId2"/>
              </a:rPr>
              <a:t>QCOM</a:t>
            </a:r>
            <a:r>
              <a:rPr lang="en-US" dirty="0"/>
              <a:t>) strategy -- accelerate spending on 5G while staring down existential threats -- </a:t>
            </a:r>
            <a:r>
              <a:rPr lang="en-US" b="1" u="sng" dirty="0"/>
              <a:t>has pushed up the company's stock 38% since Monday's close to $79.08, hitting highs not seen since 2014.</a:t>
            </a:r>
          </a:p>
          <a:p>
            <a:r>
              <a:rPr lang="en-US" dirty="0"/>
              <a:t>While the Apple deal removes a significant overhang, it doesn't clear away all of Qualcomm's (</a:t>
            </a:r>
            <a:r>
              <a:rPr lang="en-US" dirty="0">
                <a:hlinkClick r:id="rId2"/>
              </a:rPr>
              <a:t>QCOM</a:t>
            </a:r>
            <a:r>
              <a:rPr lang="en-US" dirty="0"/>
              <a:t>) challenges.</a:t>
            </a:r>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5"/>
          <a:stretch>
            <a:fillRect/>
          </a:stretch>
        </p:blipFill>
        <p:spPr>
          <a:xfrm>
            <a:off x="457200" y="392825"/>
            <a:ext cx="762066" cy="487722"/>
          </a:xfrm>
          <a:prstGeom prst="rect">
            <a:avLst/>
          </a:prstGeom>
        </p:spPr>
      </p:pic>
    </p:spTree>
    <p:extLst>
      <p:ext uri="{BB962C8B-B14F-4D97-AF65-F5344CB8AC3E}">
        <p14:creationId xmlns:p14="http://schemas.microsoft.com/office/powerpoint/2010/main" val="3543519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200400" y="161394"/>
            <a:ext cx="8534400" cy="758952"/>
          </a:xfrm>
        </p:spPr>
        <p:txBody>
          <a:bodyPr>
            <a:normAutofit/>
          </a:bodyPr>
          <a:lstStyle/>
          <a:p>
            <a:r>
              <a:rPr lang="en-US" sz="3600" dirty="0">
                <a:solidFill>
                  <a:srgbClr val="003399"/>
                </a:solidFill>
                <a:latin typeface="Calibri" panose="020F0502020204030204" pitchFamily="34" charset="0"/>
              </a:rPr>
              <a:t>Our Draft SSG</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12:33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21</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6019800" y="1752600"/>
            <a:ext cx="2895600" cy="3200400"/>
          </a:xfrm>
        </p:spPr>
        <p:txBody>
          <a:bodyPr>
            <a:normAutofit/>
          </a:bodyPr>
          <a:lstStyle/>
          <a:p>
            <a:pPr fontAlgn="base"/>
            <a:r>
              <a:rPr lang="en-US" sz="1600" dirty="0" err="1">
                <a:latin typeface="Calibri" panose="020F0502020204030204" pitchFamily="34" charset="0"/>
              </a:rPr>
              <a:t>Avg</a:t>
            </a:r>
            <a:r>
              <a:rPr lang="en-US" sz="1600" dirty="0">
                <a:latin typeface="Calibri" panose="020F0502020204030204" pitchFamily="34" charset="0"/>
              </a:rPr>
              <a:t> high PE – 20; low-14</a:t>
            </a:r>
          </a:p>
          <a:p>
            <a:pPr fontAlgn="base"/>
            <a:r>
              <a:rPr lang="en-US" sz="1600" dirty="0">
                <a:latin typeface="Calibri" panose="020F0502020204030204" pitchFamily="34" charset="0"/>
              </a:rPr>
              <a:t>EPS was $3.62 (see 10K and last slide from annual report PPT; actual EPS is showing as negative in SSG due to taxes – see further next slides)</a:t>
            </a:r>
            <a:endParaRPr lang="en-US" sz="2000"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8" name="Picture 7">
            <a:extLst>
              <a:ext uri="{FF2B5EF4-FFF2-40B4-BE49-F238E27FC236}">
                <a16:creationId xmlns:a16="http://schemas.microsoft.com/office/drawing/2014/main" id="{3361EB51-093A-9F46-916C-DFFAA92640C1}"/>
              </a:ext>
            </a:extLst>
          </p:cNvPr>
          <p:cNvPicPr>
            <a:picLocks noChangeAspect="1"/>
          </p:cNvPicPr>
          <p:nvPr/>
        </p:nvPicPr>
        <p:blipFill>
          <a:blip r:embed="rId3"/>
          <a:stretch>
            <a:fillRect/>
          </a:stretch>
        </p:blipFill>
        <p:spPr>
          <a:xfrm>
            <a:off x="110916" y="133926"/>
            <a:ext cx="5682343" cy="6562680"/>
          </a:xfrm>
          <a:prstGeom prst="rect">
            <a:avLst/>
          </a:prstGeom>
        </p:spPr>
      </p:pic>
    </p:spTree>
    <p:extLst>
      <p:ext uri="{BB962C8B-B14F-4D97-AF65-F5344CB8AC3E}">
        <p14:creationId xmlns:p14="http://schemas.microsoft.com/office/powerpoint/2010/main" val="4096632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200400" y="161394"/>
            <a:ext cx="8534400" cy="758952"/>
          </a:xfrm>
        </p:spPr>
        <p:txBody>
          <a:bodyPr>
            <a:normAutofit/>
          </a:bodyPr>
          <a:lstStyle/>
          <a:p>
            <a:r>
              <a:rPr lang="en-US" sz="3600" dirty="0">
                <a:solidFill>
                  <a:srgbClr val="003399"/>
                </a:solidFill>
                <a:latin typeface="Calibri" panose="020F0502020204030204" pitchFamily="34" charset="0"/>
              </a:rPr>
              <a:t>Club </a:t>
            </a:r>
            <a:r>
              <a:rPr lang="en-US" sz="3600" dirty="0" err="1">
                <a:solidFill>
                  <a:srgbClr val="003399"/>
                </a:solidFill>
                <a:latin typeface="Calibri" panose="020F0502020204030204" pitchFamily="34" charset="0"/>
              </a:rPr>
              <a:t>Reco</a:t>
            </a:r>
            <a:endParaRPr lang="en-US" sz="3600" dirty="0">
              <a:solidFill>
                <a:srgbClr val="003399"/>
              </a:solidFill>
              <a:latin typeface="Calibri" panose="020F0502020204030204" pitchFamily="34" charset="0"/>
            </a:endParaRP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1:09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22</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457200" y="1752600"/>
            <a:ext cx="8458200" cy="3200400"/>
          </a:xfrm>
        </p:spPr>
        <p:txBody>
          <a:bodyPr>
            <a:normAutofit/>
          </a:bodyPr>
          <a:lstStyle/>
          <a:p>
            <a:pPr fontAlgn="base"/>
            <a:r>
              <a:rPr lang="en-US" sz="2800" dirty="0">
                <a:latin typeface="Calibri" panose="020F0502020204030204" pitchFamily="34" charset="0"/>
              </a:rPr>
              <a:t>Buy QCOM</a:t>
            </a:r>
          </a:p>
          <a:p>
            <a:pPr fontAlgn="base"/>
            <a:r>
              <a:rPr lang="en-US" sz="2800" dirty="0">
                <a:latin typeface="Calibri" panose="020F0502020204030204" pitchFamily="34" charset="0"/>
              </a:rPr>
              <a:t>May 1 earnings report is coming up</a:t>
            </a:r>
          </a:p>
          <a:p>
            <a:pPr fontAlgn="base"/>
            <a:r>
              <a:rPr lang="en-US" sz="2800" dirty="0">
                <a:latin typeface="Calibri" panose="020F0502020204030204" pitchFamily="34" charset="0"/>
              </a:rPr>
              <a:t>Lot of analysts have updated 12 month price target</a:t>
            </a:r>
          </a:p>
          <a:p>
            <a:pPr lvl="1" fontAlgn="base"/>
            <a:r>
              <a:rPr lang="en-US" sz="1800" dirty="0">
                <a:latin typeface="Calibri" panose="020F0502020204030204" pitchFamily="34" charset="0"/>
              </a:rPr>
              <a:t>We need to think about a 3-5 </a:t>
            </a:r>
            <a:r>
              <a:rPr lang="en-US" sz="1800" dirty="0" err="1">
                <a:latin typeface="Calibri" panose="020F0502020204030204" pitchFamily="34" charset="0"/>
              </a:rPr>
              <a:t>yr</a:t>
            </a:r>
            <a:r>
              <a:rPr lang="en-US" sz="1800" dirty="0">
                <a:latin typeface="Calibri" panose="020F0502020204030204" pitchFamily="34" charset="0"/>
              </a:rPr>
              <a:t> price, which is what SSG will help us with</a:t>
            </a:r>
          </a:p>
          <a:p>
            <a:pPr lvl="1" fontAlgn="base"/>
            <a:r>
              <a:rPr lang="en-US" sz="1800" dirty="0">
                <a:latin typeface="Calibri" panose="020F0502020204030204" pitchFamily="34" charset="0"/>
              </a:rPr>
              <a:t>There is a lot of growth to 5G and QCOM being first ready with chipsets is ready to capture this</a:t>
            </a:r>
          </a:p>
          <a:p>
            <a:pPr lvl="1" fontAlgn="base"/>
            <a:r>
              <a:rPr lang="en-US" sz="1800" dirty="0">
                <a:latin typeface="Calibri" panose="020F0502020204030204" pitchFamily="34" charset="0"/>
              </a:rPr>
              <a:t>For future revisions (6G, etc. they’ll still be in the front row seat)</a:t>
            </a:r>
            <a:endParaRPr lang="en-US" sz="2800" dirty="0">
              <a:latin typeface="Calibri" panose="020F0502020204030204" pitchFamily="34" charset="0"/>
            </a:endParaRPr>
          </a:p>
          <a:p>
            <a:pPr fontAlgn="base"/>
            <a:endParaRPr lang="en-US" sz="2800" dirty="0">
              <a:latin typeface="Calibri" panose="020F0502020204030204" pitchFamily="34" charset="0"/>
            </a:endParaRPr>
          </a:p>
          <a:p>
            <a:pPr fontAlgn="base"/>
            <a:endParaRPr lang="en-US" sz="3600"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3"/>
          <a:stretch>
            <a:fillRect/>
          </a:stretch>
        </p:blipFill>
        <p:spPr>
          <a:xfrm>
            <a:off x="457200" y="392825"/>
            <a:ext cx="762066" cy="487722"/>
          </a:xfrm>
          <a:prstGeom prst="rect">
            <a:avLst/>
          </a:prstGeom>
        </p:spPr>
      </p:pic>
    </p:spTree>
    <p:extLst>
      <p:ext uri="{BB962C8B-B14F-4D97-AF65-F5344CB8AC3E}">
        <p14:creationId xmlns:p14="http://schemas.microsoft.com/office/powerpoint/2010/main" val="587951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23B1-EE9D-FF46-9849-CB32F2B81E58}"/>
              </a:ext>
            </a:extLst>
          </p:cNvPr>
          <p:cNvSpPr>
            <a:spLocks noGrp="1"/>
          </p:cNvSpPr>
          <p:nvPr>
            <p:ph type="title"/>
          </p:nvPr>
        </p:nvSpPr>
        <p:spPr/>
        <p:txBody>
          <a:bodyPr/>
          <a:lstStyle/>
          <a:p>
            <a:r>
              <a:rPr lang="en-US" dirty="0"/>
              <a:t>BACKUP</a:t>
            </a:r>
          </a:p>
        </p:txBody>
      </p:sp>
      <p:sp>
        <p:nvSpPr>
          <p:cNvPr id="3" name="Date Placeholder 2">
            <a:extLst>
              <a:ext uri="{FF2B5EF4-FFF2-40B4-BE49-F238E27FC236}">
                <a16:creationId xmlns:a16="http://schemas.microsoft.com/office/drawing/2014/main" id="{A99D320C-253B-EA42-99C7-CC41A56AD803}"/>
              </a:ext>
            </a:extLst>
          </p:cNvPr>
          <p:cNvSpPr>
            <a:spLocks noGrp="1"/>
          </p:cNvSpPr>
          <p:nvPr>
            <p:ph type="dt" sz="half" idx="10"/>
          </p:nvPr>
        </p:nvSpPr>
        <p:spPr/>
        <p:txBody>
          <a:bodyPr/>
          <a:lstStyle/>
          <a:p>
            <a:fld id="{F24D5F1B-E58E-4CAF-9C47-E92C1D5548FE}" type="datetime8">
              <a:rPr lang="en-US" smtClean="0"/>
              <a:pPr/>
              <a:t>4/19/19 1:05 PM</a:t>
            </a:fld>
            <a:endParaRPr lang="en-US" dirty="0"/>
          </a:p>
        </p:txBody>
      </p:sp>
      <p:sp>
        <p:nvSpPr>
          <p:cNvPr id="4" name="Slide Number Placeholder 3">
            <a:extLst>
              <a:ext uri="{FF2B5EF4-FFF2-40B4-BE49-F238E27FC236}">
                <a16:creationId xmlns:a16="http://schemas.microsoft.com/office/drawing/2014/main" id="{86C1DD53-11E9-F74E-ADC1-A25F96CBD30C}"/>
              </a:ext>
            </a:extLst>
          </p:cNvPr>
          <p:cNvSpPr>
            <a:spLocks noGrp="1"/>
          </p:cNvSpPr>
          <p:nvPr>
            <p:ph type="sldNum" sz="quarter" idx="12"/>
          </p:nvPr>
        </p:nvSpPr>
        <p:spPr/>
        <p:txBody>
          <a:bodyPr/>
          <a:lstStyle/>
          <a:p>
            <a:fld id="{ABEBFBDE-9666-443F-AB2B-33954980619B}" type="slidenum">
              <a:rPr lang="en-US" smtClean="0"/>
              <a:pPr/>
              <a:t>23</a:t>
            </a:fld>
            <a:endParaRPr lang="en-US" dirty="0"/>
          </a:p>
        </p:txBody>
      </p:sp>
    </p:spTree>
    <p:extLst>
      <p:ext uri="{BB962C8B-B14F-4D97-AF65-F5344CB8AC3E}">
        <p14:creationId xmlns:p14="http://schemas.microsoft.com/office/powerpoint/2010/main" val="2267543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6248400" y="124895"/>
            <a:ext cx="4267200" cy="758952"/>
          </a:xfrm>
        </p:spPr>
        <p:txBody>
          <a:bodyPr>
            <a:normAutofit/>
          </a:bodyPr>
          <a:lstStyle/>
          <a:p>
            <a:r>
              <a:rPr lang="en-US" sz="3600" dirty="0">
                <a:solidFill>
                  <a:srgbClr val="003399"/>
                </a:solidFill>
                <a:latin typeface="Calibri" panose="020F0502020204030204" pitchFamily="34" charset="0"/>
              </a:rPr>
              <a:t>10K</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12:39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24</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7010400" y="1752600"/>
            <a:ext cx="1905000" cy="3200400"/>
          </a:xfrm>
        </p:spPr>
        <p:txBody>
          <a:bodyPr>
            <a:normAutofit/>
          </a:bodyPr>
          <a:lstStyle/>
          <a:p>
            <a:pPr fontAlgn="base"/>
            <a:r>
              <a:rPr lang="en-US" sz="1600" dirty="0">
                <a:latin typeface="Calibri" panose="020F0502020204030204" pitchFamily="34" charset="0"/>
              </a:rPr>
              <a:t>Interesting $3.1 B ‘other expense</a:t>
            </a:r>
          </a:p>
          <a:p>
            <a:pPr fontAlgn="base"/>
            <a:r>
              <a:rPr lang="en-US" sz="1600" dirty="0">
                <a:latin typeface="Calibri" panose="020F0502020204030204" pitchFamily="34" charset="0"/>
              </a:rPr>
              <a:t>Also, Tax $5.4B note 3</a:t>
            </a:r>
            <a:endParaRPr lang="en-US" sz="2000"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7" name="Picture 6">
            <a:extLst>
              <a:ext uri="{FF2B5EF4-FFF2-40B4-BE49-F238E27FC236}">
                <a16:creationId xmlns:a16="http://schemas.microsoft.com/office/drawing/2014/main" id="{0032A04E-96F5-384D-A6D1-32EE4131262B}"/>
              </a:ext>
            </a:extLst>
          </p:cNvPr>
          <p:cNvPicPr>
            <a:picLocks noChangeAspect="1"/>
          </p:cNvPicPr>
          <p:nvPr/>
        </p:nvPicPr>
        <p:blipFill>
          <a:blip r:embed="rId3"/>
          <a:stretch>
            <a:fillRect/>
          </a:stretch>
        </p:blipFill>
        <p:spPr>
          <a:xfrm>
            <a:off x="0" y="366052"/>
            <a:ext cx="6791356" cy="5831628"/>
          </a:xfrm>
          <a:prstGeom prst="rect">
            <a:avLst/>
          </a:prstGeom>
        </p:spPr>
      </p:pic>
    </p:spTree>
    <p:extLst>
      <p:ext uri="{BB962C8B-B14F-4D97-AF65-F5344CB8AC3E}">
        <p14:creationId xmlns:p14="http://schemas.microsoft.com/office/powerpoint/2010/main" val="1290190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1:02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25</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6195038" y="1752600"/>
            <a:ext cx="2720362" cy="3200400"/>
          </a:xfrm>
        </p:spPr>
        <p:txBody>
          <a:bodyPr>
            <a:normAutofit/>
          </a:bodyPr>
          <a:lstStyle/>
          <a:p>
            <a:pPr fontAlgn="base"/>
            <a:r>
              <a:rPr lang="en-US" sz="1600" dirty="0">
                <a:latin typeface="Calibri" panose="020F0502020204030204" pitchFamily="34" charset="0"/>
              </a:rPr>
              <a:t>Note 2 – Apple’s supplier owe $0.96 Billion</a:t>
            </a:r>
            <a:endParaRPr lang="en-US" sz="2000"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8" name="Picture 7">
            <a:extLst>
              <a:ext uri="{FF2B5EF4-FFF2-40B4-BE49-F238E27FC236}">
                <a16:creationId xmlns:a16="http://schemas.microsoft.com/office/drawing/2014/main" id="{8F845432-F1C0-D84E-B922-D2FDDAC142B2}"/>
              </a:ext>
            </a:extLst>
          </p:cNvPr>
          <p:cNvPicPr>
            <a:picLocks noChangeAspect="1"/>
          </p:cNvPicPr>
          <p:nvPr/>
        </p:nvPicPr>
        <p:blipFill>
          <a:blip r:embed="rId3"/>
          <a:stretch>
            <a:fillRect/>
          </a:stretch>
        </p:blipFill>
        <p:spPr>
          <a:xfrm>
            <a:off x="205761" y="1358384"/>
            <a:ext cx="5989277" cy="2254099"/>
          </a:xfrm>
          <a:prstGeom prst="rect">
            <a:avLst/>
          </a:prstGeom>
        </p:spPr>
      </p:pic>
      <p:sp>
        <p:nvSpPr>
          <p:cNvPr id="11" name="Title 10">
            <a:extLst>
              <a:ext uri="{FF2B5EF4-FFF2-40B4-BE49-F238E27FC236}">
                <a16:creationId xmlns:a16="http://schemas.microsoft.com/office/drawing/2014/main" id="{5130EA91-4BC0-CE47-89D4-0C5D837B63D5}"/>
              </a:ext>
            </a:extLst>
          </p:cNvPr>
          <p:cNvSpPr>
            <a:spLocks noGrp="1"/>
          </p:cNvSpPr>
          <p:nvPr>
            <p:ph type="title"/>
          </p:nvPr>
        </p:nvSpPr>
        <p:spPr/>
        <p:txBody>
          <a:bodyPr/>
          <a:lstStyle/>
          <a:p>
            <a:endParaRPr lang="en-US"/>
          </a:p>
        </p:txBody>
      </p:sp>
      <p:sp>
        <p:nvSpPr>
          <p:cNvPr id="12" name="Title 1">
            <a:extLst>
              <a:ext uri="{FF2B5EF4-FFF2-40B4-BE49-F238E27FC236}">
                <a16:creationId xmlns:a16="http://schemas.microsoft.com/office/drawing/2014/main" id="{B489C9EE-17DF-C94F-A357-871CE87745C0}"/>
              </a:ext>
            </a:extLst>
          </p:cNvPr>
          <p:cNvSpPr txBox="1">
            <a:spLocks/>
          </p:cNvSpPr>
          <p:nvPr/>
        </p:nvSpPr>
        <p:spPr>
          <a:xfrm>
            <a:off x="6172200" y="155448"/>
            <a:ext cx="42672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a:solidFill>
                  <a:srgbClr val="003399"/>
                </a:solidFill>
                <a:latin typeface="Calibri" panose="020F0502020204030204" pitchFamily="34" charset="0"/>
              </a:rPr>
              <a:t>10K</a:t>
            </a:r>
            <a:endParaRPr lang="en-US" sz="3600" dirty="0">
              <a:solidFill>
                <a:srgbClr val="003399"/>
              </a:solidFill>
              <a:latin typeface="Calibri" panose="020F0502020204030204" pitchFamily="34" charset="0"/>
            </a:endParaRPr>
          </a:p>
        </p:txBody>
      </p:sp>
    </p:spTree>
    <p:extLst>
      <p:ext uri="{BB962C8B-B14F-4D97-AF65-F5344CB8AC3E}">
        <p14:creationId xmlns:p14="http://schemas.microsoft.com/office/powerpoint/2010/main" val="691400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1:02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26</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6311908" y="1752600"/>
            <a:ext cx="2603492" cy="3200400"/>
          </a:xfrm>
        </p:spPr>
        <p:txBody>
          <a:bodyPr>
            <a:normAutofit/>
          </a:bodyPr>
          <a:lstStyle/>
          <a:p>
            <a:pPr fontAlgn="base"/>
            <a:r>
              <a:rPr lang="en-US" sz="1600" dirty="0">
                <a:latin typeface="Calibri" panose="020F0502020204030204" pitchFamily="34" charset="0"/>
              </a:rPr>
              <a:t>Note 3– with Tax cut, I think QCOM repatriated earnings/profits. </a:t>
            </a:r>
          </a:p>
          <a:p>
            <a:pPr fontAlgn="base"/>
            <a:endParaRPr lang="en-US" sz="1600" dirty="0">
              <a:latin typeface="Calibri" panose="020F0502020204030204" pitchFamily="34" charset="0"/>
            </a:endParaRPr>
          </a:p>
          <a:p>
            <a:pPr fontAlgn="base"/>
            <a:r>
              <a:rPr lang="en-US" sz="1600" dirty="0">
                <a:latin typeface="Calibri" panose="020F0502020204030204" pitchFamily="34" charset="0"/>
              </a:rPr>
              <a:t>One-time…</a:t>
            </a:r>
            <a:endParaRPr lang="en-US" sz="2000"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7" name="Picture 6">
            <a:extLst>
              <a:ext uri="{FF2B5EF4-FFF2-40B4-BE49-F238E27FC236}">
                <a16:creationId xmlns:a16="http://schemas.microsoft.com/office/drawing/2014/main" id="{DB2B12B6-2101-CF47-9808-3255A1C3700F}"/>
              </a:ext>
            </a:extLst>
          </p:cNvPr>
          <p:cNvPicPr>
            <a:picLocks noChangeAspect="1"/>
          </p:cNvPicPr>
          <p:nvPr/>
        </p:nvPicPr>
        <p:blipFill>
          <a:blip r:embed="rId3"/>
          <a:stretch>
            <a:fillRect/>
          </a:stretch>
        </p:blipFill>
        <p:spPr>
          <a:xfrm>
            <a:off x="24466" y="1541228"/>
            <a:ext cx="6287442" cy="4189327"/>
          </a:xfrm>
          <a:prstGeom prst="rect">
            <a:avLst/>
          </a:prstGeom>
        </p:spPr>
      </p:pic>
      <p:sp>
        <p:nvSpPr>
          <p:cNvPr id="10" name="Title 9">
            <a:extLst>
              <a:ext uri="{FF2B5EF4-FFF2-40B4-BE49-F238E27FC236}">
                <a16:creationId xmlns:a16="http://schemas.microsoft.com/office/drawing/2014/main" id="{3BD2A310-596E-7640-9DFA-87B980B265CF}"/>
              </a:ext>
            </a:extLst>
          </p:cNvPr>
          <p:cNvSpPr>
            <a:spLocks noGrp="1"/>
          </p:cNvSpPr>
          <p:nvPr>
            <p:ph type="title"/>
          </p:nvPr>
        </p:nvSpPr>
        <p:spPr/>
        <p:txBody>
          <a:bodyPr/>
          <a:lstStyle/>
          <a:p>
            <a:endParaRPr lang="en-US"/>
          </a:p>
        </p:txBody>
      </p:sp>
      <p:sp>
        <p:nvSpPr>
          <p:cNvPr id="11" name="Title 1">
            <a:extLst>
              <a:ext uri="{FF2B5EF4-FFF2-40B4-BE49-F238E27FC236}">
                <a16:creationId xmlns:a16="http://schemas.microsoft.com/office/drawing/2014/main" id="{E371D079-8AF3-2845-8DD1-A3919DEED44F}"/>
              </a:ext>
            </a:extLst>
          </p:cNvPr>
          <p:cNvSpPr txBox="1">
            <a:spLocks/>
          </p:cNvSpPr>
          <p:nvPr/>
        </p:nvSpPr>
        <p:spPr>
          <a:xfrm>
            <a:off x="6172200" y="124895"/>
            <a:ext cx="42672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a:solidFill>
                  <a:srgbClr val="003399"/>
                </a:solidFill>
                <a:latin typeface="Calibri" panose="020F0502020204030204" pitchFamily="34" charset="0"/>
              </a:rPr>
              <a:t>10K</a:t>
            </a:r>
            <a:endParaRPr lang="en-US" sz="3600" dirty="0">
              <a:solidFill>
                <a:srgbClr val="003399"/>
              </a:solidFill>
              <a:latin typeface="Calibri" panose="020F0502020204030204" pitchFamily="34" charset="0"/>
            </a:endParaRPr>
          </a:p>
        </p:txBody>
      </p:sp>
    </p:spTree>
    <p:extLst>
      <p:ext uri="{BB962C8B-B14F-4D97-AF65-F5344CB8AC3E}">
        <p14:creationId xmlns:p14="http://schemas.microsoft.com/office/powerpoint/2010/main" val="2149757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1981200" y="190987"/>
            <a:ext cx="8534400" cy="758952"/>
          </a:xfrm>
        </p:spPr>
        <p:txBody>
          <a:bodyPr>
            <a:normAutofit/>
          </a:bodyPr>
          <a:lstStyle/>
          <a:p>
            <a:r>
              <a:rPr lang="en-US" sz="3600" dirty="0">
                <a:solidFill>
                  <a:srgbClr val="003399"/>
                </a:solidFill>
                <a:latin typeface="Calibri" panose="020F0502020204030204" pitchFamily="34" charset="0"/>
              </a:rPr>
              <a:t>QCOM 10K from 2018-Sep</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12:49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27</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838200" y="4495800"/>
            <a:ext cx="6399811" cy="3200400"/>
          </a:xfrm>
        </p:spPr>
        <p:txBody>
          <a:bodyPr>
            <a:normAutofit/>
          </a:bodyPr>
          <a:lstStyle/>
          <a:p>
            <a:pPr fontAlgn="base"/>
            <a:r>
              <a:rPr lang="en-US" sz="1600" dirty="0">
                <a:latin typeface="Calibri" panose="020F0502020204030204" pitchFamily="34" charset="0"/>
              </a:rPr>
              <a:t>In searching ”Apple” in 2018 10K for QCOM</a:t>
            </a:r>
          </a:p>
          <a:p>
            <a:pPr lvl="1" fontAlgn="base"/>
            <a:r>
              <a:rPr lang="en-US" sz="1500" dirty="0">
                <a:latin typeface="Calibri" panose="020F0502020204030204" pitchFamily="34" charset="0"/>
              </a:rPr>
              <a:t>146 results</a:t>
            </a:r>
          </a:p>
          <a:p>
            <a:pPr lvl="1" fontAlgn="base"/>
            <a:endParaRPr lang="en-US" sz="1500"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8" name="Picture 7">
            <a:extLst>
              <a:ext uri="{FF2B5EF4-FFF2-40B4-BE49-F238E27FC236}">
                <a16:creationId xmlns:a16="http://schemas.microsoft.com/office/drawing/2014/main" id="{AC03CC3B-F936-6E46-9619-A3208D689C14}"/>
              </a:ext>
            </a:extLst>
          </p:cNvPr>
          <p:cNvPicPr>
            <a:picLocks noChangeAspect="1"/>
          </p:cNvPicPr>
          <p:nvPr/>
        </p:nvPicPr>
        <p:blipFill>
          <a:blip r:embed="rId3"/>
          <a:stretch>
            <a:fillRect/>
          </a:stretch>
        </p:blipFill>
        <p:spPr>
          <a:xfrm>
            <a:off x="228600" y="1573723"/>
            <a:ext cx="8638768" cy="2374726"/>
          </a:xfrm>
          <a:prstGeom prst="rect">
            <a:avLst/>
          </a:prstGeom>
        </p:spPr>
      </p:pic>
    </p:spTree>
    <p:extLst>
      <p:ext uri="{BB962C8B-B14F-4D97-AF65-F5344CB8AC3E}">
        <p14:creationId xmlns:p14="http://schemas.microsoft.com/office/powerpoint/2010/main" val="4104877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1981200" y="-122266"/>
            <a:ext cx="8534400" cy="758952"/>
          </a:xfrm>
        </p:spPr>
        <p:txBody>
          <a:bodyPr>
            <a:normAutofit/>
          </a:bodyPr>
          <a:lstStyle/>
          <a:p>
            <a:r>
              <a:rPr lang="en-US" sz="3600" dirty="0">
                <a:solidFill>
                  <a:srgbClr val="003399"/>
                </a:solidFill>
                <a:latin typeface="Calibri" panose="020F0502020204030204" pitchFamily="34" charset="0"/>
              </a:rPr>
              <a:t>QCOM 10K from 2018-Sep</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12:56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28</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6131011" y="2082173"/>
            <a:ext cx="2742211" cy="3200400"/>
          </a:xfrm>
        </p:spPr>
        <p:txBody>
          <a:bodyPr>
            <a:normAutofit/>
          </a:bodyPr>
          <a:lstStyle/>
          <a:p>
            <a:pPr fontAlgn="base"/>
            <a:r>
              <a:rPr lang="en-US" sz="1600" dirty="0">
                <a:latin typeface="Calibri" panose="020F0502020204030204" pitchFamily="34" charset="0"/>
              </a:rPr>
              <a:t>2017 and 2018 revenues impacted from AAPL</a:t>
            </a:r>
          </a:p>
          <a:p>
            <a:pPr fontAlgn="base"/>
            <a:endParaRPr lang="en-US" sz="1600" dirty="0">
              <a:latin typeface="Calibri" panose="020F0502020204030204" pitchFamily="34" charset="0"/>
            </a:endParaRPr>
          </a:p>
          <a:p>
            <a:pPr fontAlgn="base"/>
            <a:r>
              <a:rPr lang="en-US" sz="1600" dirty="0">
                <a:latin typeface="Calibri" panose="020F0502020204030204" pitchFamily="34" charset="0"/>
              </a:rPr>
              <a:t>EPS was around $3.81/3.22/4.65 in 2015/15/14</a:t>
            </a:r>
          </a:p>
          <a:p>
            <a:pPr fontAlgn="base"/>
            <a:endParaRPr lang="en-US" sz="1600" dirty="0">
              <a:latin typeface="Calibri" panose="020F0502020204030204" pitchFamily="34" charset="0"/>
            </a:endParaRPr>
          </a:p>
          <a:p>
            <a:pPr fontAlgn="base"/>
            <a:endParaRPr lang="en-US" sz="1500"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pic>
        <p:nvPicPr>
          <p:cNvPr id="7" name="Picture 6">
            <a:extLst>
              <a:ext uri="{FF2B5EF4-FFF2-40B4-BE49-F238E27FC236}">
                <a16:creationId xmlns:a16="http://schemas.microsoft.com/office/drawing/2014/main" id="{106CCEE6-1E45-E34F-897D-D2DC004C7141}"/>
              </a:ext>
            </a:extLst>
          </p:cNvPr>
          <p:cNvPicPr>
            <a:picLocks noChangeAspect="1"/>
          </p:cNvPicPr>
          <p:nvPr/>
        </p:nvPicPr>
        <p:blipFill>
          <a:blip r:embed="rId3"/>
          <a:stretch>
            <a:fillRect/>
          </a:stretch>
        </p:blipFill>
        <p:spPr>
          <a:xfrm>
            <a:off x="76200" y="424820"/>
            <a:ext cx="5876967" cy="6266170"/>
          </a:xfrm>
          <a:prstGeom prst="rect">
            <a:avLst/>
          </a:prstGeom>
        </p:spPr>
      </p:pic>
    </p:spTree>
    <p:extLst>
      <p:ext uri="{BB962C8B-B14F-4D97-AF65-F5344CB8AC3E}">
        <p14:creationId xmlns:p14="http://schemas.microsoft.com/office/powerpoint/2010/main" val="2120178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EF3D-F76C-4473-B344-203C2D1F8D83}"/>
              </a:ext>
            </a:extLst>
          </p:cNvPr>
          <p:cNvSpPr>
            <a:spLocks noGrp="1"/>
          </p:cNvSpPr>
          <p:nvPr>
            <p:ph type="title"/>
          </p:nvPr>
        </p:nvSpPr>
        <p:spPr/>
        <p:txBody>
          <a:bodyPr>
            <a:normAutofit/>
          </a:bodyPr>
          <a:lstStyle/>
          <a:p>
            <a:r>
              <a:rPr lang="en-US" sz="3600" dirty="0">
                <a:solidFill>
                  <a:srgbClr val="003399"/>
                </a:solidFill>
                <a:latin typeface="Calibri" panose="020F0502020204030204" pitchFamily="34" charset="0"/>
              </a:rPr>
              <a:t>Transition</a:t>
            </a:r>
          </a:p>
        </p:txBody>
      </p:sp>
      <p:sp>
        <p:nvSpPr>
          <p:cNvPr id="3" name="Date Placeholder 2">
            <a:extLst>
              <a:ext uri="{FF2B5EF4-FFF2-40B4-BE49-F238E27FC236}">
                <a16:creationId xmlns:a16="http://schemas.microsoft.com/office/drawing/2014/main" id="{014B6FA4-1A7B-47F4-A6FE-46728E9A0598}"/>
              </a:ext>
            </a:extLst>
          </p:cNvPr>
          <p:cNvSpPr>
            <a:spLocks noGrp="1"/>
          </p:cNvSpPr>
          <p:nvPr>
            <p:ph type="dt" sz="half" idx="10"/>
          </p:nvPr>
        </p:nvSpPr>
        <p:spPr/>
        <p:txBody>
          <a:bodyPr/>
          <a:lstStyle/>
          <a:p>
            <a:fld id="{F24D5F1B-E58E-4CAF-9C47-E92C1D5548FE}" type="datetime8">
              <a:rPr lang="en-US" smtClean="0"/>
              <a:pPr/>
              <a:t>4/19/19 11:56 AM</a:t>
            </a:fld>
            <a:endParaRPr lang="en-US" dirty="0"/>
          </a:p>
        </p:txBody>
      </p:sp>
      <p:sp>
        <p:nvSpPr>
          <p:cNvPr id="4" name="Slide Number Placeholder 3">
            <a:extLst>
              <a:ext uri="{FF2B5EF4-FFF2-40B4-BE49-F238E27FC236}">
                <a16:creationId xmlns:a16="http://schemas.microsoft.com/office/drawing/2014/main" id="{F4CB18F0-1D36-4713-9235-E392DEB3ABD5}"/>
              </a:ext>
            </a:extLst>
          </p:cNvPr>
          <p:cNvSpPr>
            <a:spLocks noGrp="1"/>
          </p:cNvSpPr>
          <p:nvPr>
            <p:ph type="sldNum" sz="quarter" idx="12"/>
          </p:nvPr>
        </p:nvSpPr>
        <p:spPr/>
        <p:txBody>
          <a:bodyPr/>
          <a:lstStyle/>
          <a:p>
            <a:fld id="{ABEBFBDE-9666-443F-AB2B-33954980619B}" type="slidenum">
              <a:rPr lang="en-US" smtClean="0"/>
              <a:pPr/>
              <a:t>3</a:t>
            </a:fld>
            <a:endParaRPr lang="en-US" dirty="0"/>
          </a:p>
        </p:txBody>
      </p:sp>
      <p:pic>
        <p:nvPicPr>
          <p:cNvPr id="6" name="Content Placeholder 5">
            <a:extLst>
              <a:ext uri="{FF2B5EF4-FFF2-40B4-BE49-F238E27FC236}">
                <a16:creationId xmlns:a16="http://schemas.microsoft.com/office/drawing/2014/main" id="{86A02508-5E06-413D-BF13-6364DA280037}"/>
              </a:ext>
            </a:extLst>
          </p:cNvPr>
          <p:cNvPicPr>
            <a:picLocks noGrp="1" noChangeAspect="1"/>
          </p:cNvPicPr>
          <p:nvPr>
            <p:ph sz="quarter" idx="1"/>
          </p:nvPr>
        </p:nvPicPr>
        <p:blipFill>
          <a:blip r:embed="rId2"/>
          <a:stretch>
            <a:fillRect/>
          </a:stretch>
        </p:blipFill>
        <p:spPr>
          <a:xfrm>
            <a:off x="314109" y="1456038"/>
            <a:ext cx="8619786" cy="3733800"/>
          </a:xfrm>
          <a:prstGeom prst="rect">
            <a:avLst/>
          </a:prstGeom>
        </p:spPr>
      </p:pic>
      <p:pic>
        <p:nvPicPr>
          <p:cNvPr id="7" name="Content Placeholder 5">
            <a:extLst>
              <a:ext uri="{FF2B5EF4-FFF2-40B4-BE49-F238E27FC236}">
                <a16:creationId xmlns:a16="http://schemas.microsoft.com/office/drawing/2014/main" id="{E3D4E284-6109-4855-A20D-A40C4BF3CEF4}"/>
              </a:ext>
            </a:extLst>
          </p:cNvPr>
          <p:cNvPicPr>
            <a:picLocks noGrp="1" noChangeAspect="1"/>
          </p:cNvPicPr>
          <p:nvPr>
            <p:ph sz="quarter" idx="1"/>
          </p:nvPr>
        </p:nvPicPr>
        <p:blipFill>
          <a:blip r:embed="rId3"/>
          <a:stretch>
            <a:fillRect/>
          </a:stretch>
        </p:blipFill>
        <p:spPr>
          <a:xfrm>
            <a:off x="533400" y="364289"/>
            <a:ext cx="762000" cy="487573"/>
          </a:xfrm>
          <a:prstGeom prst="rect">
            <a:avLst/>
          </a:prstGeom>
        </p:spPr>
      </p:pic>
      <p:sp>
        <p:nvSpPr>
          <p:cNvPr id="8" name="Rectangle 7">
            <a:extLst>
              <a:ext uri="{FF2B5EF4-FFF2-40B4-BE49-F238E27FC236}">
                <a16:creationId xmlns:a16="http://schemas.microsoft.com/office/drawing/2014/main" id="{76B1245C-9C7F-CC44-BF7C-43167A20EB80}"/>
              </a:ext>
            </a:extLst>
          </p:cNvPr>
          <p:cNvSpPr/>
          <p:nvPr/>
        </p:nvSpPr>
        <p:spPr>
          <a:xfrm>
            <a:off x="533400" y="5123335"/>
            <a:ext cx="8302752" cy="1323439"/>
          </a:xfrm>
          <a:prstGeom prst="rect">
            <a:avLst/>
          </a:prstGeom>
        </p:spPr>
        <p:txBody>
          <a:bodyPr wrap="square">
            <a:spAutoFit/>
          </a:bodyPr>
          <a:lstStyle/>
          <a:p>
            <a:endParaRPr lang="en-US" sz="2000" dirty="0">
              <a:latin typeface="Calibri" panose="020F0502020204030204" pitchFamily="34" charset="0"/>
            </a:endParaRPr>
          </a:p>
          <a:p>
            <a:pPr marL="342900" indent="-342900">
              <a:buFont typeface="Wingdings" panose="05000000000000000000" pitchFamily="2" charset="2"/>
              <a:buChar char="v"/>
            </a:pPr>
            <a:r>
              <a:rPr lang="en-US" sz="2000" b="1" dirty="0">
                <a:latin typeface="Calibri" panose="020F0502020204030204" pitchFamily="34" charset="0"/>
                <a:cs typeface="Arial" panose="020B0604020202020204" pitchFamily="34" charset="0"/>
              </a:rPr>
              <a:t>From today’s ~15MB speed to 1,000MB to 10,000MB</a:t>
            </a:r>
          </a:p>
          <a:p>
            <a:pPr marL="342900" indent="-342900">
              <a:buFont typeface="Wingdings" panose="05000000000000000000" pitchFamily="2" charset="2"/>
              <a:buChar char="v"/>
            </a:pPr>
            <a:r>
              <a:rPr lang="en-US" sz="2000" b="1" dirty="0">
                <a:latin typeface="Calibri" panose="020F0502020204030204" pitchFamily="34" charset="0"/>
                <a:cs typeface="Arial" panose="020B0604020202020204" pitchFamily="34" charset="0"/>
              </a:rPr>
              <a:t>Video/data transfer at very high speeds</a:t>
            </a:r>
          </a:p>
          <a:p>
            <a:pPr marL="342900" indent="-342900">
              <a:buFont typeface="Wingdings" panose="05000000000000000000" pitchFamily="2" charset="2"/>
              <a:buChar char="v"/>
            </a:pPr>
            <a:r>
              <a:rPr lang="en-US" sz="2000" b="1" dirty="0">
                <a:latin typeface="Calibri" panose="020F0502020204030204" pitchFamily="34" charset="0"/>
                <a:cs typeface="Arial" panose="020B0604020202020204" pitchFamily="34" charset="0"/>
              </a:rPr>
              <a:t>Backbone for future generation self-driving cars</a:t>
            </a:r>
            <a:endParaRPr lang="en-US" sz="20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04916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EF3D-F76C-4473-B344-203C2D1F8D83}"/>
              </a:ext>
            </a:extLst>
          </p:cNvPr>
          <p:cNvSpPr>
            <a:spLocks noGrp="1"/>
          </p:cNvSpPr>
          <p:nvPr>
            <p:ph type="title"/>
          </p:nvPr>
        </p:nvSpPr>
        <p:spPr/>
        <p:txBody>
          <a:bodyPr>
            <a:normAutofit/>
          </a:bodyPr>
          <a:lstStyle/>
          <a:p>
            <a:r>
              <a:rPr lang="en-US" sz="3600" dirty="0">
                <a:solidFill>
                  <a:srgbClr val="003399"/>
                </a:solidFill>
                <a:latin typeface="Calibri" panose="020F0502020204030204" pitchFamily="34" charset="0"/>
              </a:rPr>
              <a:t>Transition</a:t>
            </a:r>
          </a:p>
        </p:txBody>
      </p:sp>
      <p:sp>
        <p:nvSpPr>
          <p:cNvPr id="3" name="Date Placeholder 2">
            <a:extLst>
              <a:ext uri="{FF2B5EF4-FFF2-40B4-BE49-F238E27FC236}">
                <a16:creationId xmlns:a16="http://schemas.microsoft.com/office/drawing/2014/main" id="{014B6FA4-1A7B-47F4-A6FE-46728E9A0598}"/>
              </a:ext>
            </a:extLst>
          </p:cNvPr>
          <p:cNvSpPr>
            <a:spLocks noGrp="1"/>
          </p:cNvSpPr>
          <p:nvPr>
            <p:ph type="dt" sz="half" idx="10"/>
          </p:nvPr>
        </p:nvSpPr>
        <p:spPr/>
        <p:txBody>
          <a:bodyPr/>
          <a:lstStyle/>
          <a:p>
            <a:fld id="{F24D5F1B-E58E-4CAF-9C47-E92C1D5548FE}" type="datetime8">
              <a:rPr lang="en-US" smtClean="0"/>
              <a:pPr/>
              <a:t>4/19/19 11:56 AM</a:t>
            </a:fld>
            <a:endParaRPr lang="en-US" dirty="0"/>
          </a:p>
        </p:txBody>
      </p:sp>
      <p:sp>
        <p:nvSpPr>
          <p:cNvPr id="4" name="Slide Number Placeholder 3">
            <a:extLst>
              <a:ext uri="{FF2B5EF4-FFF2-40B4-BE49-F238E27FC236}">
                <a16:creationId xmlns:a16="http://schemas.microsoft.com/office/drawing/2014/main" id="{F4CB18F0-1D36-4713-9235-E392DEB3ABD5}"/>
              </a:ext>
            </a:extLst>
          </p:cNvPr>
          <p:cNvSpPr>
            <a:spLocks noGrp="1"/>
          </p:cNvSpPr>
          <p:nvPr>
            <p:ph type="sldNum" sz="quarter" idx="12"/>
          </p:nvPr>
        </p:nvSpPr>
        <p:spPr/>
        <p:txBody>
          <a:bodyPr/>
          <a:lstStyle/>
          <a:p>
            <a:fld id="{ABEBFBDE-9666-443F-AB2B-33954980619B}" type="slidenum">
              <a:rPr lang="en-US" smtClean="0"/>
              <a:pPr/>
              <a:t>4</a:t>
            </a:fld>
            <a:endParaRPr lang="en-US" dirty="0"/>
          </a:p>
        </p:txBody>
      </p:sp>
      <p:pic>
        <p:nvPicPr>
          <p:cNvPr id="7" name="Content Placeholder 5">
            <a:extLst>
              <a:ext uri="{FF2B5EF4-FFF2-40B4-BE49-F238E27FC236}">
                <a16:creationId xmlns:a16="http://schemas.microsoft.com/office/drawing/2014/main" id="{E3D4E284-6109-4855-A20D-A40C4BF3CEF4}"/>
              </a:ext>
            </a:extLst>
          </p:cNvPr>
          <p:cNvPicPr>
            <a:picLocks noGrp="1" noChangeAspect="1"/>
          </p:cNvPicPr>
          <p:nvPr>
            <p:ph sz="quarter" idx="1"/>
          </p:nvPr>
        </p:nvPicPr>
        <p:blipFill>
          <a:blip r:embed="rId2"/>
          <a:stretch>
            <a:fillRect/>
          </a:stretch>
        </p:blipFill>
        <p:spPr>
          <a:xfrm>
            <a:off x="533400" y="364289"/>
            <a:ext cx="762000" cy="487573"/>
          </a:xfrm>
          <a:prstGeom prst="rect">
            <a:avLst/>
          </a:prstGeom>
        </p:spPr>
      </p:pic>
      <p:pic>
        <p:nvPicPr>
          <p:cNvPr id="10" name="Picture 9">
            <a:extLst>
              <a:ext uri="{FF2B5EF4-FFF2-40B4-BE49-F238E27FC236}">
                <a16:creationId xmlns:a16="http://schemas.microsoft.com/office/drawing/2014/main" id="{03FE22AB-0687-4507-A69B-A01CA0809F85}"/>
              </a:ext>
            </a:extLst>
          </p:cNvPr>
          <p:cNvPicPr>
            <a:picLocks noChangeAspect="1"/>
          </p:cNvPicPr>
          <p:nvPr/>
        </p:nvPicPr>
        <p:blipFill>
          <a:blip r:embed="rId3"/>
          <a:stretch>
            <a:fillRect/>
          </a:stretch>
        </p:blipFill>
        <p:spPr>
          <a:xfrm>
            <a:off x="187155" y="1540710"/>
            <a:ext cx="8618517" cy="3352800"/>
          </a:xfrm>
          <a:prstGeom prst="rect">
            <a:avLst/>
          </a:prstGeom>
        </p:spPr>
      </p:pic>
      <p:sp>
        <p:nvSpPr>
          <p:cNvPr id="8" name="Content Placeholder 7">
            <a:extLst>
              <a:ext uri="{FF2B5EF4-FFF2-40B4-BE49-F238E27FC236}">
                <a16:creationId xmlns:a16="http://schemas.microsoft.com/office/drawing/2014/main" id="{BA0B6B86-AF65-2C4E-B7EF-5F71F1359154}"/>
              </a:ext>
            </a:extLst>
          </p:cNvPr>
          <p:cNvSpPr>
            <a:spLocks noGrp="1"/>
          </p:cNvSpPr>
          <p:nvPr>
            <p:ph sz="quarter" idx="1"/>
          </p:nvPr>
        </p:nvSpPr>
        <p:spPr>
          <a:xfrm>
            <a:off x="301752" y="5317290"/>
            <a:ext cx="8503920" cy="781758"/>
          </a:xfrm>
        </p:spPr>
        <p:txBody>
          <a:bodyPr>
            <a:normAutofit fontScale="92500" lnSpcReduction="10000"/>
          </a:bodyPr>
          <a:lstStyle/>
          <a:p>
            <a:r>
              <a:rPr lang="en-US" dirty="0"/>
              <a:t>5G enables – sensors driving more automated life, higher use of cloud services</a:t>
            </a:r>
          </a:p>
        </p:txBody>
      </p:sp>
    </p:spTree>
    <p:extLst>
      <p:ext uri="{BB962C8B-B14F-4D97-AF65-F5344CB8AC3E}">
        <p14:creationId xmlns:p14="http://schemas.microsoft.com/office/powerpoint/2010/main" val="1805351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43C9-2662-4CBA-9792-F1BC17E1FD73}"/>
              </a:ext>
            </a:extLst>
          </p:cNvPr>
          <p:cNvSpPr>
            <a:spLocks noGrp="1"/>
          </p:cNvSpPr>
          <p:nvPr>
            <p:ph type="title"/>
          </p:nvPr>
        </p:nvSpPr>
        <p:spPr/>
        <p:txBody>
          <a:bodyPr>
            <a:normAutofit/>
          </a:bodyPr>
          <a:lstStyle/>
          <a:p>
            <a:r>
              <a:rPr lang="en-US" sz="3600" dirty="0">
                <a:solidFill>
                  <a:srgbClr val="003399"/>
                </a:solidFill>
                <a:latin typeface="Calibri" panose="020F0502020204030204" pitchFamily="34" charset="0"/>
              </a:rPr>
              <a:t>Network</a:t>
            </a:r>
          </a:p>
        </p:txBody>
      </p:sp>
      <p:sp>
        <p:nvSpPr>
          <p:cNvPr id="3" name="Date Placeholder 2">
            <a:extLst>
              <a:ext uri="{FF2B5EF4-FFF2-40B4-BE49-F238E27FC236}">
                <a16:creationId xmlns:a16="http://schemas.microsoft.com/office/drawing/2014/main" id="{9F3C513F-944A-4D09-A1FD-D00B57E87F3F}"/>
              </a:ext>
            </a:extLst>
          </p:cNvPr>
          <p:cNvSpPr>
            <a:spLocks noGrp="1"/>
          </p:cNvSpPr>
          <p:nvPr>
            <p:ph type="dt" sz="half" idx="10"/>
          </p:nvPr>
        </p:nvSpPr>
        <p:spPr/>
        <p:txBody>
          <a:bodyPr/>
          <a:lstStyle/>
          <a:p>
            <a:fld id="{F24D5F1B-E58E-4CAF-9C47-E92C1D5548FE}" type="datetime8">
              <a:rPr lang="en-US" smtClean="0"/>
              <a:pPr/>
              <a:t>4/19/19 12:26 PM</a:t>
            </a:fld>
            <a:endParaRPr lang="en-US" dirty="0"/>
          </a:p>
        </p:txBody>
      </p:sp>
      <p:sp>
        <p:nvSpPr>
          <p:cNvPr id="4" name="Slide Number Placeholder 3">
            <a:extLst>
              <a:ext uri="{FF2B5EF4-FFF2-40B4-BE49-F238E27FC236}">
                <a16:creationId xmlns:a16="http://schemas.microsoft.com/office/drawing/2014/main" id="{15C85234-9368-4FB6-A426-877637CF99FA}"/>
              </a:ext>
            </a:extLst>
          </p:cNvPr>
          <p:cNvSpPr>
            <a:spLocks noGrp="1"/>
          </p:cNvSpPr>
          <p:nvPr>
            <p:ph type="sldNum" sz="quarter" idx="12"/>
          </p:nvPr>
        </p:nvSpPr>
        <p:spPr/>
        <p:txBody>
          <a:bodyPr/>
          <a:lstStyle/>
          <a:p>
            <a:fld id="{ABEBFBDE-9666-443F-AB2B-33954980619B}" type="slidenum">
              <a:rPr lang="en-US" smtClean="0"/>
              <a:pPr/>
              <a:t>5</a:t>
            </a:fld>
            <a:endParaRPr lang="en-US" dirty="0"/>
          </a:p>
        </p:txBody>
      </p:sp>
      <p:pic>
        <p:nvPicPr>
          <p:cNvPr id="6" name="Content Placeholder 5">
            <a:extLst>
              <a:ext uri="{FF2B5EF4-FFF2-40B4-BE49-F238E27FC236}">
                <a16:creationId xmlns:a16="http://schemas.microsoft.com/office/drawing/2014/main" id="{69EEE538-C0C1-4876-92D6-3EDA37E6C727}"/>
              </a:ext>
            </a:extLst>
          </p:cNvPr>
          <p:cNvPicPr>
            <a:picLocks noGrp="1" noChangeAspect="1"/>
          </p:cNvPicPr>
          <p:nvPr>
            <p:ph sz="quarter" idx="1"/>
          </p:nvPr>
        </p:nvPicPr>
        <p:blipFill>
          <a:blip r:embed="rId2"/>
          <a:stretch>
            <a:fillRect/>
          </a:stretch>
        </p:blipFill>
        <p:spPr>
          <a:xfrm>
            <a:off x="381000" y="1676400"/>
            <a:ext cx="8455152" cy="4495800"/>
          </a:xfrm>
          <a:prstGeom prst="rect">
            <a:avLst/>
          </a:prstGeom>
        </p:spPr>
      </p:pic>
      <p:pic>
        <p:nvPicPr>
          <p:cNvPr id="7" name="Content Placeholder 5">
            <a:extLst>
              <a:ext uri="{FF2B5EF4-FFF2-40B4-BE49-F238E27FC236}">
                <a16:creationId xmlns:a16="http://schemas.microsoft.com/office/drawing/2014/main" id="{16821945-DCD3-42CD-85EE-2B07BB99098F}"/>
              </a:ext>
            </a:extLst>
          </p:cNvPr>
          <p:cNvPicPr>
            <a:picLocks noGrp="1" noChangeAspect="1"/>
          </p:cNvPicPr>
          <p:nvPr>
            <p:ph sz="quarter" idx="1"/>
          </p:nvPr>
        </p:nvPicPr>
        <p:blipFill>
          <a:blip r:embed="rId3"/>
          <a:stretch>
            <a:fillRect/>
          </a:stretch>
        </p:blipFill>
        <p:spPr>
          <a:xfrm>
            <a:off x="533400" y="364289"/>
            <a:ext cx="762000" cy="487573"/>
          </a:xfrm>
          <a:prstGeom prst="rect">
            <a:avLst/>
          </a:prstGeom>
        </p:spPr>
      </p:pic>
    </p:spTree>
    <p:extLst>
      <p:ext uri="{BB962C8B-B14F-4D97-AF65-F5344CB8AC3E}">
        <p14:creationId xmlns:p14="http://schemas.microsoft.com/office/powerpoint/2010/main" val="91911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43C9-2662-4CBA-9792-F1BC17E1FD73}"/>
              </a:ext>
            </a:extLst>
          </p:cNvPr>
          <p:cNvSpPr>
            <a:spLocks noGrp="1"/>
          </p:cNvSpPr>
          <p:nvPr>
            <p:ph type="title"/>
          </p:nvPr>
        </p:nvSpPr>
        <p:spPr>
          <a:xfrm>
            <a:off x="301752" y="228600"/>
            <a:ext cx="8534400" cy="487573"/>
          </a:xfrm>
        </p:spPr>
        <p:txBody>
          <a:bodyPr>
            <a:normAutofit fontScale="90000"/>
          </a:bodyPr>
          <a:lstStyle/>
          <a:p>
            <a:r>
              <a:rPr lang="en-US" sz="3600" dirty="0">
                <a:solidFill>
                  <a:srgbClr val="003399"/>
                </a:solidFill>
                <a:latin typeface="Calibri" panose="020F0502020204030204" pitchFamily="34" charset="0"/>
              </a:rPr>
              <a:t>Team’s Approach for Analysis</a:t>
            </a:r>
          </a:p>
        </p:txBody>
      </p:sp>
      <p:sp>
        <p:nvSpPr>
          <p:cNvPr id="3" name="Date Placeholder 2">
            <a:extLst>
              <a:ext uri="{FF2B5EF4-FFF2-40B4-BE49-F238E27FC236}">
                <a16:creationId xmlns:a16="http://schemas.microsoft.com/office/drawing/2014/main" id="{9F3C513F-944A-4D09-A1FD-D00B57E87F3F}"/>
              </a:ext>
            </a:extLst>
          </p:cNvPr>
          <p:cNvSpPr>
            <a:spLocks noGrp="1"/>
          </p:cNvSpPr>
          <p:nvPr>
            <p:ph type="dt" sz="half" idx="10"/>
          </p:nvPr>
        </p:nvSpPr>
        <p:spPr/>
        <p:txBody>
          <a:bodyPr/>
          <a:lstStyle/>
          <a:p>
            <a:fld id="{F24D5F1B-E58E-4CAF-9C47-E92C1D5548FE}" type="datetime8">
              <a:rPr lang="en-US" smtClean="0"/>
              <a:pPr/>
              <a:t>4/19/19 11:54 AM</a:t>
            </a:fld>
            <a:endParaRPr lang="en-US" dirty="0"/>
          </a:p>
        </p:txBody>
      </p:sp>
      <p:sp>
        <p:nvSpPr>
          <p:cNvPr id="4" name="Slide Number Placeholder 3">
            <a:extLst>
              <a:ext uri="{FF2B5EF4-FFF2-40B4-BE49-F238E27FC236}">
                <a16:creationId xmlns:a16="http://schemas.microsoft.com/office/drawing/2014/main" id="{15C85234-9368-4FB6-A426-877637CF99FA}"/>
              </a:ext>
            </a:extLst>
          </p:cNvPr>
          <p:cNvSpPr>
            <a:spLocks noGrp="1"/>
          </p:cNvSpPr>
          <p:nvPr>
            <p:ph type="sldNum" sz="quarter" idx="12"/>
          </p:nvPr>
        </p:nvSpPr>
        <p:spPr/>
        <p:txBody>
          <a:bodyPr/>
          <a:lstStyle/>
          <a:p>
            <a:fld id="{ABEBFBDE-9666-443F-AB2B-33954980619B}" type="slidenum">
              <a:rPr lang="en-US" smtClean="0"/>
              <a:pPr/>
              <a:t>6</a:t>
            </a:fld>
            <a:endParaRPr lang="en-US" dirty="0"/>
          </a:p>
        </p:txBody>
      </p:sp>
      <p:pic>
        <p:nvPicPr>
          <p:cNvPr id="7" name="Content Placeholder 5">
            <a:extLst>
              <a:ext uri="{FF2B5EF4-FFF2-40B4-BE49-F238E27FC236}">
                <a16:creationId xmlns:a16="http://schemas.microsoft.com/office/drawing/2014/main" id="{16821945-DCD3-42CD-85EE-2B07BB99098F}"/>
              </a:ext>
            </a:extLst>
          </p:cNvPr>
          <p:cNvPicPr>
            <a:picLocks noGrp="1" noChangeAspect="1"/>
          </p:cNvPicPr>
          <p:nvPr>
            <p:ph sz="quarter" idx="1"/>
          </p:nvPr>
        </p:nvPicPr>
        <p:blipFill>
          <a:blip r:embed="rId2"/>
          <a:stretch>
            <a:fillRect/>
          </a:stretch>
        </p:blipFill>
        <p:spPr>
          <a:xfrm>
            <a:off x="533400" y="364289"/>
            <a:ext cx="762000" cy="487573"/>
          </a:xfrm>
          <a:prstGeom prst="rect">
            <a:avLst/>
          </a:prstGeom>
        </p:spPr>
      </p:pic>
      <p:sp>
        <p:nvSpPr>
          <p:cNvPr id="8" name="Content Placeholder 7">
            <a:extLst>
              <a:ext uri="{FF2B5EF4-FFF2-40B4-BE49-F238E27FC236}">
                <a16:creationId xmlns:a16="http://schemas.microsoft.com/office/drawing/2014/main" id="{D3DCF2FE-E11B-904D-981D-FFAC4F833868}"/>
              </a:ext>
            </a:extLst>
          </p:cNvPr>
          <p:cNvSpPr>
            <a:spLocks noGrp="1"/>
          </p:cNvSpPr>
          <p:nvPr>
            <p:ph sz="quarter" idx="1"/>
          </p:nvPr>
        </p:nvSpPr>
        <p:spPr>
          <a:xfrm>
            <a:off x="301752" y="5428045"/>
            <a:ext cx="8503920" cy="1112627"/>
          </a:xfrm>
        </p:spPr>
        <p:txBody>
          <a:bodyPr>
            <a:normAutofit fontScale="92500" lnSpcReduction="20000"/>
          </a:bodyPr>
          <a:lstStyle/>
          <a:p>
            <a:r>
              <a:rPr lang="en-US" dirty="0"/>
              <a:t>After considering 5 areas, we were settling on SKWS, INTC and QCOM was debatable. But after AAPL/QCOM agreement, we still think QCOM has room to run</a:t>
            </a:r>
          </a:p>
        </p:txBody>
      </p:sp>
      <p:pic>
        <p:nvPicPr>
          <p:cNvPr id="10" name="Picture 9">
            <a:extLst>
              <a:ext uri="{FF2B5EF4-FFF2-40B4-BE49-F238E27FC236}">
                <a16:creationId xmlns:a16="http://schemas.microsoft.com/office/drawing/2014/main" id="{110E3632-8AA3-4741-BE79-D6C5297FDC14}"/>
              </a:ext>
            </a:extLst>
          </p:cNvPr>
          <p:cNvPicPr>
            <a:picLocks noChangeAspect="1"/>
          </p:cNvPicPr>
          <p:nvPr/>
        </p:nvPicPr>
        <p:blipFill>
          <a:blip r:embed="rId3"/>
          <a:stretch>
            <a:fillRect/>
          </a:stretch>
        </p:blipFill>
        <p:spPr>
          <a:xfrm>
            <a:off x="1042333" y="627445"/>
            <a:ext cx="7095910" cy="4800600"/>
          </a:xfrm>
          <a:prstGeom prst="rect">
            <a:avLst/>
          </a:prstGeom>
        </p:spPr>
      </p:pic>
    </p:spTree>
    <p:extLst>
      <p:ext uri="{BB962C8B-B14F-4D97-AF65-F5344CB8AC3E}">
        <p14:creationId xmlns:p14="http://schemas.microsoft.com/office/powerpoint/2010/main" val="1079077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923D35-4785-46E5-B6B2-B658402C2932}"/>
              </a:ext>
            </a:extLst>
          </p:cNvPr>
          <p:cNvPicPr>
            <a:picLocks noChangeAspect="1"/>
          </p:cNvPicPr>
          <p:nvPr/>
        </p:nvPicPr>
        <p:blipFill>
          <a:blip r:embed="rId2"/>
          <a:stretch>
            <a:fillRect/>
          </a:stretch>
        </p:blipFill>
        <p:spPr>
          <a:xfrm>
            <a:off x="609600" y="364215"/>
            <a:ext cx="762066" cy="487722"/>
          </a:xfrm>
          <a:prstGeom prst="rect">
            <a:avLst/>
          </a:prstGeom>
        </p:spPr>
      </p:pic>
      <p:sp>
        <p:nvSpPr>
          <p:cNvPr id="2" name="Title 1">
            <a:extLst>
              <a:ext uri="{FF2B5EF4-FFF2-40B4-BE49-F238E27FC236}">
                <a16:creationId xmlns:a16="http://schemas.microsoft.com/office/drawing/2014/main" id="{5782BA12-6516-4928-B3CA-4284A2687086}"/>
              </a:ext>
            </a:extLst>
          </p:cNvPr>
          <p:cNvSpPr>
            <a:spLocks noGrp="1"/>
          </p:cNvSpPr>
          <p:nvPr>
            <p:ph type="title"/>
          </p:nvPr>
        </p:nvSpPr>
        <p:spPr/>
        <p:txBody>
          <a:bodyPr>
            <a:normAutofit/>
          </a:bodyPr>
          <a:lstStyle/>
          <a:p>
            <a:r>
              <a:rPr lang="en-US" sz="3600" dirty="0">
                <a:solidFill>
                  <a:srgbClr val="003399"/>
                </a:solidFill>
                <a:latin typeface="Calibri" panose="020F0502020204030204" pitchFamily="34" charset="0"/>
              </a:rPr>
              <a:t>5G Patent Race</a:t>
            </a:r>
          </a:p>
        </p:txBody>
      </p:sp>
      <p:sp>
        <p:nvSpPr>
          <p:cNvPr id="3" name="Date Placeholder 2">
            <a:extLst>
              <a:ext uri="{FF2B5EF4-FFF2-40B4-BE49-F238E27FC236}">
                <a16:creationId xmlns:a16="http://schemas.microsoft.com/office/drawing/2014/main" id="{9C16011B-BE8A-4BDE-9CD0-F646DAC0653E}"/>
              </a:ext>
            </a:extLst>
          </p:cNvPr>
          <p:cNvSpPr>
            <a:spLocks noGrp="1"/>
          </p:cNvSpPr>
          <p:nvPr>
            <p:ph type="dt" sz="half" idx="10"/>
          </p:nvPr>
        </p:nvSpPr>
        <p:spPr/>
        <p:txBody>
          <a:bodyPr/>
          <a:lstStyle/>
          <a:p>
            <a:fld id="{F24D5F1B-E58E-4CAF-9C47-E92C1D5548FE}" type="datetime8">
              <a:rPr lang="en-US" smtClean="0"/>
              <a:pPr/>
              <a:t>4/19/19 12:00 PM</a:t>
            </a:fld>
            <a:endParaRPr lang="en-US" dirty="0"/>
          </a:p>
        </p:txBody>
      </p:sp>
      <p:sp>
        <p:nvSpPr>
          <p:cNvPr id="4" name="Slide Number Placeholder 3">
            <a:extLst>
              <a:ext uri="{FF2B5EF4-FFF2-40B4-BE49-F238E27FC236}">
                <a16:creationId xmlns:a16="http://schemas.microsoft.com/office/drawing/2014/main" id="{C34357F9-1C51-4CB7-ABB0-09E195BE918C}"/>
              </a:ext>
            </a:extLst>
          </p:cNvPr>
          <p:cNvSpPr>
            <a:spLocks noGrp="1"/>
          </p:cNvSpPr>
          <p:nvPr>
            <p:ph type="sldNum" sz="quarter" idx="12"/>
          </p:nvPr>
        </p:nvSpPr>
        <p:spPr/>
        <p:txBody>
          <a:bodyPr/>
          <a:lstStyle/>
          <a:p>
            <a:fld id="{ABEBFBDE-9666-443F-AB2B-33954980619B}" type="slidenum">
              <a:rPr lang="en-US" smtClean="0"/>
              <a:pPr/>
              <a:t>7</a:t>
            </a:fld>
            <a:endParaRPr lang="en-US" dirty="0"/>
          </a:p>
        </p:txBody>
      </p:sp>
      <p:pic>
        <p:nvPicPr>
          <p:cNvPr id="7" name="Content Placeholder 6">
            <a:extLst>
              <a:ext uri="{FF2B5EF4-FFF2-40B4-BE49-F238E27FC236}">
                <a16:creationId xmlns:a16="http://schemas.microsoft.com/office/drawing/2014/main" id="{528F7FF2-2A1C-4ABC-B849-1169ABE0FFF4}"/>
              </a:ext>
            </a:extLst>
          </p:cNvPr>
          <p:cNvPicPr>
            <a:picLocks noGrp="1" noChangeAspect="1"/>
          </p:cNvPicPr>
          <p:nvPr>
            <p:ph sz="quarter" idx="1"/>
          </p:nvPr>
        </p:nvPicPr>
        <p:blipFill>
          <a:blip r:embed="rId3"/>
          <a:stretch>
            <a:fillRect/>
          </a:stretch>
        </p:blipFill>
        <p:spPr>
          <a:xfrm>
            <a:off x="283918" y="1904999"/>
            <a:ext cx="4364282" cy="3810001"/>
          </a:xfrm>
          <a:prstGeom prst="rect">
            <a:avLst/>
          </a:prstGeom>
        </p:spPr>
      </p:pic>
      <p:pic>
        <p:nvPicPr>
          <p:cNvPr id="8" name="Picture 7">
            <a:extLst>
              <a:ext uri="{FF2B5EF4-FFF2-40B4-BE49-F238E27FC236}">
                <a16:creationId xmlns:a16="http://schemas.microsoft.com/office/drawing/2014/main" id="{FAED0303-1ACC-4C39-980B-C1D66BBE1C06}"/>
              </a:ext>
            </a:extLst>
          </p:cNvPr>
          <p:cNvPicPr>
            <a:picLocks noChangeAspect="1"/>
          </p:cNvPicPr>
          <p:nvPr/>
        </p:nvPicPr>
        <p:blipFill>
          <a:blip r:embed="rId4"/>
          <a:stretch>
            <a:fillRect/>
          </a:stretch>
        </p:blipFill>
        <p:spPr>
          <a:xfrm>
            <a:off x="4724400" y="1904999"/>
            <a:ext cx="4135682" cy="3810001"/>
          </a:xfrm>
          <a:prstGeom prst="rect">
            <a:avLst/>
          </a:prstGeom>
        </p:spPr>
      </p:pic>
      <p:sp>
        <p:nvSpPr>
          <p:cNvPr id="9" name="Rectangle 8">
            <a:extLst>
              <a:ext uri="{FF2B5EF4-FFF2-40B4-BE49-F238E27FC236}">
                <a16:creationId xmlns:a16="http://schemas.microsoft.com/office/drawing/2014/main" id="{C989004D-0DEB-4276-9052-BBC061F10215}"/>
              </a:ext>
            </a:extLst>
          </p:cNvPr>
          <p:cNvSpPr/>
          <p:nvPr/>
        </p:nvSpPr>
        <p:spPr>
          <a:xfrm>
            <a:off x="303373" y="1464393"/>
            <a:ext cx="3716595" cy="307777"/>
          </a:xfrm>
          <a:prstGeom prst="rect">
            <a:avLst/>
          </a:prstGeom>
        </p:spPr>
        <p:txBody>
          <a:bodyPr wrap="none">
            <a:spAutoFit/>
          </a:bodyPr>
          <a:lstStyle/>
          <a:p>
            <a:r>
              <a:rPr lang="en-US" sz="1400" b="1" i="1" dirty="0">
                <a:solidFill>
                  <a:srgbClr val="333333"/>
                </a:solidFill>
                <a:latin typeface="Calibri" panose="020F0502020204030204" pitchFamily="34" charset="0"/>
              </a:rPr>
              <a:t>Top 5G SEP (Standard Essential Patents) owners</a:t>
            </a:r>
            <a:endParaRPr lang="en-US" sz="1400" b="1" i="1" dirty="0">
              <a:solidFill>
                <a:srgbClr val="333333"/>
              </a:solidFill>
              <a:effectLst/>
              <a:latin typeface="Calibri" panose="020F0502020204030204" pitchFamily="34" charset="0"/>
            </a:endParaRPr>
          </a:p>
        </p:txBody>
      </p:sp>
      <p:sp>
        <p:nvSpPr>
          <p:cNvPr id="10" name="Rectangle 9">
            <a:extLst>
              <a:ext uri="{FF2B5EF4-FFF2-40B4-BE49-F238E27FC236}">
                <a16:creationId xmlns:a16="http://schemas.microsoft.com/office/drawing/2014/main" id="{D3238118-C1A0-4D89-933E-A7456DFBCAD8}"/>
              </a:ext>
            </a:extLst>
          </p:cNvPr>
          <p:cNvSpPr/>
          <p:nvPr/>
        </p:nvSpPr>
        <p:spPr>
          <a:xfrm>
            <a:off x="4704945" y="1478408"/>
            <a:ext cx="4572000" cy="307777"/>
          </a:xfrm>
          <a:prstGeom prst="rect">
            <a:avLst/>
          </a:prstGeom>
        </p:spPr>
        <p:txBody>
          <a:bodyPr>
            <a:spAutoFit/>
          </a:bodyPr>
          <a:lstStyle/>
          <a:p>
            <a:r>
              <a:rPr lang="en-US" sz="1400" b="1" i="1" dirty="0">
                <a:solidFill>
                  <a:srgbClr val="333333"/>
                </a:solidFill>
                <a:latin typeface="Calibri" panose="020F0502020204030204" pitchFamily="34" charset="0"/>
              </a:rPr>
              <a:t>Top companies making tech contribution to 5G standard</a:t>
            </a:r>
            <a:endParaRPr lang="en-US" sz="1400" b="1" i="1" dirty="0">
              <a:solidFill>
                <a:srgbClr val="333333"/>
              </a:solidFill>
              <a:effectLst/>
              <a:latin typeface="Calibri" panose="020F0502020204030204" pitchFamily="34" charset="0"/>
            </a:endParaRPr>
          </a:p>
        </p:txBody>
      </p:sp>
      <p:sp>
        <p:nvSpPr>
          <p:cNvPr id="11" name="Rectangle 10">
            <a:extLst>
              <a:ext uri="{FF2B5EF4-FFF2-40B4-BE49-F238E27FC236}">
                <a16:creationId xmlns:a16="http://schemas.microsoft.com/office/drawing/2014/main" id="{B2FE312D-887C-EB4E-8326-354711EA67DF}"/>
              </a:ext>
            </a:extLst>
          </p:cNvPr>
          <p:cNvSpPr/>
          <p:nvPr/>
        </p:nvSpPr>
        <p:spPr>
          <a:xfrm>
            <a:off x="496824" y="5646308"/>
            <a:ext cx="8302752" cy="707886"/>
          </a:xfrm>
          <a:prstGeom prst="rect">
            <a:avLst/>
          </a:prstGeom>
        </p:spPr>
        <p:txBody>
          <a:bodyPr wrap="square">
            <a:spAutoFit/>
          </a:bodyPr>
          <a:lstStyle/>
          <a:p>
            <a:endParaRPr lang="en-US" sz="2000" dirty="0">
              <a:latin typeface="Calibri" panose="020F0502020204030204" pitchFamily="34" charset="0"/>
            </a:endParaRPr>
          </a:p>
          <a:p>
            <a:pPr marL="342900" indent="-342900">
              <a:buFont typeface="Wingdings" panose="05000000000000000000" pitchFamily="2" charset="2"/>
              <a:buChar char="v"/>
            </a:pPr>
            <a:r>
              <a:rPr lang="en-US" sz="2000" b="1" dirty="0">
                <a:latin typeface="Calibri" panose="020F0502020204030204" pitchFamily="34" charset="0"/>
                <a:cs typeface="Arial" panose="020B0604020202020204" pitchFamily="34" charset="0"/>
              </a:rPr>
              <a:t>Qualcomm and Intel are the only 2 notable US Companies; many Chinese </a:t>
            </a:r>
            <a:endParaRPr lang="en-US" sz="20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63026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01752" y="150778"/>
            <a:ext cx="8534400" cy="758952"/>
          </a:xfrm>
        </p:spPr>
        <p:txBody>
          <a:bodyPr>
            <a:normAutofit/>
          </a:bodyPr>
          <a:lstStyle/>
          <a:p>
            <a:r>
              <a:rPr lang="en-US" sz="3600" dirty="0">
                <a:solidFill>
                  <a:srgbClr val="003399"/>
                </a:solidFill>
                <a:latin typeface="Calibri" panose="020F0502020204030204" pitchFamily="34" charset="0"/>
              </a:rPr>
              <a:t>Qualcomm</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11:54 AM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8</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p:txBody>
          <a:bodyPr>
            <a:normAutofit fontScale="92500" lnSpcReduction="20000"/>
          </a:bodyPr>
          <a:lstStyle/>
          <a:p>
            <a:pPr fontAlgn="base"/>
            <a:endParaRPr lang="en-US" sz="1600" dirty="0">
              <a:latin typeface="Calibri" panose="020F0502020204030204" pitchFamily="34" charset="0"/>
            </a:endParaRPr>
          </a:p>
          <a:p>
            <a:pPr>
              <a:buFont typeface="Wingdings" panose="05000000000000000000" pitchFamily="2" charset="2"/>
              <a:buChar char="v"/>
            </a:pPr>
            <a:r>
              <a:rPr lang="en-US" sz="2000" dirty="0">
                <a:latin typeface="Calibri" panose="020F0502020204030204" pitchFamily="34" charset="0"/>
              </a:rPr>
              <a:t>Qualcomm is the dominant player in smartphone communications chips, </a:t>
            </a:r>
            <a:r>
              <a:rPr lang="en-US" sz="2000" u="sng" dirty="0">
                <a:latin typeface="Calibri" panose="020F0502020204030204" pitchFamily="34" charset="0"/>
              </a:rPr>
              <a:t>making half of all core baseband radio chips in smartphones</a:t>
            </a:r>
            <a:r>
              <a:rPr lang="en-US" sz="2000" dirty="0">
                <a:latin typeface="Calibri" panose="020F0502020204030204" pitchFamily="34" charset="0"/>
              </a:rPr>
              <a:t>. </a:t>
            </a:r>
          </a:p>
          <a:p>
            <a:pPr>
              <a:buFont typeface="Wingdings" panose="05000000000000000000" pitchFamily="2" charset="2"/>
              <a:buChar char="v"/>
            </a:pPr>
            <a:r>
              <a:rPr lang="en-US" sz="2000" dirty="0">
                <a:latin typeface="Calibri" panose="020F0502020204030204" pitchFamily="34" charset="0"/>
              </a:rPr>
              <a:t>It is one of the last big U.S. technology companies with a major role in mobile communications hardware. </a:t>
            </a:r>
          </a:p>
          <a:p>
            <a:pPr>
              <a:buFont typeface="Wingdings" panose="05000000000000000000" pitchFamily="2" charset="2"/>
              <a:buChar char="v"/>
            </a:pPr>
            <a:endParaRPr lang="en-US" sz="2000" dirty="0">
              <a:latin typeface="Calibri" panose="020F0502020204030204" pitchFamily="34" charset="0"/>
            </a:endParaRPr>
          </a:p>
          <a:p>
            <a:pPr>
              <a:buFont typeface="Wingdings" panose="05000000000000000000" pitchFamily="2" charset="2"/>
              <a:buChar char="v"/>
            </a:pPr>
            <a:r>
              <a:rPr lang="en-US" sz="2000" dirty="0">
                <a:latin typeface="Calibri" panose="020F0502020204030204" pitchFamily="34" charset="0"/>
              </a:rPr>
              <a:t>Its dominant position in 5G comes from its mastery of two areas: </a:t>
            </a:r>
          </a:p>
          <a:p>
            <a:pPr lvl="1">
              <a:buFont typeface="Wingdings" panose="05000000000000000000" pitchFamily="2" charset="2"/>
              <a:buChar char="v"/>
            </a:pPr>
            <a:r>
              <a:rPr lang="en-US" sz="2000" dirty="0">
                <a:solidFill>
                  <a:schemeClr val="tx1"/>
                </a:solidFill>
                <a:latin typeface="Calibri" panose="020F0502020204030204" pitchFamily="34" charset="0"/>
              </a:rPr>
              <a:t>1.  Getting its patents adopted in what are known as standards and</a:t>
            </a:r>
          </a:p>
          <a:p>
            <a:pPr lvl="1">
              <a:buFont typeface="Wingdings" panose="05000000000000000000" pitchFamily="2" charset="2"/>
              <a:buChar char="v"/>
            </a:pPr>
            <a:r>
              <a:rPr lang="en-US" sz="2000" dirty="0">
                <a:solidFill>
                  <a:schemeClr val="tx1"/>
                </a:solidFill>
                <a:latin typeface="Calibri" panose="020F0502020204030204" pitchFamily="34" charset="0"/>
              </a:rPr>
              <a:t>2.  Then selling the chip designs that work with those standards.</a:t>
            </a:r>
          </a:p>
          <a:p>
            <a:pPr lvl="1">
              <a:buFont typeface="Wingdings" panose="05000000000000000000" pitchFamily="2" charset="2"/>
              <a:buChar char="v"/>
            </a:pPr>
            <a:endParaRPr lang="en-US" sz="2000" dirty="0">
              <a:solidFill>
                <a:schemeClr val="tx1"/>
              </a:solidFill>
              <a:latin typeface="Calibri" panose="020F0502020204030204" pitchFamily="34" charset="0"/>
            </a:endParaRPr>
          </a:p>
          <a:p>
            <a:pPr fontAlgn="base">
              <a:buFont typeface="Wingdings" panose="05000000000000000000" pitchFamily="2" charset="2"/>
              <a:buChar char="v"/>
            </a:pPr>
            <a:r>
              <a:rPr lang="en-US" sz="2000" dirty="0">
                <a:latin typeface="Calibri" panose="020F0502020204030204" pitchFamily="34" charset="0"/>
              </a:rPr>
              <a:t>Qualcomm has landed a number of these foundational patents, which means that both handset makers and telecommunications gear makers will have to pay it licensing fees. </a:t>
            </a:r>
          </a:p>
          <a:p>
            <a:pPr fontAlgn="base">
              <a:buFont typeface="Wingdings" panose="05000000000000000000" pitchFamily="2" charset="2"/>
              <a:buChar char="v"/>
            </a:pPr>
            <a:endParaRPr lang="en-US" sz="2000" dirty="0">
              <a:latin typeface="Calibri" panose="020F0502020204030204" pitchFamily="34" charset="0"/>
            </a:endParaRPr>
          </a:p>
          <a:p>
            <a:pPr fontAlgn="base">
              <a:buFont typeface="Wingdings" panose="05000000000000000000" pitchFamily="2" charset="2"/>
              <a:buChar char="v"/>
            </a:pPr>
            <a:r>
              <a:rPr lang="en-US" sz="2000" dirty="0">
                <a:latin typeface="Calibri" panose="020F0502020204030204" pitchFamily="34" charset="0"/>
              </a:rPr>
              <a:t>It dominated standards setting in 3G and 4G wireless and looks set to top the list of patent holders heading into the 5G cycle.</a:t>
            </a:r>
            <a:endParaRPr lang="en-US" sz="2000" dirty="0"/>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spTree>
    <p:extLst>
      <p:ext uri="{BB962C8B-B14F-4D97-AF65-F5344CB8AC3E}">
        <p14:creationId xmlns:p14="http://schemas.microsoft.com/office/powerpoint/2010/main" val="3331304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D442-7486-4FA2-8607-65B0EE8C2647}"/>
              </a:ext>
            </a:extLst>
          </p:cNvPr>
          <p:cNvSpPr>
            <a:spLocks noGrp="1"/>
          </p:cNvSpPr>
          <p:nvPr>
            <p:ph type="title"/>
          </p:nvPr>
        </p:nvSpPr>
        <p:spPr>
          <a:xfrm>
            <a:off x="301752" y="150778"/>
            <a:ext cx="8534400" cy="758952"/>
          </a:xfrm>
        </p:spPr>
        <p:txBody>
          <a:bodyPr>
            <a:normAutofit/>
          </a:bodyPr>
          <a:lstStyle/>
          <a:p>
            <a:r>
              <a:rPr lang="en-US" sz="3600" dirty="0">
                <a:solidFill>
                  <a:srgbClr val="003399"/>
                </a:solidFill>
                <a:latin typeface="Calibri" panose="020F0502020204030204" pitchFamily="34" charset="0"/>
              </a:rPr>
              <a:t>Qualcomm – Business Summary</a:t>
            </a:r>
          </a:p>
        </p:txBody>
      </p:sp>
      <p:sp>
        <p:nvSpPr>
          <p:cNvPr id="3" name="Date Placeholder 2">
            <a:extLst>
              <a:ext uri="{FF2B5EF4-FFF2-40B4-BE49-F238E27FC236}">
                <a16:creationId xmlns:a16="http://schemas.microsoft.com/office/drawing/2014/main" id="{3779D039-EAAC-4439-8F97-D0BD0FD92F80}"/>
              </a:ext>
            </a:extLst>
          </p:cNvPr>
          <p:cNvSpPr>
            <a:spLocks noGrp="1"/>
          </p:cNvSpPr>
          <p:nvPr>
            <p:ph type="dt" sz="half" idx="10"/>
          </p:nvPr>
        </p:nvSpPr>
        <p:spPr/>
        <p:txBody>
          <a:bodyPr/>
          <a:lstStyle/>
          <a:p>
            <a:fld id="{F24D5F1B-E58E-4CAF-9C47-E92C1D5548FE}" type="datetime8">
              <a:rPr lang="en-US" smtClean="0"/>
              <a:pPr/>
              <a:t>4/19/19 12:21 PM</a:t>
            </a:fld>
            <a:endParaRPr lang="en-US" dirty="0"/>
          </a:p>
        </p:txBody>
      </p:sp>
      <p:sp>
        <p:nvSpPr>
          <p:cNvPr id="4" name="Slide Number Placeholder 3">
            <a:extLst>
              <a:ext uri="{FF2B5EF4-FFF2-40B4-BE49-F238E27FC236}">
                <a16:creationId xmlns:a16="http://schemas.microsoft.com/office/drawing/2014/main" id="{C270BFDC-1356-4CCD-BDBE-C2BC933B8C74}"/>
              </a:ext>
            </a:extLst>
          </p:cNvPr>
          <p:cNvSpPr>
            <a:spLocks noGrp="1"/>
          </p:cNvSpPr>
          <p:nvPr>
            <p:ph type="sldNum" sz="quarter" idx="12"/>
          </p:nvPr>
        </p:nvSpPr>
        <p:spPr/>
        <p:txBody>
          <a:bodyPr/>
          <a:lstStyle/>
          <a:p>
            <a:fld id="{ABEBFBDE-9666-443F-AB2B-33954980619B}" type="slidenum">
              <a:rPr lang="en-US" smtClean="0"/>
              <a:pPr/>
              <a:t>9</a:t>
            </a:fld>
            <a:endParaRPr lang="en-US" dirty="0"/>
          </a:p>
        </p:txBody>
      </p:sp>
      <p:sp>
        <p:nvSpPr>
          <p:cNvPr id="5" name="Content Placeholder 4">
            <a:extLst>
              <a:ext uri="{FF2B5EF4-FFF2-40B4-BE49-F238E27FC236}">
                <a16:creationId xmlns:a16="http://schemas.microsoft.com/office/drawing/2014/main" id="{329DA1E6-93E5-4113-AE8E-0B5C19A38350}"/>
              </a:ext>
            </a:extLst>
          </p:cNvPr>
          <p:cNvSpPr>
            <a:spLocks noGrp="1"/>
          </p:cNvSpPr>
          <p:nvPr>
            <p:ph sz="quarter" idx="1"/>
          </p:nvPr>
        </p:nvSpPr>
        <p:spPr>
          <a:xfrm>
            <a:off x="301752" y="1527048"/>
            <a:ext cx="8503920" cy="5243696"/>
          </a:xfrm>
        </p:spPr>
        <p:txBody>
          <a:bodyPr>
            <a:normAutofit fontScale="70000" lnSpcReduction="20000"/>
          </a:bodyPr>
          <a:lstStyle/>
          <a:p>
            <a:r>
              <a:rPr lang="en-US" dirty="0"/>
              <a:t>Qualcomm is a leading developer of Code Division Multiple Access (CDMA), a mobile device technology that facilitates communication between mobile devices and wireless towers.</a:t>
            </a:r>
          </a:p>
          <a:p>
            <a:r>
              <a:rPr lang="en-US" dirty="0"/>
              <a:t>Qualcomm </a:t>
            </a:r>
            <a:r>
              <a:rPr lang="en-US" u="sng" dirty="0"/>
              <a:t>makes money by selling chipsets </a:t>
            </a:r>
            <a:r>
              <a:rPr lang="en-US" dirty="0"/>
              <a:t>for mobile devices, tablets and femtocells. It sells chipsets to mobile device manufacturers such as Apple, Samsung, Nokia and Motorola Mobility; and </a:t>
            </a:r>
            <a:r>
              <a:rPr lang="en-US" u="sng" dirty="0"/>
              <a:t>charges a royalty to mobile manufacturers on every device sold that incorporates its technology. </a:t>
            </a:r>
            <a:r>
              <a:rPr lang="en-US" b="1" u="sng" dirty="0"/>
              <a:t>The royalty charge is typically determined as a percentage of the selling price of the mobile device</a:t>
            </a:r>
            <a:r>
              <a:rPr lang="en-US" b="1" dirty="0"/>
              <a:t>.</a:t>
            </a:r>
          </a:p>
          <a:p>
            <a:r>
              <a:rPr lang="en-US" dirty="0"/>
              <a:t>Qualcomm </a:t>
            </a:r>
            <a:r>
              <a:rPr lang="en-US" u="sng" dirty="0"/>
              <a:t>also licenses its CDMA technology to other chipset manufacturers </a:t>
            </a:r>
            <a:r>
              <a:rPr lang="en-US" dirty="0"/>
              <a:t>that wish to sell CDMA-based chipsets to mobile manufacturers. </a:t>
            </a:r>
            <a:r>
              <a:rPr lang="en-US" u="sng" dirty="0"/>
              <a:t>In addition to licensing fees, the company also collects a royalty on every CDMA handset sold from the handset manufacturers</a:t>
            </a:r>
            <a:r>
              <a:rPr lang="en-US" dirty="0"/>
              <a:t>. </a:t>
            </a:r>
          </a:p>
          <a:p>
            <a:endParaRPr lang="en-US" dirty="0"/>
          </a:p>
          <a:p>
            <a:r>
              <a:rPr lang="en-US" dirty="0"/>
              <a:t>SOURCES OF VALUE (source: TREFIS)</a:t>
            </a:r>
          </a:p>
          <a:p>
            <a:r>
              <a:rPr lang="en-US" dirty="0"/>
              <a:t>Qualcomm derives over </a:t>
            </a:r>
            <a:r>
              <a:rPr lang="en-US" u="sng" dirty="0"/>
              <a:t>80% of its valuation from its mobile licensing and mobile chipset business</a:t>
            </a:r>
            <a:r>
              <a:rPr lang="en-US" dirty="0"/>
              <a:t>.</a:t>
            </a:r>
          </a:p>
        </p:txBody>
      </p:sp>
      <p:pic>
        <p:nvPicPr>
          <p:cNvPr id="6" name="Picture 5">
            <a:extLst>
              <a:ext uri="{FF2B5EF4-FFF2-40B4-BE49-F238E27FC236}">
                <a16:creationId xmlns:a16="http://schemas.microsoft.com/office/drawing/2014/main" id="{6B51ADC1-83EE-43D4-98BE-CC8F4BE42E71}"/>
              </a:ext>
            </a:extLst>
          </p:cNvPr>
          <p:cNvPicPr>
            <a:picLocks noChangeAspect="1"/>
          </p:cNvPicPr>
          <p:nvPr/>
        </p:nvPicPr>
        <p:blipFill>
          <a:blip r:embed="rId2"/>
          <a:stretch>
            <a:fillRect/>
          </a:stretch>
        </p:blipFill>
        <p:spPr>
          <a:xfrm>
            <a:off x="457200" y="392825"/>
            <a:ext cx="762066" cy="487722"/>
          </a:xfrm>
          <a:prstGeom prst="rect">
            <a:avLst/>
          </a:prstGeom>
        </p:spPr>
      </p:pic>
    </p:spTree>
    <p:extLst>
      <p:ext uri="{BB962C8B-B14F-4D97-AF65-F5344CB8AC3E}">
        <p14:creationId xmlns:p14="http://schemas.microsoft.com/office/powerpoint/2010/main" val="133997385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10899</TotalTime>
  <Words>1505</Words>
  <Application>Microsoft Macintosh PowerPoint</Application>
  <PresentationFormat>On-screen Show (4:3)</PresentationFormat>
  <Paragraphs>163</Paragraphs>
  <Slides>28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Georgia</vt:lpstr>
      <vt:lpstr>Wingdings</vt:lpstr>
      <vt:lpstr>Wingdings 2</vt:lpstr>
      <vt:lpstr>Civic</vt:lpstr>
      <vt:lpstr>    5G SE MI Model Club 2019-04-20 </vt:lpstr>
      <vt:lpstr>Overview</vt:lpstr>
      <vt:lpstr>Transition</vt:lpstr>
      <vt:lpstr>Transition</vt:lpstr>
      <vt:lpstr>Network</vt:lpstr>
      <vt:lpstr>Team’s Approach for Analysis</vt:lpstr>
      <vt:lpstr>5G Patent Race</vt:lpstr>
      <vt:lpstr>Qualcomm</vt:lpstr>
      <vt:lpstr>Qualcomm – Business Summary</vt:lpstr>
      <vt:lpstr>        QCOM – Lawsuit summary (before AAPL case)</vt:lpstr>
      <vt:lpstr>Qualcomm</vt:lpstr>
      <vt:lpstr>Qualcomm</vt:lpstr>
      <vt:lpstr>Qualcomm</vt:lpstr>
      <vt:lpstr>Qualcomm</vt:lpstr>
      <vt:lpstr>Qualcomm</vt:lpstr>
      <vt:lpstr>Qualcomm</vt:lpstr>
      <vt:lpstr>From QCOM 3/12/2019 Shareholder Mtng</vt:lpstr>
      <vt:lpstr>From QCOM 3/12/2019 Shareholder Mtng</vt:lpstr>
      <vt:lpstr>From QCOM 3/12/2019 Shareholder Mtng</vt:lpstr>
      <vt:lpstr>Club Reco</vt:lpstr>
      <vt:lpstr>Our Draft SSG</vt:lpstr>
      <vt:lpstr>Club Reco</vt:lpstr>
      <vt:lpstr>BACKUP</vt:lpstr>
      <vt:lpstr>10K</vt:lpstr>
      <vt:lpstr>PowerPoint Presentation</vt:lpstr>
      <vt:lpstr>PowerPoint Presentation</vt:lpstr>
      <vt:lpstr>QCOM 10K from 2018-Sep</vt:lpstr>
      <vt:lpstr>QCOM 10K from 2018-Sep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 ARMOUR</dc:title>
  <dc:creator>Ram Ganapathi</dc:creator>
  <cp:lastModifiedBy>Elizabeth Suvedi</cp:lastModifiedBy>
  <cp:revision>908</cp:revision>
  <dcterms:created xsi:type="dcterms:W3CDTF">2014-11-16T16:54:22Z</dcterms:created>
  <dcterms:modified xsi:type="dcterms:W3CDTF">2019-04-19T17:15:46Z</dcterms:modified>
</cp:coreProperties>
</file>