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73" r:id="rId9"/>
    <p:sldId id="274" r:id="rId10"/>
    <p:sldId id="263" r:id="rId11"/>
    <p:sldId id="275" r:id="rId12"/>
    <p:sldId id="276" r:id="rId13"/>
    <p:sldId id="267" r:id="rId14"/>
    <p:sldId id="268" r:id="rId15"/>
    <p:sldId id="270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8222"/>
  </p:normalViewPr>
  <p:slideViewPr>
    <p:cSldViewPr snapToGrid="0" snapToObjects="1">
      <p:cViewPr varScale="1">
        <p:scale>
          <a:sx n="100" d="100"/>
          <a:sy n="100" d="100"/>
        </p:scale>
        <p:origin x="100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3BEAC-375A-5340-8CFC-69437F3B322C}" type="datetimeFigureOut">
              <a:rPr lang="en-US" smtClean="0"/>
              <a:t>6/14/19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5CD21-0079-AD4C-9454-3E68784C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65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Sudip will cover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5CD21-0079-AD4C-9454-3E68784C03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71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5CD21-0079-AD4C-9454-3E68784C03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79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high PE</a:t>
            </a:r>
          </a:p>
          <a:p>
            <a:r>
              <a:rPr lang="en-US" dirty="0"/>
              <a:t>Average Low PE</a:t>
            </a:r>
          </a:p>
          <a:p>
            <a:r>
              <a:rPr lang="en-US" dirty="0"/>
              <a:t>High price based on PE estimates</a:t>
            </a:r>
          </a:p>
          <a:p>
            <a:r>
              <a:rPr lang="en-US" dirty="0"/>
              <a:t>Low price based on trailing twelve month EPS of 8.65.  x low PE of 8.2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5CD21-0079-AD4C-9454-3E68784C03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19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Yield is strong at 4.9%</a:t>
            </a:r>
          </a:p>
          <a:p>
            <a:r>
              <a:rPr lang="en-US" dirty="0"/>
              <a:t>Overall annualized rate of return about 10.3%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5CD21-0079-AD4C-9454-3E68784C03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61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Sudip will cover background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5CD21-0079-AD4C-9454-3E68784C03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1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Sudip will cover background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5CD21-0079-AD4C-9454-3E68784C03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40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Sudip will cover background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5CD21-0079-AD4C-9454-3E68784C03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42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Aaron to cover starting at slide 6….</a:t>
            </a:r>
          </a:p>
          <a:p>
            <a:r>
              <a:rPr lang="en-US" dirty="0"/>
              <a:t>Source: Company web site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6C281-2A61-4C3E-942C-21EE9DF319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15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company web 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6C281-2A61-4C3E-942C-21EE9DF319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94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company </a:t>
            </a:r>
            <a:r>
              <a:rPr lang="en-US"/>
              <a:t>web site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6C281-2A61-4C3E-942C-21EE9DF319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36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RBC web 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6C281-2A61-4C3E-942C-21EE9DF319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83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Aaron to present SSG</a:t>
            </a:r>
          </a:p>
          <a:p>
            <a:r>
              <a:rPr lang="en-US" dirty="0"/>
              <a:t>  1) talk about sales growth rate – historical and then forecast</a:t>
            </a:r>
          </a:p>
          <a:p>
            <a:r>
              <a:rPr lang="en-US" dirty="0"/>
              <a:t>  2) Earnings per share growth rate.   (10.47 EPS 5 </a:t>
            </a:r>
            <a:r>
              <a:rPr lang="en-US" dirty="0" err="1"/>
              <a:t>yrs</a:t>
            </a:r>
            <a:r>
              <a:rPr lang="en-US" dirty="0"/>
              <a:t> out is close to </a:t>
            </a:r>
            <a:r>
              <a:rPr lang="en-US" dirty="0" err="1"/>
              <a:t>valueline</a:t>
            </a:r>
            <a:r>
              <a:rPr lang="en-US" dirty="0"/>
              <a:t> estimate)</a:t>
            </a:r>
          </a:p>
          <a:p>
            <a:r>
              <a:rPr lang="en-US" dirty="0"/>
              <a:t>     share next slide about CAD for earnings estimate…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5CD21-0079-AD4C-9454-3E68784C03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87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2E8D2-D5A5-BC44-A31D-0095BE27A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94090A-D552-6D42-AA1D-B099C6FA7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FEBB3-282A-EF48-AEA4-88ABBE39B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BEF-8AEB-D04E-B881-C99FE3B53765}" type="datetimeFigureOut">
              <a:rPr lang="en-US" smtClean="0"/>
              <a:t>6/14/19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C91EE-16DB-7245-BE49-596C8887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FB32E-5667-6C41-A76B-2206400C6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430A-50A3-FD43-B89C-EC25C015A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9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4C52-AEFE-B647-98E8-3CFD94D7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D01291-F6A2-3F48-8A2E-9076F03B93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A5598-7CD8-5243-9AD6-682C1E2BC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BEF-8AEB-D04E-B881-C99FE3B53765}" type="datetimeFigureOut">
              <a:rPr lang="en-US" smtClean="0"/>
              <a:t>6/14/19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CE362-0AAD-6043-AF8F-571B2929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D6A6B-619D-434F-A5E8-08FA7C69E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430A-50A3-FD43-B89C-EC25C015A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8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F77859-EF08-F345-9808-E6DA0F499B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ECE666-8BAC-C446-8251-08E62557C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C0154-C3C7-4F4E-94F6-276A9AF9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BEF-8AEB-D04E-B881-C99FE3B53765}" type="datetimeFigureOut">
              <a:rPr lang="en-US" smtClean="0"/>
              <a:t>6/14/19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5DBD2-E408-A747-A61D-816C2EA8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ED95B-72F6-B74C-B55A-578800D1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430A-50A3-FD43-B89C-EC25C015A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3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C3B09-AF6C-804A-B580-DF4AF1689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3C398-25BF-5543-B772-6823BD1CC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C41-9574-EC42-BC60-7DA70B564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BEF-8AEB-D04E-B881-C99FE3B53765}" type="datetimeFigureOut">
              <a:rPr lang="en-US" smtClean="0"/>
              <a:t>6/14/19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2D29C-2D38-E34D-86B3-6B4DC0505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E7615-D2B7-594E-8D95-A0CA52418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430A-50A3-FD43-B89C-EC25C015A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9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C923C-1B4C-AE40-B059-5B4959E11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89A40-2EA0-FE4F-A557-9E4A57306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B9321-937D-1248-AF55-3C150C984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BEF-8AEB-D04E-B881-C99FE3B53765}" type="datetimeFigureOut">
              <a:rPr lang="en-US" smtClean="0"/>
              <a:t>6/14/19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6965E-F3B0-2849-8A6D-5398D3F1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CBED4-BDFF-2B48-AA46-7DA90F3DB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430A-50A3-FD43-B89C-EC25C015A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25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03A19-CC27-E540-8B20-1F74F68F8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73D08-9CA3-494D-84E1-64F6FD0CED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97633-A340-4C49-95DD-6704D14E8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3FA311-8D9F-C943-8994-94A6CEA05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BEF-8AEB-D04E-B881-C99FE3B53765}" type="datetimeFigureOut">
              <a:rPr lang="en-US" smtClean="0"/>
              <a:t>6/14/19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D68E2-26F8-9E4C-B8CE-0F3FD13AC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7A5D2-5377-F44D-AE63-F5AD575A4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430A-50A3-FD43-B89C-EC25C015A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8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987A3-3595-F94F-A9BB-25C78F8A1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29F37-6C21-8442-8471-D867B587E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70D57-2C18-0E43-A6C5-1241CAF43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52061-FCDB-3C4D-A058-9F5FFCEF5D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51A65B-8DE1-8A45-B59D-4E4AB21AB7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F38DFA-1A28-BD41-9383-7324656F4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BEF-8AEB-D04E-B881-C99FE3B53765}" type="datetimeFigureOut">
              <a:rPr lang="en-US" smtClean="0"/>
              <a:t>6/14/19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79660C-7E8D-D948-8101-9979CEF22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3C4215-A0DA-4741-A008-8CD24DEBD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430A-50A3-FD43-B89C-EC25C015A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73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1D38B-5D1C-C34E-854B-BF87ED865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1F3D6-9054-8A44-B8C8-DA659309D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BEF-8AEB-D04E-B881-C99FE3B53765}" type="datetimeFigureOut">
              <a:rPr lang="en-US" smtClean="0"/>
              <a:t>6/14/19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492034-85A3-964C-A7E7-FB32820C8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593BB-24F7-2747-B098-60C908F85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430A-50A3-FD43-B89C-EC25C015A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CC31A5-3BD5-744F-AB8B-9BA9B940D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BEF-8AEB-D04E-B881-C99FE3B53765}" type="datetimeFigureOut">
              <a:rPr lang="en-US" smtClean="0"/>
              <a:t>6/14/19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2E969E-3D3A-8541-9782-4F5938881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37A9D-75B2-4045-8356-E9494D0C8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430A-50A3-FD43-B89C-EC25C015A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2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46F1C-FDD4-FA44-9151-DCC56DC29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A0F8A-1C82-6141-AF92-FA8E0CB9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2FA7C-3B51-5F45-AFF4-CBFEDF518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67A1E-DDD0-674D-B65F-4ACD13DB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BEF-8AEB-D04E-B881-C99FE3B53765}" type="datetimeFigureOut">
              <a:rPr lang="en-US" smtClean="0"/>
              <a:t>6/14/19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00BF99-4ADB-2341-84C4-D3EFF60B2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D747E-C654-0E40-914D-DFE5DC9B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430A-50A3-FD43-B89C-EC25C015A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3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FE35F-C677-4E4D-A710-9D33C4B21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01EF00-0C94-6649-8EBE-F47A708E60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6E0DD-D3F1-694F-A3B7-137280338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B4DD0B-9678-B34B-91B5-56FB273BD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BEF-8AEB-D04E-B881-C99FE3B53765}" type="datetimeFigureOut">
              <a:rPr lang="en-US" smtClean="0"/>
              <a:t>6/14/19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05BF3-D142-4C45-9BC6-598429444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5240C1-961D-7441-AEEA-5257052D5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430A-50A3-FD43-B89C-EC25C015A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2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E015CE-B216-1C4A-A566-D95638F60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BA5F7-E358-A943-BEA9-3587B53D8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FD25A-F804-1D44-AFC6-EFE28F0DA7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57BEF-8AEB-D04E-B881-C99FE3B53765}" type="datetimeFigureOut">
              <a:rPr lang="en-US" smtClean="0"/>
              <a:t>6/14/19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E388A-5587-734B-AD0B-FA1FCFE2C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C975B-C03B-304A-BD6D-FA856F1D3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3430A-50A3-FD43-B89C-EC25C015A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7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C2C90-C7FC-5445-9431-FA558746E0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Bank Industry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A09DF-DD8D-2242-ACCB-0345FEEA84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 15, 2019</a:t>
            </a:r>
          </a:p>
        </p:txBody>
      </p:sp>
    </p:spTree>
    <p:extLst>
      <p:ext uri="{BB962C8B-B14F-4D97-AF65-F5344CB8AC3E}">
        <p14:creationId xmlns:p14="http://schemas.microsoft.com/office/powerpoint/2010/main" val="532614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2DF49-78DC-D147-B6D3-BAD8F001E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97" y="-31115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RY-TO Company Presentation Documents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C854A4A-9034-8640-940E-DF3627689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297" y="1528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5D3373-672F-1249-B1F7-2C62A45F9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794" y="605641"/>
            <a:ext cx="154196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9584062-0B72-7341-8023-88678B550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0102" y="651359"/>
            <a:ext cx="10254123" cy="546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01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2DF49-78DC-D147-B6D3-BAD8F001E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97" y="-31115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RY-TO Company Presentation Documents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C854A4A-9034-8640-940E-DF3627689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297" y="1528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5D3373-672F-1249-B1F7-2C62A45F9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794" y="605641"/>
            <a:ext cx="154196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4D4721-C234-B64B-830D-412F8BFFC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9098B8-7A12-9849-915E-30C3D239F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628650"/>
            <a:ext cx="103124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99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2DF49-78DC-D147-B6D3-BAD8F001E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97" y="-31115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RY-TO Company Presentation Documents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C854A4A-9034-8640-940E-DF3627689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297" y="1528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5D3373-672F-1249-B1F7-2C62A45F9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794" y="605641"/>
            <a:ext cx="154196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BD7BBC-4A92-B441-973B-4C2567043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3911" y="1014413"/>
            <a:ext cx="10564178" cy="521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48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2DF49-78DC-D147-B6D3-BAD8F001E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97" y="-31115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SSG for RY-TO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C854A4A-9034-8640-940E-DF3627689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297" y="1528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5D3373-672F-1249-B1F7-2C62A45F9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794" y="605641"/>
            <a:ext cx="154196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054544-C2BD-3548-BE84-2634CE6CC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304" y="605640"/>
            <a:ext cx="6665993" cy="595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99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2DF49-78DC-D147-B6D3-BAD8F001E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97" y="-311150"/>
            <a:ext cx="10515600" cy="1524401"/>
          </a:xfrm>
        </p:spPr>
        <p:txBody>
          <a:bodyPr>
            <a:normAutofit/>
          </a:bodyPr>
          <a:lstStyle/>
          <a:p>
            <a:r>
              <a:rPr lang="en-US" sz="3200" dirty="0"/>
              <a:t>SSG for RY-TO - Note on Earnings being in CAD and impact to future price estimate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C854A4A-9034-8640-940E-DF3627689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297" y="1528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5D3373-672F-1249-B1F7-2C62A45F9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794" y="605641"/>
            <a:ext cx="154196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4CC3F3-E108-F34D-A209-E2CCDB564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819" y="1213252"/>
            <a:ext cx="71628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65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2DF49-78DC-D147-B6D3-BAD8F001E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97" y="-31115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SSG for RY-TO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C854A4A-9034-8640-940E-DF3627689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297" y="1528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5D3373-672F-1249-B1F7-2C62A45F9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794" y="605641"/>
            <a:ext cx="154196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99E8AC-75FA-1547-8CB2-D64DB2DFC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988" y="651360"/>
            <a:ext cx="6835895" cy="578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70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2DF49-78DC-D147-B6D3-BAD8F001E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97" y="-31115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SSG for RY-TO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C854A4A-9034-8640-940E-DF3627689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297" y="1528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5D3373-672F-1249-B1F7-2C62A45F9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794" y="605641"/>
            <a:ext cx="154196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EB0A3B-36E5-4042-A299-90D027AB9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530" y="651360"/>
            <a:ext cx="8328588" cy="592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11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2DF49-78DC-D147-B6D3-BAD8F001E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Background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134A1-5B80-474C-803F-E0C02D7FD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financials?</a:t>
            </a:r>
          </a:p>
          <a:p>
            <a:pPr lvl="1"/>
            <a:r>
              <a:rPr lang="en-US" dirty="0"/>
              <a:t>Diversification </a:t>
            </a:r>
          </a:p>
          <a:p>
            <a:pPr lvl="1"/>
            <a:r>
              <a:rPr lang="en-US" dirty="0"/>
              <a:t>Some good PAR (percentage annual return) potential</a:t>
            </a:r>
          </a:p>
          <a:p>
            <a:endParaRPr lang="en-US" dirty="0"/>
          </a:p>
          <a:p>
            <a:r>
              <a:rPr lang="en-US" dirty="0"/>
              <a:t>Other industries/companies considered</a:t>
            </a:r>
          </a:p>
          <a:p>
            <a:pPr lvl="1"/>
            <a:r>
              <a:rPr lang="en-US" dirty="0"/>
              <a:t>Defense</a:t>
            </a:r>
          </a:p>
          <a:p>
            <a:pPr lvl="1"/>
            <a:r>
              <a:rPr lang="en-US" dirty="0"/>
              <a:t>Looked at top quality companies with PAR&gt;15% in Manifest</a:t>
            </a:r>
          </a:p>
          <a:p>
            <a:pPr lvl="1"/>
            <a:r>
              <a:rPr lang="en-US" dirty="0"/>
              <a:t>GOOG, Spirit (SAVE), FAST, AL come up on the list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74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2DF49-78DC-D147-B6D3-BAD8F001E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97" y="-31115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Manifest Scan, Financials – asset </a:t>
            </a:r>
            <a:r>
              <a:rPr lang="en-US" sz="3200" dirty="0" err="1"/>
              <a:t>mgt</a:t>
            </a:r>
            <a:r>
              <a:rPr lang="en-US" sz="3200" dirty="0"/>
              <a:t> (quality sort), 5/28/19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C854A4A-9034-8640-940E-DF3627689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297" y="1528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344C1B97-833C-3B4C-AF38-E3E70C731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73" y="681036"/>
            <a:ext cx="7571924" cy="592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922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2DF49-78DC-D147-B6D3-BAD8F001E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97" y="-31115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Manifest Scan, Financials (quality sort), 5/28/19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C854A4A-9034-8640-940E-DF3627689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297" y="1528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5D3373-672F-1249-B1F7-2C62A45F9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794" y="605641"/>
            <a:ext cx="154196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2">
            <a:extLst>
              <a:ext uri="{FF2B5EF4-FFF2-40B4-BE49-F238E27FC236}">
                <a16:creationId xmlns:a16="http://schemas.microsoft.com/office/drawing/2014/main" id="{27AC37C2-5927-154A-AF25-717B75E9A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795" y="605642"/>
            <a:ext cx="7517080" cy="615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978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2DF49-78DC-D147-B6D3-BAD8F001E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97" y="-31115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Deeper dive and SSGs done on: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C854A4A-9034-8640-940E-DF3627689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297" y="1528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5D3373-672F-1249-B1F7-2C62A45F9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794" y="605641"/>
            <a:ext cx="154196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B2E130-4EB1-1343-82CD-FA8147338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1908"/>
            <a:ext cx="10515600" cy="502505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Royal Bank 		RY-TO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We liked RY-RO the most</a:t>
            </a:r>
          </a:p>
          <a:p>
            <a:pPr lvl="1"/>
            <a:r>
              <a:rPr lang="en-US" dirty="0"/>
              <a:t>The debt-to-capital is fairly low at about 14% (vs &gt;60% for some banks)</a:t>
            </a:r>
          </a:p>
          <a:p>
            <a:pPr lvl="1"/>
            <a:r>
              <a:rPr lang="en-US" dirty="0"/>
              <a:t>Diversifies our portfolio, into banking and also a steady Canadian company</a:t>
            </a:r>
          </a:p>
          <a:p>
            <a:pPr lvl="1"/>
            <a:r>
              <a:rPr lang="en-US" dirty="0"/>
              <a:t>We would buy the ADR’s of this foreign bank</a:t>
            </a:r>
          </a:p>
          <a:p>
            <a:pPr lvl="1"/>
            <a:endParaRPr lang="en-US" dirty="0"/>
          </a:p>
          <a:p>
            <a:r>
              <a:rPr lang="en-US" dirty="0"/>
              <a:t>Toronto-Dominion	TD-TO</a:t>
            </a:r>
          </a:p>
          <a:p>
            <a:pPr lvl="1"/>
            <a:r>
              <a:rPr lang="en-US" dirty="0"/>
              <a:t>Debt to capital ratio much higher than RY-TO</a:t>
            </a:r>
          </a:p>
          <a:p>
            <a:r>
              <a:rPr lang="en-US" dirty="0"/>
              <a:t>East West Bancorp	    EWBC</a:t>
            </a:r>
          </a:p>
          <a:p>
            <a:pPr lvl="1"/>
            <a:r>
              <a:rPr lang="en-US" dirty="0"/>
              <a:t>Attractive bank; Chinese American higher customer base; had higher PE’s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A551E6-2C0F-484A-B650-1FAC0873D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416" y="1514961"/>
            <a:ext cx="106807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83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2DF49-78DC-D147-B6D3-BAD8F001E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97" y="-3111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Royal Bank Of Canada Overview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C854A4A-9034-8640-940E-DF3627689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297" y="1528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5D3373-672F-1249-B1F7-2C62A45F9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794" y="605641"/>
            <a:ext cx="154196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B2E130-4EB1-1343-82CD-FA8147338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1908"/>
            <a:ext cx="10515600" cy="5025055"/>
          </a:xfrm>
        </p:spPr>
        <p:txBody>
          <a:bodyPr>
            <a:normAutofit/>
          </a:bodyPr>
          <a:lstStyle/>
          <a:p>
            <a:r>
              <a:rPr lang="en-US" dirty="0"/>
              <a:t>Headquartered in Toronto, Ontario led by CEO David McKay</a:t>
            </a:r>
          </a:p>
          <a:p>
            <a:r>
              <a:rPr lang="en-US" dirty="0"/>
              <a:t>Canada largest bank by market capitalization</a:t>
            </a:r>
          </a:p>
          <a:p>
            <a:r>
              <a:rPr lang="en-US" dirty="0"/>
              <a:t> One of North Americas largest diversified financial companies</a:t>
            </a:r>
          </a:p>
          <a:p>
            <a:r>
              <a:rPr lang="en-US" dirty="0"/>
              <a:t>Top 15 Bank globally based on market capitalization in over 36 countries</a:t>
            </a:r>
          </a:p>
          <a:p>
            <a:r>
              <a:rPr lang="en-US" dirty="0"/>
              <a:t>Over 84,000 employees and serves 16 million clients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38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AFA64-3395-4312-94AD-DDE940924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RBC Strategic Goals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AB25F-0AF9-4119-B4C7-087E80256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be Canada undisputed leader in financial services</a:t>
            </a:r>
          </a:p>
          <a:p>
            <a:endParaRPr lang="en-US" dirty="0"/>
          </a:p>
          <a:p>
            <a:r>
              <a:rPr lang="en-US" dirty="0"/>
              <a:t>To be preferred partner to corporate, institutional, and high net worth clients in the United States</a:t>
            </a:r>
          </a:p>
          <a:p>
            <a:endParaRPr lang="en-US" dirty="0"/>
          </a:p>
          <a:p>
            <a:r>
              <a:rPr lang="en-US" dirty="0"/>
              <a:t>To be a leading financial service partner valued for our expertise globally</a:t>
            </a:r>
          </a:p>
        </p:txBody>
      </p:sp>
    </p:spTree>
    <p:extLst>
      <p:ext uri="{BB962C8B-B14F-4D97-AF65-F5344CB8AC3E}">
        <p14:creationId xmlns:p14="http://schemas.microsoft.com/office/powerpoint/2010/main" val="1023741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AE867-934B-4AEA-B320-90510399A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RBC Key Business Segments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A327F-C068-425E-A38F-C5D13E677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Residential mortgages account for over 49% of business</a:t>
            </a:r>
          </a:p>
          <a:p>
            <a:endParaRPr lang="en-US" dirty="0"/>
          </a:p>
          <a:p>
            <a:r>
              <a:rPr lang="en-US" dirty="0"/>
              <a:t>Personal loans account for 16% of business</a:t>
            </a:r>
          </a:p>
          <a:p>
            <a:endParaRPr lang="en-US" dirty="0"/>
          </a:p>
          <a:p>
            <a:r>
              <a:rPr lang="en-US" dirty="0"/>
              <a:t>Business and government loans account for over 31% of business</a:t>
            </a:r>
          </a:p>
          <a:p>
            <a:endParaRPr lang="en-US" dirty="0"/>
          </a:p>
          <a:p>
            <a:r>
              <a:rPr lang="en-US" dirty="0"/>
              <a:t>Other segments loans  accounts for only 4% of business</a:t>
            </a:r>
          </a:p>
        </p:txBody>
      </p:sp>
    </p:spTree>
    <p:extLst>
      <p:ext uri="{BB962C8B-B14F-4D97-AF65-F5344CB8AC3E}">
        <p14:creationId xmlns:p14="http://schemas.microsoft.com/office/powerpoint/2010/main" val="637147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6A742-A6AD-458D-A65C-55C835566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RBC Corporate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D0930-0083-4EE9-B54C-B9857C51A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12 member board of directors</a:t>
            </a:r>
          </a:p>
          <a:p>
            <a:r>
              <a:rPr lang="en-US" dirty="0"/>
              <a:t>Non employee Kathleen Taylor is Chair of Board</a:t>
            </a:r>
          </a:p>
          <a:p>
            <a:r>
              <a:rPr lang="en-US" dirty="0"/>
              <a:t>RBC is led by 30 year RBC insider CEO David McKay</a:t>
            </a:r>
          </a:p>
          <a:p>
            <a:r>
              <a:rPr lang="en-US" dirty="0"/>
              <a:t>Four U.S. citizens and Eight Canadians comprise board members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676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440</Words>
  <Application>Microsoft Macintosh PowerPoint</Application>
  <PresentationFormat>Widescreen</PresentationFormat>
  <Paragraphs>92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Bank Industry Study</vt:lpstr>
      <vt:lpstr>Industry Background Review</vt:lpstr>
      <vt:lpstr>Manifest Scan, Financials – asset mgt (quality sort), 5/28/19</vt:lpstr>
      <vt:lpstr>Manifest Scan, Financials (quality sort), 5/28/19</vt:lpstr>
      <vt:lpstr>Deeper dive and SSGs done on:</vt:lpstr>
      <vt:lpstr>Royal Bank Of Canada Overview</vt:lpstr>
      <vt:lpstr>RBC Strategic Goals </vt:lpstr>
      <vt:lpstr>RBC Key Business Segments</vt:lpstr>
      <vt:lpstr>RBC Corporate Governance</vt:lpstr>
      <vt:lpstr>RY-TO Company Presentation Documents</vt:lpstr>
      <vt:lpstr>RY-TO Company Presentation Documents</vt:lpstr>
      <vt:lpstr>RY-TO Company Presentation Documents</vt:lpstr>
      <vt:lpstr>SSG for RY-TO</vt:lpstr>
      <vt:lpstr>SSG for RY-TO - Note on Earnings being in CAD and impact to future price estimate</vt:lpstr>
      <vt:lpstr>SSG for RY-TO</vt:lpstr>
      <vt:lpstr>SSG for RY-TO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 Industry Study</dc:title>
  <dc:creator>Elizabeth Suvedi</dc:creator>
  <cp:lastModifiedBy>Elizabeth Suvedi</cp:lastModifiedBy>
  <cp:revision>8</cp:revision>
  <dcterms:created xsi:type="dcterms:W3CDTF">2019-06-14T00:09:06Z</dcterms:created>
  <dcterms:modified xsi:type="dcterms:W3CDTF">2019-06-15T00:10:25Z</dcterms:modified>
</cp:coreProperties>
</file>