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73" r:id="rId7"/>
    <p:sldId id="274" r:id="rId8"/>
    <p:sldId id="275" r:id="rId9"/>
    <p:sldId id="263" r:id="rId10"/>
    <p:sldId id="264" r:id="rId11"/>
    <p:sldId id="265" r:id="rId12"/>
    <p:sldId id="266" r:id="rId13"/>
    <p:sldId id="267" r:id="rId14"/>
    <p:sldId id="268" r:id="rId15"/>
    <p:sldId id="269" r:id="rId16"/>
    <p:sldId id="270" r:id="rId17"/>
    <p:sldId id="272" r:id="rId18"/>
    <p:sldId id="27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6208"/>
  </p:normalViewPr>
  <p:slideViewPr>
    <p:cSldViewPr snapToGrid="0">
      <p:cViewPr varScale="1">
        <p:scale>
          <a:sx n="119" d="100"/>
          <a:sy n="119"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F915B-B971-4F45-B2DB-7502D6D41B86}" type="datetimeFigureOut">
              <a:rPr lang="en-US" smtClean="0"/>
              <a:t>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19A1B-2B41-4FE0-9F05-0F08AA3573AB}" type="slidenum">
              <a:rPr lang="en-US" smtClean="0"/>
              <a:t>‹#›</a:t>
            </a:fld>
            <a:endParaRPr lang="en-US"/>
          </a:p>
        </p:txBody>
      </p:sp>
    </p:spTree>
    <p:extLst>
      <p:ext uri="{BB962C8B-B14F-4D97-AF65-F5344CB8AC3E}">
        <p14:creationId xmlns:p14="http://schemas.microsoft.com/office/powerpoint/2010/main" val="27245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4C15-7C28-4D0C-AA30-220CAAEE4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317668-256D-4E01-9F87-63532DA40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6D03F-3CC0-4155-A396-8F320B7F4996}"/>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5" name="Footer Placeholder 4">
            <a:extLst>
              <a:ext uri="{FF2B5EF4-FFF2-40B4-BE49-F238E27FC236}">
                <a16:creationId xmlns:a16="http://schemas.microsoft.com/office/drawing/2014/main" id="{62BCD829-39B5-4163-8DE4-2C76D5BDE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A8F69-8452-4B90-93AC-95DB795234DB}"/>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287416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D046-6119-42C2-A37F-A32A2D9EA5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408B2-8AD7-4C36-BF1F-79580D112C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FA209-C117-4DD8-A800-D499D7B163F3}"/>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5" name="Footer Placeholder 4">
            <a:extLst>
              <a:ext uri="{FF2B5EF4-FFF2-40B4-BE49-F238E27FC236}">
                <a16:creationId xmlns:a16="http://schemas.microsoft.com/office/drawing/2014/main" id="{9FB1A569-45AD-4512-BD9B-529D71B39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14CE0-88E1-40EA-B6F1-D6B953CA71EF}"/>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125380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A5F1-BC10-4860-AF0F-E906253AB0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D98D91-1DA4-470E-8F12-A7F303F8F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3791C-781D-4CB2-BE07-733711C34779}"/>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5" name="Footer Placeholder 4">
            <a:extLst>
              <a:ext uri="{FF2B5EF4-FFF2-40B4-BE49-F238E27FC236}">
                <a16:creationId xmlns:a16="http://schemas.microsoft.com/office/drawing/2014/main" id="{68D46F07-DDCD-4807-A465-47D8568E7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B7DCE-0423-4540-9F85-AB3E5FD7427E}"/>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21789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811A-F6CE-4B3D-AC75-24DEDC8FA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65E38-8302-43BE-8580-FD0C12AB55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36BC1-6813-4B33-8610-765A4FD8D2A4}"/>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5" name="Footer Placeholder 4">
            <a:extLst>
              <a:ext uri="{FF2B5EF4-FFF2-40B4-BE49-F238E27FC236}">
                <a16:creationId xmlns:a16="http://schemas.microsoft.com/office/drawing/2014/main" id="{9F12B436-851E-4350-91FF-A42207B4A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0B3A2-3155-4955-84E4-F2F42ACD4CD2}"/>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3322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2D36-7B9F-4C46-ABA8-B79172051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8510B4-47B1-4C3A-BBAD-8D94DBEB7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9A543-2BA1-4423-BD0A-4D894B3E1E62}"/>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5" name="Footer Placeholder 4">
            <a:extLst>
              <a:ext uri="{FF2B5EF4-FFF2-40B4-BE49-F238E27FC236}">
                <a16:creationId xmlns:a16="http://schemas.microsoft.com/office/drawing/2014/main" id="{2BB2192F-1811-44F8-A288-F5C145D62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655E7-1FE9-43D2-B586-8E18EE7CAF66}"/>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370739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4408-28D6-4C1A-B5B5-899BFDAC5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66DD6-CBAD-43A0-82EC-8B8E980BCE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38583-BA76-45BE-9F86-7D1B66B04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50B05-C2EF-4F36-B8CF-2E37761BB857}"/>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6" name="Footer Placeholder 5">
            <a:extLst>
              <a:ext uri="{FF2B5EF4-FFF2-40B4-BE49-F238E27FC236}">
                <a16:creationId xmlns:a16="http://schemas.microsoft.com/office/drawing/2014/main" id="{E85C7DF7-FC23-411C-97DA-CBBD5E8BB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57A4B-17BA-464D-B484-3D42DB22FCCA}"/>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22090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53C3-8DB5-4777-9E4F-C730EFED0F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7EA79-EC63-4BE8-8734-864970FED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BCFE8-D29E-473F-A2BF-475D3B2DE9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4684BA-826C-4EC5-AF63-3D69A034E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C279A-249D-47D4-A57E-8722558FE6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5015AF-81B8-400C-B29D-174D0CBB5150}"/>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8" name="Footer Placeholder 7">
            <a:extLst>
              <a:ext uri="{FF2B5EF4-FFF2-40B4-BE49-F238E27FC236}">
                <a16:creationId xmlns:a16="http://schemas.microsoft.com/office/drawing/2014/main" id="{526A683D-CDAA-4525-854A-76BD19EF43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9CD6B2-8664-4AA7-94EE-D696677A45B6}"/>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9720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89DD-C7B8-4981-9CE2-642E61E4A2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5F7D7-CFD7-4D17-8CB1-0D5F01748FA3}"/>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4" name="Footer Placeholder 3">
            <a:extLst>
              <a:ext uri="{FF2B5EF4-FFF2-40B4-BE49-F238E27FC236}">
                <a16:creationId xmlns:a16="http://schemas.microsoft.com/office/drawing/2014/main" id="{C4E1448C-CD2B-43B0-967F-5F8DA418E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05AAC-02B5-4642-BBF5-26C2C0DF5096}"/>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215855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1D167-DA3B-4579-9D06-690EA001B29A}"/>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3" name="Footer Placeholder 2">
            <a:extLst>
              <a:ext uri="{FF2B5EF4-FFF2-40B4-BE49-F238E27FC236}">
                <a16:creationId xmlns:a16="http://schemas.microsoft.com/office/drawing/2014/main" id="{4457D60A-D417-4632-AE17-0C2475A7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DE7118-B4CA-48DE-9DAF-3175054C9455}"/>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112136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715-21C8-4E9B-8614-27B67FA62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A7ACC1-5677-4A48-81CA-08009A999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62F891-146F-4910-8444-C108F38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BDEF5-27EA-487F-877E-7AB3E39CD86F}"/>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6" name="Footer Placeholder 5">
            <a:extLst>
              <a:ext uri="{FF2B5EF4-FFF2-40B4-BE49-F238E27FC236}">
                <a16:creationId xmlns:a16="http://schemas.microsoft.com/office/drawing/2014/main" id="{ED0FFD89-F770-4B00-A079-63DFAA71E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7AA34-70AA-4962-840E-9A28D57BF79C}"/>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268898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53BA-19E9-42CE-8FA4-4DA1ABBCE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27549A-5636-4BBF-8512-C548FC8CF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BC98E1-0520-477C-ACD0-86CB17423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88FB-928F-4D37-B919-38287AC79833}"/>
              </a:ext>
            </a:extLst>
          </p:cNvPr>
          <p:cNvSpPr>
            <a:spLocks noGrp="1"/>
          </p:cNvSpPr>
          <p:nvPr>
            <p:ph type="dt" sz="half" idx="10"/>
          </p:nvPr>
        </p:nvSpPr>
        <p:spPr/>
        <p:txBody>
          <a:bodyPr/>
          <a:lstStyle/>
          <a:p>
            <a:fld id="{57B43233-70CC-44D9-9C27-19A5B7B9091B}" type="datetimeFigureOut">
              <a:rPr lang="en-US" smtClean="0"/>
              <a:t>2/8/20</a:t>
            </a:fld>
            <a:endParaRPr lang="en-US"/>
          </a:p>
        </p:txBody>
      </p:sp>
      <p:sp>
        <p:nvSpPr>
          <p:cNvPr id="6" name="Footer Placeholder 5">
            <a:extLst>
              <a:ext uri="{FF2B5EF4-FFF2-40B4-BE49-F238E27FC236}">
                <a16:creationId xmlns:a16="http://schemas.microsoft.com/office/drawing/2014/main" id="{431A0A62-8FEE-4397-BAA6-6E9E8C133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32011-B90B-4270-B40B-A0F2EA937F6E}"/>
              </a:ext>
            </a:extLst>
          </p:cNvPr>
          <p:cNvSpPr>
            <a:spLocks noGrp="1"/>
          </p:cNvSpPr>
          <p:nvPr>
            <p:ph type="sldNum" sz="quarter" idx="12"/>
          </p:nvPr>
        </p:nvSpPr>
        <p:spPr/>
        <p:txBody>
          <a:bodyPr/>
          <a:lstStyle/>
          <a:p>
            <a:fld id="{741FBE94-E39C-409C-BA05-65F3F2FB31CD}" type="slidenum">
              <a:rPr lang="en-US" smtClean="0"/>
              <a:t>‹#›</a:t>
            </a:fld>
            <a:endParaRPr lang="en-US"/>
          </a:p>
        </p:txBody>
      </p:sp>
    </p:spTree>
    <p:extLst>
      <p:ext uri="{BB962C8B-B14F-4D97-AF65-F5344CB8AC3E}">
        <p14:creationId xmlns:p14="http://schemas.microsoft.com/office/powerpoint/2010/main" val="259121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E6769-44B9-4E2A-870D-A78877789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E3EA2-A360-4C01-94B4-F1C5AED98E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C98C1-3ACB-45BE-B6D8-78F84BAFD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43233-70CC-44D9-9C27-19A5B7B9091B}" type="datetimeFigureOut">
              <a:rPr lang="en-US" smtClean="0"/>
              <a:t>2/8/20</a:t>
            </a:fld>
            <a:endParaRPr lang="en-US"/>
          </a:p>
        </p:txBody>
      </p:sp>
      <p:sp>
        <p:nvSpPr>
          <p:cNvPr id="5" name="Footer Placeholder 4">
            <a:extLst>
              <a:ext uri="{FF2B5EF4-FFF2-40B4-BE49-F238E27FC236}">
                <a16:creationId xmlns:a16="http://schemas.microsoft.com/office/drawing/2014/main" id="{5707C90D-CAFC-4270-9F8A-8387683FF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82528B-F147-430B-A0FB-759049D5B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FBE94-E39C-409C-BA05-65F3F2FB31CD}" type="slidenum">
              <a:rPr lang="en-US" smtClean="0"/>
              <a:t>‹#›</a:t>
            </a:fld>
            <a:endParaRPr lang="en-US"/>
          </a:p>
        </p:txBody>
      </p:sp>
    </p:spTree>
    <p:extLst>
      <p:ext uri="{BB962C8B-B14F-4D97-AF65-F5344CB8AC3E}">
        <p14:creationId xmlns:p14="http://schemas.microsoft.com/office/powerpoint/2010/main" val="3021826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barrons.com/articles/comcast-stock-hit-an-all-time-high-why-it-will-keep-rising-51562782336?mod=article_inline" TargetMode="External"/><Relationship Id="rId2" Type="http://schemas.openxmlformats.org/officeDocument/2006/relationships/hyperlink" Target="https://www.barrons.com/articles/comcast-stock-may-still-be-undervalued-analyst-says-51567705197?mod=article_inlin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barrons.com/articles/comcast-is-a-bargain-even-with-its-risks-1522454401?mod=article_inline" TargetMode="External"/><Relationship Id="rId2" Type="http://schemas.openxmlformats.org/officeDocument/2006/relationships/hyperlink" Target="https://www.barrons.com/quote/CMCSA" TargetMode="External"/><Relationship Id="rId1" Type="http://schemas.openxmlformats.org/officeDocument/2006/relationships/slideLayout" Target="../slideLayouts/slideLayout6.xml"/><Relationship Id="rId5" Type="http://schemas.openxmlformats.org/officeDocument/2006/relationships/hyperlink" Target="https://www.barrons.com/quote/index/SPX" TargetMode="External"/><Relationship Id="rId4" Type="http://schemas.openxmlformats.org/officeDocument/2006/relationships/hyperlink" Target="https://www.barrons.com/quote/CHT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17DF-1847-4FFA-84CC-A5CED5C88EDE}"/>
              </a:ext>
            </a:extLst>
          </p:cNvPr>
          <p:cNvSpPr>
            <a:spLocks noGrp="1"/>
          </p:cNvSpPr>
          <p:nvPr>
            <p:ph type="ctrTitle"/>
          </p:nvPr>
        </p:nvSpPr>
        <p:spPr/>
        <p:txBody>
          <a:bodyPr/>
          <a:lstStyle/>
          <a:p>
            <a:r>
              <a:rPr lang="en-US" dirty="0"/>
              <a:t>NAIC January 18</a:t>
            </a:r>
            <a:r>
              <a:rPr lang="en-US" baseline="30000" dirty="0"/>
              <a:t>th</a:t>
            </a:r>
            <a:r>
              <a:rPr lang="en-US" dirty="0"/>
              <a:t> 2020 Meeting</a:t>
            </a:r>
          </a:p>
        </p:txBody>
      </p:sp>
      <p:sp>
        <p:nvSpPr>
          <p:cNvPr id="3" name="Subtitle 2">
            <a:extLst>
              <a:ext uri="{FF2B5EF4-FFF2-40B4-BE49-F238E27FC236}">
                <a16:creationId xmlns:a16="http://schemas.microsoft.com/office/drawing/2014/main" id="{BFEBF965-110D-40C3-B35E-B9A91564D8E7}"/>
              </a:ext>
            </a:extLst>
          </p:cNvPr>
          <p:cNvSpPr>
            <a:spLocks noGrp="1"/>
          </p:cNvSpPr>
          <p:nvPr>
            <p:ph type="subTitle" idx="1"/>
          </p:nvPr>
        </p:nvSpPr>
        <p:spPr/>
        <p:txBody>
          <a:bodyPr/>
          <a:lstStyle/>
          <a:p>
            <a:r>
              <a:rPr lang="en-US" dirty="0"/>
              <a:t>Comcast &amp; Facebook Stock Performance Presentation</a:t>
            </a:r>
          </a:p>
        </p:txBody>
      </p:sp>
    </p:spTree>
    <p:extLst>
      <p:ext uri="{BB962C8B-B14F-4D97-AF65-F5344CB8AC3E}">
        <p14:creationId xmlns:p14="http://schemas.microsoft.com/office/powerpoint/2010/main" val="289010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838200" y="-272257"/>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94640" y="743585"/>
            <a:ext cx="10515600" cy="4351338"/>
          </a:xfrm>
        </p:spPr>
        <p:txBody>
          <a:bodyPr>
            <a:normAutofit/>
          </a:bodyPr>
          <a:lstStyle/>
          <a:p>
            <a:r>
              <a:rPr lang="en-US" dirty="0" err="1"/>
              <a:t>Trefis</a:t>
            </a:r>
            <a:endParaRPr lang="en-US" dirty="0"/>
          </a:p>
        </p:txBody>
      </p:sp>
      <p:pic>
        <p:nvPicPr>
          <p:cNvPr id="6" name="Picture 5">
            <a:extLst>
              <a:ext uri="{FF2B5EF4-FFF2-40B4-BE49-F238E27FC236}">
                <a16:creationId xmlns:a16="http://schemas.microsoft.com/office/drawing/2014/main" id="{3FABFD2E-6AA5-D040-A714-8F2CE35B0916}"/>
              </a:ext>
            </a:extLst>
          </p:cNvPr>
          <p:cNvPicPr>
            <a:picLocks noChangeAspect="1"/>
          </p:cNvPicPr>
          <p:nvPr/>
        </p:nvPicPr>
        <p:blipFill>
          <a:blip r:embed="rId2"/>
          <a:stretch>
            <a:fillRect/>
          </a:stretch>
        </p:blipFill>
        <p:spPr>
          <a:xfrm>
            <a:off x="1634490" y="1419860"/>
            <a:ext cx="9563100" cy="4292600"/>
          </a:xfrm>
          <a:prstGeom prst="rect">
            <a:avLst/>
          </a:prstGeom>
        </p:spPr>
      </p:pic>
    </p:spTree>
    <p:extLst>
      <p:ext uri="{BB962C8B-B14F-4D97-AF65-F5344CB8AC3E}">
        <p14:creationId xmlns:p14="http://schemas.microsoft.com/office/powerpoint/2010/main" val="71249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838200" y="-272257"/>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94640" y="743585"/>
            <a:ext cx="10515600" cy="4351338"/>
          </a:xfrm>
        </p:spPr>
        <p:txBody>
          <a:bodyPr>
            <a:normAutofit/>
          </a:bodyPr>
          <a:lstStyle/>
          <a:p>
            <a:pPr marL="0" indent="0">
              <a:buNone/>
            </a:pPr>
            <a:r>
              <a:rPr lang="en-US" dirty="0"/>
              <a:t>Annual Report, 2018 (released 1/2019)</a:t>
            </a:r>
          </a:p>
        </p:txBody>
      </p:sp>
      <p:pic>
        <p:nvPicPr>
          <p:cNvPr id="4" name="Picture 3">
            <a:extLst>
              <a:ext uri="{FF2B5EF4-FFF2-40B4-BE49-F238E27FC236}">
                <a16:creationId xmlns:a16="http://schemas.microsoft.com/office/drawing/2014/main" id="{E5F19E1C-277A-1D40-9655-6C833CDB0F83}"/>
              </a:ext>
            </a:extLst>
          </p:cNvPr>
          <p:cNvPicPr>
            <a:picLocks noChangeAspect="1"/>
          </p:cNvPicPr>
          <p:nvPr/>
        </p:nvPicPr>
        <p:blipFill>
          <a:blip r:embed="rId2"/>
          <a:stretch>
            <a:fillRect/>
          </a:stretch>
        </p:blipFill>
        <p:spPr>
          <a:xfrm>
            <a:off x="0" y="2092249"/>
            <a:ext cx="12192000" cy="2673502"/>
          </a:xfrm>
          <a:prstGeom prst="rect">
            <a:avLst/>
          </a:prstGeom>
        </p:spPr>
      </p:pic>
    </p:spTree>
    <p:extLst>
      <p:ext uri="{BB962C8B-B14F-4D97-AF65-F5344CB8AC3E}">
        <p14:creationId xmlns:p14="http://schemas.microsoft.com/office/powerpoint/2010/main" val="26745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838200" y="-272257"/>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94640" y="743585"/>
            <a:ext cx="10515600" cy="4351338"/>
          </a:xfrm>
        </p:spPr>
        <p:txBody>
          <a:bodyPr>
            <a:normAutofit/>
          </a:bodyPr>
          <a:lstStyle/>
          <a:p>
            <a:pPr marL="0" indent="0">
              <a:buNone/>
            </a:pPr>
            <a:r>
              <a:rPr lang="en-US" dirty="0"/>
              <a:t>Q3 2019</a:t>
            </a:r>
          </a:p>
        </p:txBody>
      </p:sp>
      <p:pic>
        <p:nvPicPr>
          <p:cNvPr id="6" name="Picture 5">
            <a:extLst>
              <a:ext uri="{FF2B5EF4-FFF2-40B4-BE49-F238E27FC236}">
                <a16:creationId xmlns:a16="http://schemas.microsoft.com/office/drawing/2014/main" id="{C1B2B079-DA6C-2A49-8958-F0561748E17E}"/>
              </a:ext>
            </a:extLst>
          </p:cNvPr>
          <p:cNvPicPr>
            <a:picLocks noChangeAspect="1"/>
          </p:cNvPicPr>
          <p:nvPr/>
        </p:nvPicPr>
        <p:blipFill>
          <a:blip r:embed="rId2"/>
          <a:stretch>
            <a:fillRect/>
          </a:stretch>
        </p:blipFill>
        <p:spPr>
          <a:xfrm>
            <a:off x="2004969" y="1581227"/>
            <a:ext cx="8182061" cy="5276773"/>
          </a:xfrm>
          <a:prstGeom prst="rect">
            <a:avLst/>
          </a:prstGeom>
        </p:spPr>
      </p:pic>
    </p:spTree>
    <p:extLst>
      <p:ext uri="{BB962C8B-B14F-4D97-AF65-F5344CB8AC3E}">
        <p14:creationId xmlns:p14="http://schemas.microsoft.com/office/powerpoint/2010/main" val="409936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838200" y="-272257"/>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94640" y="743585"/>
            <a:ext cx="10515600" cy="4351338"/>
          </a:xfrm>
        </p:spPr>
        <p:txBody>
          <a:bodyPr>
            <a:normAutofit/>
          </a:bodyPr>
          <a:lstStyle/>
          <a:p>
            <a:pPr marL="0" indent="0">
              <a:buNone/>
            </a:pPr>
            <a:r>
              <a:rPr lang="en-US" dirty="0"/>
              <a:t>Q3 2019</a:t>
            </a:r>
          </a:p>
        </p:txBody>
      </p:sp>
      <p:pic>
        <p:nvPicPr>
          <p:cNvPr id="4" name="Picture 3">
            <a:extLst>
              <a:ext uri="{FF2B5EF4-FFF2-40B4-BE49-F238E27FC236}">
                <a16:creationId xmlns:a16="http://schemas.microsoft.com/office/drawing/2014/main" id="{2D114DA0-80EB-D845-899E-D26E45E43488}"/>
              </a:ext>
            </a:extLst>
          </p:cNvPr>
          <p:cNvPicPr>
            <a:picLocks noChangeAspect="1"/>
          </p:cNvPicPr>
          <p:nvPr/>
        </p:nvPicPr>
        <p:blipFill>
          <a:blip r:embed="rId2"/>
          <a:stretch>
            <a:fillRect/>
          </a:stretch>
        </p:blipFill>
        <p:spPr>
          <a:xfrm>
            <a:off x="1855196" y="1010998"/>
            <a:ext cx="8955044" cy="5847002"/>
          </a:xfrm>
          <a:prstGeom prst="rect">
            <a:avLst/>
          </a:prstGeom>
        </p:spPr>
      </p:pic>
    </p:spTree>
    <p:extLst>
      <p:ext uri="{BB962C8B-B14F-4D97-AF65-F5344CB8AC3E}">
        <p14:creationId xmlns:p14="http://schemas.microsoft.com/office/powerpoint/2010/main" val="190281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838200" y="-272257"/>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94640" y="743585"/>
            <a:ext cx="10515600" cy="4351338"/>
          </a:xfrm>
        </p:spPr>
        <p:txBody>
          <a:bodyPr>
            <a:normAutofit/>
          </a:bodyPr>
          <a:lstStyle/>
          <a:p>
            <a:pPr marL="0" indent="0">
              <a:buNone/>
            </a:pPr>
            <a:r>
              <a:rPr lang="en-US" dirty="0"/>
              <a:t>Q3 2019</a:t>
            </a:r>
          </a:p>
        </p:txBody>
      </p:sp>
      <p:pic>
        <p:nvPicPr>
          <p:cNvPr id="5" name="Picture 4">
            <a:extLst>
              <a:ext uri="{FF2B5EF4-FFF2-40B4-BE49-F238E27FC236}">
                <a16:creationId xmlns:a16="http://schemas.microsoft.com/office/drawing/2014/main" id="{B031F4E2-B543-ED45-9EEC-10E692F5C150}"/>
              </a:ext>
            </a:extLst>
          </p:cNvPr>
          <p:cNvPicPr>
            <a:picLocks noChangeAspect="1"/>
          </p:cNvPicPr>
          <p:nvPr/>
        </p:nvPicPr>
        <p:blipFill>
          <a:blip r:embed="rId2"/>
          <a:stretch>
            <a:fillRect/>
          </a:stretch>
        </p:blipFill>
        <p:spPr>
          <a:xfrm>
            <a:off x="2331719" y="743585"/>
            <a:ext cx="8072371" cy="5846096"/>
          </a:xfrm>
          <a:prstGeom prst="rect">
            <a:avLst/>
          </a:prstGeom>
        </p:spPr>
      </p:pic>
    </p:spTree>
    <p:extLst>
      <p:ext uri="{BB962C8B-B14F-4D97-AF65-F5344CB8AC3E}">
        <p14:creationId xmlns:p14="http://schemas.microsoft.com/office/powerpoint/2010/main" val="137718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2484120" y="0"/>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67067" y="2084705"/>
            <a:ext cx="6392813" cy="4351338"/>
          </a:xfrm>
        </p:spPr>
        <p:txBody>
          <a:bodyPr>
            <a:normAutofit/>
          </a:bodyPr>
          <a:lstStyle/>
          <a:p>
            <a:pPr marL="0" indent="0">
              <a:buNone/>
            </a:pPr>
            <a:r>
              <a:rPr lang="en-US" dirty="0"/>
              <a:t>Strong railroad growth</a:t>
            </a:r>
          </a:p>
          <a:p>
            <a:pPr marL="0" indent="0">
              <a:buNone/>
            </a:pPr>
            <a:endParaRPr lang="en-US" dirty="0"/>
          </a:p>
          <a:p>
            <a:pPr marL="0" indent="0">
              <a:buNone/>
            </a:pPr>
            <a:r>
              <a:rPr lang="en-US" dirty="0"/>
              <a:t>Little hiccup in PTP, EPS in 2019, but due to high Capex &amp; investment in people (R&amp;D, security, etc.)</a:t>
            </a:r>
          </a:p>
        </p:txBody>
      </p:sp>
      <p:pic>
        <p:nvPicPr>
          <p:cNvPr id="4" name="Picture 3">
            <a:extLst>
              <a:ext uri="{FF2B5EF4-FFF2-40B4-BE49-F238E27FC236}">
                <a16:creationId xmlns:a16="http://schemas.microsoft.com/office/drawing/2014/main" id="{438D57C8-4ABC-E44B-97B0-DCF70B620F29}"/>
              </a:ext>
            </a:extLst>
          </p:cNvPr>
          <p:cNvPicPr>
            <a:picLocks noChangeAspect="1"/>
          </p:cNvPicPr>
          <p:nvPr/>
        </p:nvPicPr>
        <p:blipFill>
          <a:blip r:embed="rId2"/>
          <a:stretch>
            <a:fillRect/>
          </a:stretch>
        </p:blipFill>
        <p:spPr>
          <a:xfrm>
            <a:off x="6916788" y="0"/>
            <a:ext cx="5008145" cy="6858000"/>
          </a:xfrm>
          <a:prstGeom prst="rect">
            <a:avLst/>
          </a:prstGeom>
        </p:spPr>
      </p:pic>
    </p:spTree>
    <p:extLst>
      <p:ext uri="{BB962C8B-B14F-4D97-AF65-F5344CB8AC3E}">
        <p14:creationId xmlns:p14="http://schemas.microsoft.com/office/powerpoint/2010/main" val="427218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2484120" y="0"/>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67067" y="2084705"/>
            <a:ext cx="6392813" cy="4351338"/>
          </a:xfrm>
        </p:spPr>
        <p:txBody>
          <a:bodyPr>
            <a:normAutofit/>
          </a:bodyPr>
          <a:lstStyle/>
          <a:p>
            <a:pPr marL="0" indent="0">
              <a:buNone/>
            </a:pPr>
            <a:r>
              <a:rPr lang="en-US" dirty="0"/>
              <a:t>Strong mgmt. results</a:t>
            </a:r>
          </a:p>
          <a:p>
            <a:pPr marL="0" indent="0">
              <a:buNone/>
            </a:pPr>
            <a:endParaRPr lang="en-US" dirty="0"/>
          </a:p>
          <a:p>
            <a:pPr marL="0" indent="0">
              <a:buNone/>
            </a:pPr>
            <a:r>
              <a:rPr lang="en-US" dirty="0"/>
              <a:t>PE stable</a:t>
            </a:r>
          </a:p>
        </p:txBody>
      </p:sp>
      <p:pic>
        <p:nvPicPr>
          <p:cNvPr id="5" name="Picture 4">
            <a:extLst>
              <a:ext uri="{FF2B5EF4-FFF2-40B4-BE49-F238E27FC236}">
                <a16:creationId xmlns:a16="http://schemas.microsoft.com/office/drawing/2014/main" id="{5593C52B-D1AD-CA4F-B254-F86E3FB74999}"/>
              </a:ext>
            </a:extLst>
          </p:cNvPr>
          <p:cNvPicPr>
            <a:picLocks noChangeAspect="1"/>
          </p:cNvPicPr>
          <p:nvPr/>
        </p:nvPicPr>
        <p:blipFill>
          <a:blip r:embed="rId2"/>
          <a:stretch>
            <a:fillRect/>
          </a:stretch>
        </p:blipFill>
        <p:spPr>
          <a:xfrm>
            <a:off x="3901226" y="1446212"/>
            <a:ext cx="8260508" cy="4351338"/>
          </a:xfrm>
          <a:prstGeom prst="rect">
            <a:avLst/>
          </a:prstGeom>
        </p:spPr>
      </p:pic>
    </p:spTree>
    <p:extLst>
      <p:ext uri="{BB962C8B-B14F-4D97-AF65-F5344CB8AC3E}">
        <p14:creationId xmlns:p14="http://schemas.microsoft.com/office/powerpoint/2010/main" val="77736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2484120" y="0"/>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67067" y="2084705"/>
            <a:ext cx="6392813" cy="4351338"/>
          </a:xfrm>
        </p:spPr>
        <p:txBody>
          <a:bodyPr>
            <a:normAutofit/>
          </a:bodyPr>
          <a:lstStyle/>
          <a:p>
            <a:pPr marL="0" indent="0">
              <a:buNone/>
            </a:pPr>
            <a:r>
              <a:rPr lang="en-US" dirty="0"/>
              <a:t>Strong 18% PAR potential</a:t>
            </a:r>
          </a:p>
        </p:txBody>
      </p:sp>
      <p:pic>
        <p:nvPicPr>
          <p:cNvPr id="4" name="Picture 3">
            <a:extLst>
              <a:ext uri="{FF2B5EF4-FFF2-40B4-BE49-F238E27FC236}">
                <a16:creationId xmlns:a16="http://schemas.microsoft.com/office/drawing/2014/main" id="{5B33D9B5-CF7D-1747-89B5-80694E0D73E7}"/>
              </a:ext>
            </a:extLst>
          </p:cNvPr>
          <p:cNvPicPr>
            <a:picLocks noChangeAspect="1"/>
          </p:cNvPicPr>
          <p:nvPr/>
        </p:nvPicPr>
        <p:blipFill>
          <a:blip r:embed="rId2"/>
          <a:stretch>
            <a:fillRect/>
          </a:stretch>
        </p:blipFill>
        <p:spPr>
          <a:xfrm>
            <a:off x="4278695" y="175033"/>
            <a:ext cx="7505569" cy="6507934"/>
          </a:xfrm>
          <a:prstGeom prst="rect">
            <a:avLst/>
          </a:prstGeom>
        </p:spPr>
      </p:pic>
    </p:spTree>
    <p:extLst>
      <p:ext uri="{BB962C8B-B14F-4D97-AF65-F5344CB8AC3E}">
        <p14:creationId xmlns:p14="http://schemas.microsoft.com/office/powerpoint/2010/main" val="108470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2484120" y="0"/>
            <a:ext cx="10515600" cy="1325563"/>
          </a:xfrm>
        </p:spPr>
        <p:txBody>
          <a:bodyPr/>
          <a:lstStyle/>
          <a:p>
            <a:pPr algn="ctr"/>
            <a:r>
              <a:rPr lang="en-US" dirty="0"/>
              <a:t>Facebook</a:t>
            </a:r>
          </a:p>
        </p:txBody>
      </p:sp>
      <p:pic>
        <p:nvPicPr>
          <p:cNvPr id="6" name="Picture 5">
            <a:extLst>
              <a:ext uri="{FF2B5EF4-FFF2-40B4-BE49-F238E27FC236}">
                <a16:creationId xmlns:a16="http://schemas.microsoft.com/office/drawing/2014/main" id="{B2204A78-44E7-C04A-91BF-EF876A37FF66}"/>
              </a:ext>
            </a:extLst>
          </p:cNvPr>
          <p:cNvPicPr>
            <a:picLocks noChangeAspect="1"/>
          </p:cNvPicPr>
          <p:nvPr/>
        </p:nvPicPr>
        <p:blipFill>
          <a:blip r:embed="rId2"/>
          <a:stretch>
            <a:fillRect/>
          </a:stretch>
        </p:blipFill>
        <p:spPr>
          <a:xfrm>
            <a:off x="292152" y="1109749"/>
            <a:ext cx="11288389" cy="4638502"/>
          </a:xfrm>
          <a:prstGeom prst="rect">
            <a:avLst/>
          </a:prstGeom>
        </p:spPr>
      </p:pic>
    </p:spTree>
    <p:extLst>
      <p:ext uri="{BB962C8B-B14F-4D97-AF65-F5344CB8AC3E}">
        <p14:creationId xmlns:p14="http://schemas.microsoft.com/office/powerpoint/2010/main" val="404490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7802-77A9-A245-9E05-6C06E368EF94}"/>
              </a:ext>
            </a:extLst>
          </p:cNvPr>
          <p:cNvSpPr>
            <a:spLocks noGrp="1"/>
          </p:cNvSpPr>
          <p:nvPr>
            <p:ph type="title"/>
          </p:nvPr>
        </p:nvSpPr>
        <p:spPr>
          <a:xfrm>
            <a:off x="302172" y="240477"/>
            <a:ext cx="10515600" cy="1325563"/>
          </a:xfrm>
        </p:spPr>
        <p:txBody>
          <a:bodyPr/>
          <a:lstStyle/>
          <a:p>
            <a:r>
              <a:rPr lang="en-US" dirty="0"/>
              <a:t>Proposal 1/18/2020</a:t>
            </a:r>
          </a:p>
        </p:txBody>
      </p:sp>
      <p:sp>
        <p:nvSpPr>
          <p:cNvPr id="3" name="Content Placeholder 2">
            <a:extLst>
              <a:ext uri="{FF2B5EF4-FFF2-40B4-BE49-F238E27FC236}">
                <a16:creationId xmlns:a16="http://schemas.microsoft.com/office/drawing/2014/main" id="{0C841E7B-A972-D343-8E53-14AEE62A574D}"/>
              </a:ext>
            </a:extLst>
          </p:cNvPr>
          <p:cNvSpPr>
            <a:spLocks noGrp="1"/>
          </p:cNvSpPr>
          <p:nvPr>
            <p:ph idx="1"/>
          </p:nvPr>
        </p:nvSpPr>
        <p:spPr>
          <a:xfrm>
            <a:off x="302171" y="1566040"/>
            <a:ext cx="6213649" cy="4642453"/>
          </a:xfrm>
        </p:spPr>
        <p:txBody>
          <a:bodyPr>
            <a:normAutofit/>
          </a:bodyPr>
          <a:lstStyle/>
          <a:p>
            <a:r>
              <a:rPr lang="en-US" sz="2000" dirty="0"/>
              <a:t>$2875 in cash</a:t>
            </a:r>
          </a:p>
          <a:p>
            <a:r>
              <a:rPr lang="en-US" sz="2000" dirty="0"/>
              <a:t>24% of holdings in AAPL</a:t>
            </a:r>
          </a:p>
          <a:p>
            <a:endParaRPr lang="en-US" sz="2000" dirty="0"/>
          </a:p>
          <a:p>
            <a:r>
              <a:rPr lang="en-US" sz="2000" dirty="0"/>
              <a:t>Proposal:</a:t>
            </a:r>
          </a:p>
          <a:p>
            <a:pPr marL="457200" indent="-457200">
              <a:buAutoNum type="alphaUcParenR"/>
            </a:pPr>
            <a:r>
              <a:rPr lang="en-US" sz="2000" dirty="0"/>
              <a:t>Sell AAPL, or 66 shares ~$21,000 ;   Manifest PAR 5%</a:t>
            </a:r>
          </a:p>
          <a:p>
            <a:pPr marL="0" indent="0">
              <a:buNone/>
            </a:pPr>
            <a:r>
              <a:rPr lang="en-US" sz="2000" dirty="0"/>
              <a:t> </a:t>
            </a:r>
          </a:p>
          <a:p>
            <a:pPr marL="0" indent="0">
              <a:buNone/>
            </a:pPr>
            <a:r>
              <a:rPr lang="en-US" sz="2000" dirty="0"/>
              <a:t>C) </a:t>
            </a:r>
          </a:p>
          <a:p>
            <a:pPr marL="0" indent="0">
              <a:buNone/>
            </a:pPr>
            <a:r>
              <a:rPr lang="en-US" sz="2000" dirty="0"/>
              <a:t>Buy 225 Comcast   </a:t>
            </a:r>
            <a:r>
              <a:rPr lang="en-US" sz="2000" dirty="0" err="1"/>
              <a:t>approx</a:t>
            </a:r>
            <a:r>
              <a:rPr lang="en-US" sz="2000" dirty="0"/>
              <a:t> $10,500, 13% PAR</a:t>
            </a:r>
          </a:p>
          <a:p>
            <a:pPr marL="0" indent="0">
              <a:buNone/>
            </a:pPr>
            <a:r>
              <a:rPr lang="en-US" sz="2000" dirty="0"/>
              <a:t>Buy 50 shares FB    </a:t>
            </a:r>
            <a:r>
              <a:rPr lang="en-US" sz="2000" dirty="0" err="1"/>
              <a:t>approx</a:t>
            </a:r>
            <a:r>
              <a:rPr lang="en-US" sz="2000" dirty="0"/>
              <a:t> $10,500,   17.8% PAR</a:t>
            </a:r>
          </a:p>
          <a:p>
            <a:pPr marL="0" indent="0">
              <a:buNone/>
            </a:pP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49D78D6F-87A8-8A43-9BD3-D0854F1E8789}"/>
              </a:ext>
            </a:extLst>
          </p:cNvPr>
          <p:cNvPicPr>
            <a:picLocks noChangeAspect="1"/>
          </p:cNvPicPr>
          <p:nvPr/>
        </p:nvPicPr>
        <p:blipFill>
          <a:blip r:embed="rId2"/>
          <a:stretch>
            <a:fillRect/>
          </a:stretch>
        </p:blipFill>
        <p:spPr>
          <a:xfrm>
            <a:off x="6515821" y="157655"/>
            <a:ext cx="5676179" cy="4133081"/>
          </a:xfrm>
          <a:prstGeom prst="rect">
            <a:avLst/>
          </a:prstGeom>
        </p:spPr>
      </p:pic>
    </p:spTree>
    <p:extLst>
      <p:ext uri="{BB962C8B-B14F-4D97-AF65-F5344CB8AC3E}">
        <p14:creationId xmlns:p14="http://schemas.microsoft.com/office/powerpoint/2010/main" val="176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p:txBody>
          <a:bodyPr/>
          <a:lstStyle/>
          <a:p>
            <a:pPr algn="ctr"/>
            <a:r>
              <a:rPr lang="en-US" dirty="0"/>
              <a:t>Comcast Business Profile</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p:txBody>
          <a:bodyPr>
            <a:normAutofit fontScale="92500" lnSpcReduction="10000"/>
          </a:bodyPr>
          <a:lstStyle/>
          <a:p>
            <a:r>
              <a:rPr lang="en-US" dirty="0"/>
              <a:t>Founded in1963 and Headquartered in Philadelphia, Pa  leading national cable provider and Network T.V. provider.</a:t>
            </a:r>
          </a:p>
          <a:p>
            <a:endParaRPr lang="en-US" dirty="0"/>
          </a:p>
          <a:p>
            <a:r>
              <a:rPr lang="en-US" dirty="0"/>
              <a:t>21 million residential video subscribers in 39 states and D.C.</a:t>
            </a:r>
          </a:p>
          <a:p>
            <a:r>
              <a:rPr lang="en-US" dirty="0"/>
              <a:t>25 million internet service subscribers</a:t>
            </a:r>
          </a:p>
          <a:p>
            <a:r>
              <a:rPr lang="en-US" dirty="0"/>
              <a:t>10.2 million cell phone subscribers</a:t>
            </a:r>
          </a:p>
          <a:p>
            <a:pPr marL="0" indent="0" algn="ctr">
              <a:buNone/>
            </a:pPr>
            <a:r>
              <a:rPr lang="en-US" dirty="0"/>
              <a:t>Comcast is the sole owners of NBC/Universal theme parks in Orlando, Hollywood, and joint venture theme park in Osaka, Japan. Owns NBC, Telemundo, </a:t>
            </a:r>
            <a:r>
              <a:rPr lang="en-US" dirty="0" err="1"/>
              <a:t>Msnbc</a:t>
            </a:r>
            <a:r>
              <a:rPr lang="en-US" dirty="0"/>
              <a:t>, </a:t>
            </a:r>
            <a:r>
              <a:rPr lang="en-US" dirty="0" err="1"/>
              <a:t>Cnbc</a:t>
            </a:r>
            <a:r>
              <a:rPr lang="en-US" dirty="0"/>
              <a:t>, Bravo, USA Network and Universal Pictures Studio.  Comcast recently purchase European T.V. Network Sky in 2018 with over 23 million subscribers.</a:t>
            </a:r>
          </a:p>
          <a:p>
            <a:endParaRPr lang="en-US" dirty="0"/>
          </a:p>
        </p:txBody>
      </p:sp>
    </p:spTree>
    <p:extLst>
      <p:ext uri="{BB962C8B-B14F-4D97-AF65-F5344CB8AC3E}">
        <p14:creationId xmlns:p14="http://schemas.microsoft.com/office/powerpoint/2010/main" val="331419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CC58-07A8-4060-A55C-5EE80AE4F9E5}"/>
              </a:ext>
            </a:extLst>
          </p:cNvPr>
          <p:cNvSpPr>
            <a:spLocks noGrp="1"/>
          </p:cNvSpPr>
          <p:nvPr>
            <p:ph type="title"/>
          </p:nvPr>
        </p:nvSpPr>
        <p:spPr/>
        <p:txBody>
          <a:bodyPr>
            <a:normAutofit fontScale="90000"/>
          </a:bodyPr>
          <a:lstStyle/>
          <a:p>
            <a:pPr algn="ctr"/>
            <a:r>
              <a:rPr lang="en-US" dirty="0"/>
              <a:t>Comcast 2022-24 Price Earnings Projections $18</a:t>
            </a:r>
            <a:br>
              <a:rPr lang="en-US" dirty="0"/>
            </a:br>
            <a:r>
              <a:rPr lang="en-US" dirty="0"/>
              <a:t>	</a:t>
            </a:r>
            <a:br>
              <a:rPr lang="en-US" dirty="0"/>
            </a:br>
            <a:r>
              <a:rPr lang="en-US" dirty="0"/>
              <a:t>		</a:t>
            </a:r>
          </a:p>
        </p:txBody>
      </p:sp>
      <p:graphicFrame>
        <p:nvGraphicFramePr>
          <p:cNvPr id="3" name="Table 2">
            <a:extLst>
              <a:ext uri="{FF2B5EF4-FFF2-40B4-BE49-F238E27FC236}">
                <a16:creationId xmlns:a16="http://schemas.microsoft.com/office/drawing/2014/main" id="{75DB6486-FFFF-4304-9C99-675BB159B20A}"/>
              </a:ext>
            </a:extLst>
          </p:cNvPr>
          <p:cNvGraphicFramePr>
            <a:graphicFrameLocks noGrp="1"/>
          </p:cNvGraphicFramePr>
          <p:nvPr>
            <p:extLst>
              <p:ext uri="{D42A27DB-BD31-4B8C-83A1-F6EECF244321}">
                <p14:modId xmlns:p14="http://schemas.microsoft.com/office/powerpoint/2010/main" val="3385081181"/>
              </p:ext>
            </p:extLst>
          </p:nvPr>
        </p:nvGraphicFramePr>
        <p:xfrm>
          <a:off x="1212636" y="1182413"/>
          <a:ext cx="9635232" cy="4402800"/>
        </p:xfrm>
        <a:graphic>
          <a:graphicData uri="http://schemas.openxmlformats.org/drawingml/2006/table">
            <a:tbl>
              <a:tblPr>
                <a:tableStyleId>{5C22544A-7EE6-4342-B048-85BDC9FD1C3A}</a:tableStyleId>
              </a:tblPr>
              <a:tblGrid>
                <a:gridCol w="932440">
                  <a:extLst>
                    <a:ext uri="{9D8B030D-6E8A-4147-A177-3AD203B41FA5}">
                      <a16:colId xmlns:a16="http://schemas.microsoft.com/office/drawing/2014/main" val="1645960393"/>
                    </a:ext>
                  </a:extLst>
                </a:gridCol>
                <a:gridCol w="1087849">
                  <a:extLst>
                    <a:ext uri="{9D8B030D-6E8A-4147-A177-3AD203B41FA5}">
                      <a16:colId xmlns:a16="http://schemas.microsoft.com/office/drawing/2014/main" val="3429365193"/>
                    </a:ext>
                  </a:extLst>
                </a:gridCol>
                <a:gridCol w="1087849">
                  <a:extLst>
                    <a:ext uri="{9D8B030D-6E8A-4147-A177-3AD203B41FA5}">
                      <a16:colId xmlns:a16="http://schemas.microsoft.com/office/drawing/2014/main" val="2659953950"/>
                    </a:ext>
                  </a:extLst>
                </a:gridCol>
                <a:gridCol w="1087849">
                  <a:extLst>
                    <a:ext uri="{9D8B030D-6E8A-4147-A177-3AD203B41FA5}">
                      <a16:colId xmlns:a16="http://schemas.microsoft.com/office/drawing/2014/main" val="2103146678"/>
                    </a:ext>
                  </a:extLst>
                </a:gridCol>
                <a:gridCol w="1087849">
                  <a:extLst>
                    <a:ext uri="{9D8B030D-6E8A-4147-A177-3AD203B41FA5}">
                      <a16:colId xmlns:a16="http://schemas.microsoft.com/office/drawing/2014/main" val="3139790079"/>
                    </a:ext>
                  </a:extLst>
                </a:gridCol>
                <a:gridCol w="1087849">
                  <a:extLst>
                    <a:ext uri="{9D8B030D-6E8A-4147-A177-3AD203B41FA5}">
                      <a16:colId xmlns:a16="http://schemas.microsoft.com/office/drawing/2014/main" val="2360893880"/>
                    </a:ext>
                  </a:extLst>
                </a:gridCol>
                <a:gridCol w="1087849">
                  <a:extLst>
                    <a:ext uri="{9D8B030D-6E8A-4147-A177-3AD203B41FA5}">
                      <a16:colId xmlns:a16="http://schemas.microsoft.com/office/drawing/2014/main" val="3620507789"/>
                    </a:ext>
                  </a:extLst>
                </a:gridCol>
                <a:gridCol w="1087849">
                  <a:extLst>
                    <a:ext uri="{9D8B030D-6E8A-4147-A177-3AD203B41FA5}">
                      <a16:colId xmlns:a16="http://schemas.microsoft.com/office/drawing/2014/main" val="892275505"/>
                    </a:ext>
                  </a:extLst>
                </a:gridCol>
                <a:gridCol w="1087849">
                  <a:extLst>
                    <a:ext uri="{9D8B030D-6E8A-4147-A177-3AD203B41FA5}">
                      <a16:colId xmlns:a16="http://schemas.microsoft.com/office/drawing/2014/main" val="3401352259"/>
                    </a:ext>
                  </a:extLst>
                </a:gridCol>
              </a:tblGrid>
              <a:tr h="193450">
                <a:tc>
                  <a:txBody>
                    <a:bodyPr/>
                    <a:lstStyle/>
                    <a:p>
                      <a:pPr algn="ctr" fontAlgn="b"/>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2013</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2014</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2015</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2016</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2017</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2018</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2019</a:t>
                      </a:r>
                      <a:endParaRPr lang="en-US" sz="1200" b="1" i="0" u="none" strike="noStrike">
                        <a:solidFill>
                          <a:srgbClr val="000000"/>
                        </a:solidFill>
                        <a:effectLst/>
                        <a:latin typeface="Calibri" panose="020F0502020204030204" pitchFamily="34" charset="0"/>
                      </a:endParaRPr>
                    </a:p>
                  </a:txBody>
                  <a:tcPr marL="14570" marR="14570" marT="9046" marB="0" anchor="b"/>
                </a:tc>
                <a:tc>
                  <a:txBody>
                    <a:bodyPr/>
                    <a:lstStyle/>
                    <a:p>
                      <a:pPr algn="ctr" fontAlgn="b"/>
                      <a:r>
                        <a:rPr lang="en-US" sz="1200" u="none" strike="noStrike">
                          <a:effectLst/>
                        </a:rPr>
                        <a:t>2020</a:t>
                      </a:r>
                      <a:endParaRPr lang="en-US" sz="1200" b="1"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1833863164"/>
                  </a:ext>
                </a:extLst>
              </a:tr>
              <a:tr h="377854">
                <a:tc>
                  <a:txBody>
                    <a:bodyPr/>
                    <a:lstStyle/>
                    <a:p>
                      <a:pPr algn="l" fontAlgn="b"/>
                      <a:r>
                        <a:rPr lang="en-US" sz="1200" u="none" strike="noStrike">
                          <a:effectLst/>
                        </a:rPr>
                        <a:t>Sales Per Share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12.45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13.58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15.25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16.92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18.20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20.88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24.45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26.10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763312504"/>
                  </a:ext>
                </a:extLst>
              </a:tr>
              <a:tr h="542786">
                <a:tc>
                  <a:txBody>
                    <a:bodyPr/>
                    <a:lstStyle/>
                    <a:p>
                      <a:pPr algn="l" fontAlgn="b"/>
                      <a:r>
                        <a:rPr lang="en-US" sz="1200" u="none" strike="noStrike">
                          <a:effectLst/>
                        </a:rPr>
                        <a:t>Cash flow per share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2.83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3.24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3.45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3.80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4.33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5.05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5.75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6.15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2255394676"/>
                  </a:ext>
                </a:extLst>
              </a:tr>
              <a:tr h="542786">
                <a:tc>
                  <a:txBody>
                    <a:bodyPr/>
                    <a:lstStyle/>
                    <a:p>
                      <a:pPr algn="l" fontAlgn="b"/>
                      <a:r>
                        <a:rPr lang="en-US" sz="1200" u="none" strike="noStrike">
                          <a:effectLst/>
                        </a:rPr>
                        <a:t>Earnings per share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1.47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1.47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1.63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1.74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2.06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2.51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3.10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3.35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3668820253"/>
                  </a:ext>
                </a:extLst>
              </a:tr>
              <a:tr h="542786">
                <a:tc>
                  <a:txBody>
                    <a:bodyPr/>
                    <a:lstStyle/>
                    <a:p>
                      <a:pPr algn="l" fontAlgn="b"/>
                      <a:r>
                        <a:rPr lang="en-US" sz="1200" u="none" strike="noStrike">
                          <a:effectLst/>
                        </a:rPr>
                        <a:t>Dividens Per Share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dirty="0">
                          <a:effectLst/>
                        </a:rPr>
                        <a:t> $          0.45 </a:t>
                      </a:r>
                      <a:endParaRPr lang="en-US" sz="1200" b="0" i="0" u="none" strike="noStrike" dirty="0">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dirty="0">
                          <a:effectLst/>
                        </a:rPr>
                        <a:t> $          0.45 </a:t>
                      </a:r>
                      <a:endParaRPr lang="en-US" sz="1200" b="0" i="0" u="none" strike="noStrike" dirty="0">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0.50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0.55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0.61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0.76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0.84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0.90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145860928"/>
                  </a:ext>
                </a:extLst>
              </a:tr>
              <a:tr h="723715">
                <a:tc>
                  <a:txBody>
                    <a:bodyPr/>
                    <a:lstStyle/>
                    <a:p>
                      <a:pPr algn="l" fontAlgn="b"/>
                      <a:r>
                        <a:rPr lang="en-US" sz="1200" u="none" strike="noStrike">
                          <a:effectLst/>
                        </a:rPr>
                        <a:t>Capital Spending per share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1.47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1.47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1.74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1.92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2.06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2.26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2.00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2.00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2475611129"/>
                  </a:ext>
                </a:extLst>
              </a:tr>
              <a:tr h="723715">
                <a:tc>
                  <a:txBody>
                    <a:bodyPr/>
                    <a:lstStyle/>
                    <a:p>
                      <a:pPr algn="l" fontAlgn="b"/>
                      <a:r>
                        <a:rPr lang="en-US" sz="1200" u="none" strike="noStrike">
                          <a:effectLst/>
                        </a:rPr>
                        <a:t>Book value per share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10.41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10.41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10.70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11.35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14.77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15.82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17.80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19.72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146610555"/>
                  </a:ext>
                </a:extLst>
              </a:tr>
              <a:tr h="377854">
                <a:tc>
                  <a:txBody>
                    <a:bodyPr/>
                    <a:lstStyle/>
                    <a:p>
                      <a:pPr algn="l" fontAlgn="b"/>
                      <a:r>
                        <a:rPr lang="en-US" sz="1200" u="none" strike="noStrike">
                          <a:effectLst/>
                        </a:rPr>
                        <a:t>Common shares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5,063.20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5,063.20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4,884.80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4,751.60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4,526.00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4,526.00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4,525.00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4,500.00 </a:t>
                      </a:r>
                      <a:endParaRPr lang="en-US" sz="1200" b="0" i="0" u="none" strike="noStrike">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2460530038"/>
                  </a:ext>
                </a:extLst>
              </a:tr>
              <a:tr h="377854">
                <a:tc>
                  <a:txBody>
                    <a:bodyPr/>
                    <a:lstStyle/>
                    <a:p>
                      <a:pPr algn="l" fontAlgn="b"/>
                      <a:r>
                        <a:rPr lang="en-US" sz="1200" u="none" strike="noStrike">
                          <a:effectLst/>
                        </a:rPr>
                        <a:t>Average Annul PE</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16.90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18.20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18.10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dirty="0">
                          <a:effectLst/>
                        </a:rPr>
                        <a:t> $        18.20 </a:t>
                      </a:r>
                      <a:endParaRPr lang="en-US" sz="1200" b="0" i="0" u="none" strike="noStrike" dirty="0">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18.60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a:effectLst/>
                        </a:rPr>
                        <a:t> $        14.00 </a:t>
                      </a:r>
                      <a:endParaRPr lang="en-US" sz="1200" b="0" i="0" u="none" strike="noStrike">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dirty="0">
                          <a:effectLst/>
                        </a:rPr>
                        <a:t> $               -   </a:t>
                      </a:r>
                      <a:endParaRPr lang="en-US" sz="1200" b="0" i="0" u="none" strike="noStrike" dirty="0">
                        <a:solidFill>
                          <a:srgbClr val="000000"/>
                        </a:solidFill>
                        <a:effectLst/>
                        <a:latin typeface="Calibri" panose="020F0502020204030204" pitchFamily="34" charset="0"/>
                      </a:endParaRPr>
                    </a:p>
                  </a:txBody>
                  <a:tcPr marL="14570" marR="14570" marT="9046" marB="0" anchor="b"/>
                </a:tc>
                <a:tc>
                  <a:txBody>
                    <a:bodyPr/>
                    <a:lstStyle/>
                    <a:p>
                      <a:pPr algn="l" fontAlgn="b"/>
                      <a:r>
                        <a:rPr lang="en-US" sz="1200" u="none" strike="noStrike" dirty="0">
                          <a:effectLst/>
                        </a:rPr>
                        <a:t> $               -   </a:t>
                      </a:r>
                      <a:endParaRPr lang="en-US" sz="1200" b="0" i="0" u="none" strike="noStrike" dirty="0">
                        <a:solidFill>
                          <a:srgbClr val="000000"/>
                        </a:solidFill>
                        <a:effectLst/>
                        <a:latin typeface="Calibri" panose="020F0502020204030204" pitchFamily="34" charset="0"/>
                      </a:endParaRPr>
                    </a:p>
                  </a:txBody>
                  <a:tcPr marL="14570" marR="14570" marT="9046" marB="0" anchor="b"/>
                </a:tc>
                <a:extLst>
                  <a:ext uri="{0D108BD9-81ED-4DB2-BD59-A6C34878D82A}">
                    <a16:rowId xmlns:a16="http://schemas.microsoft.com/office/drawing/2014/main" val="2821398618"/>
                  </a:ext>
                </a:extLst>
              </a:tr>
            </a:tbl>
          </a:graphicData>
        </a:graphic>
      </p:graphicFrame>
    </p:spTree>
    <p:extLst>
      <p:ext uri="{BB962C8B-B14F-4D97-AF65-F5344CB8AC3E}">
        <p14:creationId xmlns:p14="http://schemas.microsoft.com/office/powerpoint/2010/main" val="390263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Wall Street Analyst Projections</a:t>
            </a:r>
          </a:p>
        </p:txBody>
      </p:sp>
      <p:sp>
        <p:nvSpPr>
          <p:cNvPr id="3" name="Rectangle 2"/>
          <p:cNvSpPr/>
          <p:nvPr/>
        </p:nvSpPr>
        <p:spPr>
          <a:xfrm>
            <a:off x="640080" y="1024801"/>
            <a:ext cx="10911840" cy="5632311"/>
          </a:xfrm>
          <a:prstGeom prst="rect">
            <a:avLst/>
          </a:prstGeom>
        </p:spPr>
        <p:txBody>
          <a:bodyPr wrap="square">
            <a:spAutoFit/>
          </a:bodyPr>
          <a:lstStyle/>
          <a:p>
            <a:pPr fontAlgn="base"/>
            <a:r>
              <a:rPr lang="en-US" sz="2400" dirty="0">
                <a:solidFill>
                  <a:srgbClr val="001E20"/>
                </a:solidFill>
                <a:latin typeface="Aileron"/>
              </a:rPr>
              <a:t>Overall, </a:t>
            </a:r>
            <a:r>
              <a:rPr lang="en-US" sz="2400" dirty="0" err="1">
                <a:solidFill>
                  <a:srgbClr val="001E20"/>
                </a:solidFill>
                <a:latin typeface="Aileron"/>
              </a:rPr>
              <a:t>Harrigan’s</a:t>
            </a:r>
            <a:r>
              <a:rPr lang="en-US" sz="2400" dirty="0">
                <a:solidFill>
                  <a:srgbClr val="001E20"/>
                </a:solidFill>
                <a:latin typeface="Aileron"/>
              </a:rPr>
              <a:t> estimate is for Comcast’s revenues to grow by 3.5% a year from 2018’s $94.5 billion. He sees adjusted </a:t>
            </a:r>
            <a:r>
              <a:rPr lang="en-US" sz="2400" dirty="0" err="1">
                <a:solidFill>
                  <a:srgbClr val="001E20"/>
                </a:solidFill>
                <a:latin typeface="Aileron"/>
              </a:rPr>
              <a:t>Ebitda</a:t>
            </a:r>
            <a:r>
              <a:rPr lang="en-US" sz="2400" dirty="0">
                <a:solidFill>
                  <a:srgbClr val="001E20"/>
                </a:solidFill>
                <a:latin typeface="Aileron"/>
              </a:rPr>
              <a:t> margins expanding 4.5 percentage points to 33.9% in 2023. That will drive a 6.6% annual growth rate in the company’s adjusted earnings before interest, takes, depreciation, and amortization through 2023, from $30.2 billion in 2018, according to Harrigan’s estimates.</a:t>
            </a:r>
          </a:p>
          <a:p>
            <a:pPr fontAlgn="base"/>
            <a:endParaRPr lang="en-US" sz="2400" dirty="0">
              <a:solidFill>
                <a:srgbClr val="001E20"/>
              </a:solidFill>
              <a:latin typeface="Aileron"/>
            </a:endParaRPr>
          </a:p>
          <a:p>
            <a:pPr fontAlgn="base"/>
            <a:r>
              <a:rPr lang="en-US" sz="2400" dirty="0" err="1">
                <a:solidFill>
                  <a:srgbClr val="001E20"/>
                </a:solidFill>
                <a:latin typeface="Aileron"/>
              </a:rPr>
              <a:t>Harrigan</a:t>
            </a:r>
            <a:r>
              <a:rPr lang="en-US" sz="2400" dirty="0">
                <a:solidFill>
                  <a:srgbClr val="001E20"/>
                </a:solidFill>
                <a:latin typeface="Aileron"/>
              </a:rPr>
              <a:t> also sees Comcast resuming share buybacks in 2020, after halting the payouts to focus on debt reduction after acquiring Sky. The buybacks, together with growing profits, will help Comcast’s adjusted earnings per share to increase at annual percentages in the low teens through 2023, he estimated.</a:t>
            </a:r>
          </a:p>
          <a:p>
            <a:pPr fontAlgn="base"/>
            <a:endParaRPr lang="en-US" sz="2400" dirty="0">
              <a:solidFill>
                <a:srgbClr val="001E20"/>
              </a:solidFill>
              <a:latin typeface="Aileron"/>
            </a:endParaRPr>
          </a:p>
          <a:p>
            <a:pPr fontAlgn="base"/>
            <a:r>
              <a:rPr lang="en-US" sz="2400" dirty="0">
                <a:solidFill>
                  <a:srgbClr val="2FAFCD"/>
                </a:solidFill>
                <a:latin typeface="Aileron"/>
                <a:hlinkClick r:id="rId2"/>
              </a:rPr>
              <a:t>Several other</a:t>
            </a:r>
            <a:r>
              <a:rPr lang="en-US" sz="2400" dirty="0">
                <a:solidFill>
                  <a:srgbClr val="001E20"/>
                </a:solidFill>
                <a:latin typeface="Aileron"/>
              </a:rPr>
              <a:t> Wall Street analysts have been bullish on Comcast stock </a:t>
            </a:r>
            <a:r>
              <a:rPr lang="en-US" sz="2400" dirty="0">
                <a:solidFill>
                  <a:srgbClr val="2FAFCD"/>
                </a:solidFill>
                <a:latin typeface="Aileron"/>
                <a:hlinkClick r:id="rId3"/>
              </a:rPr>
              <a:t>in recent months</a:t>
            </a:r>
            <a:r>
              <a:rPr lang="en-US" sz="2400" dirty="0">
                <a:solidFill>
                  <a:srgbClr val="001E20"/>
                </a:solidFill>
                <a:latin typeface="Aileron"/>
              </a:rPr>
              <a:t>. Overall, 88% have a Buy or equivalent rating, while 13% recommend a Hold. No analysts rate Comcast stock Sell. Their average price target is $50.57, close to 11% above the stock’s recent value. The stock has a 1.8% dividend yield.</a:t>
            </a:r>
            <a:endParaRPr lang="en-US" sz="2400" b="0" i="0" dirty="0">
              <a:solidFill>
                <a:srgbClr val="001E20"/>
              </a:solidFill>
              <a:effectLst/>
              <a:latin typeface="Aileron"/>
            </a:endParaRPr>
          </a:p>
        </p:txBody>
      </p:sp>
      <p:sp>
        <p:nvSpPr>
          <p:cNvPr id="4" name="Footer Placeholder 3"/>
          <p:cNvSpPr>
            <a:spLocks noGrp="1"/>
          </p:cNvSpPr>
          <p:nvPr>
            <p:ph type="ftr" sz="quarter" idx="11"/>
          </p:nvPr>
        </p:nvSpPr>
        <p:spPr/>
        <p:txBody>
          <a:bodyPr/>
          <a:lstStyle/>
          <a:p>
            <a:r>
              <a:rPr lang="en-US"/>
              <a:t>Source: Matthew Harrigan Barrons.Com</a:t>
            </a:r>
          </a:p>
        </p:txBody>
      </p:sp>
    </p:spTree>
    <p:extLst>
      <p:ext uri="{BB962C8B-B14F-4D97-AF65-F5344CB8AC3E}">
        <p14:creationId xmlns:p14="http://schemas.microsoft.com/office/powerpoint/2010/main" val="22348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err="1"/>
              <a:t>Barrons</a:t>
            </a:r>
            <a:r>
              <a:rPr lang="en-US" dirty="0"/>
              <a:t>, Dec. 2019</a:t>
            </a:r>
          </a:p>
        </p:txBody>
      </p:sp>
      <p:sp>
        <p:nvSpPr>
          <p:cNvPr id="3" name="Rectangle 2"/>
          <p:cNvSpPr/>
          <p:nvPr/>
        </p:nvSpPr>
        <p:spPr>
          <a:xfrm>
            <a:off x="640080" y="1024801"/>
            <a:ext cx="10911840" cy="5078313"/>
          </a:xfrm>
          <a:prstGeom prst="rect">
            <a:avLst/>
          </a:prstGeom>
        </p:spPr>
        <p:txBody>
          <a:bodyPr wrap="square">
            <a:spAutoFit/>
          </a:bodyPr>
          <a:lstStyle/>
          <a:p>
            <a:pPr marL="285750" indent="-285750" fontAlgn="base">
              <a:buFont typeface="Arial" panose="020B0604020202020204" pitchFamily="34" charset="0"/>
              <a:buChar char="•"/>
            </a:pPr>
            <a:r>
              <a:rPr lang="en-US" dirty="0"/>
              <a:t>Here’s the case for </a:t>
            </a:r>
            <a:r>
              <a:rPr lang="en-US" dirty="0">
                <a:hlinkClick r:id="rId2"/>
              </a:rPr>
              <a:t>Comcast </a:t>
            </a:r>
            <a:r>
              <a:rPr lang="en-US" dirty="0"/>
              <a:t>(ticker: CMCSA).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b="1" dirty="0"/>
              <a:t>Comcast</a:t>
            </a:r>
          </a:p>
          <a:p>
            <a:pPr marL="285750" indent="-285750" fontAlgn="base">
              <a:buFont typeface="Arial" panose="020B0604020202020204" pitchFamily="34" charset="0"/>
              <a:buChar char="•"/>
            </a:pPr>
            <a:r>
              <a:rPr lang="en-US" dirty="0"/>
              <a:t>Cable TV has emerged as a great business in recent years. And most cable companies have focused on their lucrative high-speed internet services. But the leader, Comcast, has </a:t>
            </a:r>
            <a:r>
              <a:rPr lang="en-US" dirty="0">
                <a:hlinkClick r:id="rId3"/>
              </a:rPr>
              <a:t>pursued a diversification strategy</a:t>
            </a:r>
            <a:r>
              <a:rPr lang="en-US" dirty="0"/>
              <a:t>, highlighted by its acquisition of European satellite provider Sky last year. </a:t>
            </a:r>
          </a:p>
          <a:p>
            <a:pPr marL="285750" indent="-285750" fontAlgn="base">
              <a:buFont typeface="Arial" panose="020B0604020202020204" pitchFamily="34" charset="0"/>
              <a:buChar char="•"/>
            </a:pPr>
            <a:r>
              <a:rPr lang="en-US" dirty="0"/>
              <a:t>Comcast also plans to invest $2 billion over the next two years to start a streaming service called Peacock, which will use programming from its NBCUniversal division. </a:t>
            </a:r>
          </a:p>
          <a:p>
            <a:pPr marL="285750" indent="-285750" fontAlgn="base">
              <a:buFont typeface="Arial" panose="020B0604020202020204" pitchFamily="34" charset="0"/>
              <a:buChar char="•"/>
            </a:pPr>
            <a:r>
              <a:rPr lang="en-US" dirty="0"/>
              <a:t>Wall Street doesn’t like Comcast’s approach and prefers No. 2 </a:t>
            </a:r>
            <a:r>
              <a:rPr lang="en-US" dirty="0">
                <a:hlinkClick r:id="rId4"/>
              </a:rPr>
              <a:t>Charter Communications</a:t>
            </a:r>
            <a:r>
              <a:rPr lang="en-US" dirty="0"/>
              <a:t> (CHTR), which uses its free cash flow for an aggressive share-repurchase program. </a:t>
            </a:r>
          </a:p>
          <a:p>
            <a:pPr marL="285750" indent="-285750" fontAlgn="base">
              <a:buFont typeface="Arial" panose="020B0604020202020204" pitchFamily="34" charset="0"/>
              <a:buChar char="•"/>
            </a:pPr>
            <a:r>
              <a:rPr lang="en-US" dirty="0"/>
              <a:t>Comcast stock, at $44, is up 30% this year and has trailed the overall market in the past five years. Charter has climbed 68% in 2019 and has crushed the </a:t>
            </a:r>
            <a:r>
              <a:rPr lang="en-US" dirty="0">
                <a:hlinkClick r:id="rId5"/>
              </a:rPr>
              <a:t>S&amp;P 500 </a:t>
            </a:r>
            <a:r>
              <a:rPr lang="en-US" dirty="0"/>
              <a:t>over the past five years. But Comcast now looks like the better bet. It trades at a discount to Charter, based on pretax cash flow, and carries less risk because of its lower debt-to-cash-flow ratio. Comcast fetches just 13 times projected 2020 earnings.</a:t>
            </a:r>
          </a:p>
          <a:p>
            <a:pPr marL="285750" indent="-285750" fontAlgn="base">
              <a:buFont typeface="Arial" panose="020B0604020202020204" pitchFamily="34" charset="0"/>
              <a:buChar char="•"/>
            </a:pPr>
            <a:r>
              <a:rPr lang="en-US" dirty="0"/>
              <a:t>“We believe the shares are inexpensive, relative to peers, especially given the quality of the company’s assets,” wrote Credit Suisse analyst Douglas </a:t>
            </a:r>
            <a:r>
              <a:rPr lang="en-US" dirty="0" err="1"/>
              <a:t>Mitchelson</a:t>
            </a:r>
            <a:r>
              <a:rPr lang="en-US" dirty="0"/>
              <a:t>. He expects Comcast’s buybacks to restart in 2021 after the cable operator pays down debt related to the Sky deal. </a:t>
            </a:r>
            <a:r>
              <a:rPr lang="en-US" dirty="0">
                <a:highlight>
                  <a:srgbClr val="00FF00"/>
                </a:highlight>
              </a:rPr>
              <a:t>He has a price target of $55 on the stock</a:t>
            </a:r>
            <a:r>
              <a:rPr lang="en-US" dirty="0"/>
              <a:t>, which he rates Outperform.</a:t>
            </a:r>
          </a:p>
        </p:txBody>
      </p:sp>
      <p:sp>
        <p:nvSpPr>
          <p:cNvPr id="4" name="Footer Placeholder 3"/>
          <p:cNvSpPr>
            <a:spLocks noGrp="1"/>
          </p:cNvSpPr>
          <p:nvPr>
            <p:ph type="ftr" sz="quarter" idx="11"/>
          </p:nvPr>
        </p:nvSpPr>
        <p:spPr/>
        <p:txBody>
          <a:bodyPr/>
          <a:lstStyle/>
          <a:p>
            <a:r>
              <a:rPr lang="en-US"/>
              <a:t>Source: Matthew Harrigan Barrons.Com</a:t>
            </a:r>
          </a:p>
        </p:txBody>
      </p:sp>
    </p:spTree>
    <p:extLst>
      <p:ext uri="{BB962C8B-B14F-4D97-AF65-F5344CB8AC3E}">
        <p14:creationId xmlns:p14="http://schemas.microsoft.com/office/powerpoint/2010/main" val="226772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2484120" y="0"/>
            <a:ext cx="10515600" cy="1325563"/>
          </a:xfrm>
        </p:spPr>
        <p:txBody>
          <a:bodyPr/>
          <a:lstStyle/>
          <a:p>
            <a:pPr algn="ctr"/>
            <a:r>
              <a:rPr lang="en-US" dirty="0"/>
              <a:t>CMCSA, Comcast</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67067" y="2084705"/>
            <a:ext cx="6392813" cy="4351338"/>
          </a:xfrm>
        </p:spPr>
        <p:txBody>
          <a:bodyPr>
            <a:normAutofit/>
          </a:bodyPr>
          <a:lstStyle/>
          <a:p>
            <a:pPr marL="0" indent="0">
              <a:buNone/>
            </a:pPr>
            <a:r>
              <a:rPr lang="en-US" dirty="0"/>
              <a:t>Good railroad track growth</a:t>
            </a:r>
          </a:p>
        </p:txBody>
      </p:sp>
      <p:pic>
        <p:nvPicPr>
          <p:cNvPr id="5" name="Picture 4">
            <a:extLst>
              <a:ext uri="{FF2B5EF4-FFF2-40B4-BE49-F238E27FC236}">
                <a16:creationId xmlns:a16="http://schemas.microsoft.com/office/drawing/2014/main" id="{B69D75A5-F0E6-CF4B-AE74-D6BBEFD01548}"/>
              </a:ext>
            </a:extLst>
          </p:cNvPr>
          <p:cNvPicPr>
            <a:picLocks noChangeAspect="1"/>
          </p:cNvPicPr>
          <p:nvPr/>
        </p:nvPicPr>
        <p:blipFill>
          <a:blip r:embed="rId2"/>
          <a:stretch>
            <a:fillRect/>
          </a:stretch>
        </p:blipFill>
        <p:spPr>
          <a:xfrm>
            <a:off x="6270269" y="0"/>
            <a:ext cx="5385404" cy="6101255"/>
          </a:xfrm>
          <a:prstGeom prst="rect">
            <a:avLst/>
          </a:prstGeom>
        </p:spPr>
      </p:pic>
    </p:spTree>
    <p:extLst>
      <p:ext uri="{BB962C8B-B14F-4D97-AF65-F5344CB8AC3E}">
        <p14:creationId xmlns:p14="http://schemas.microsoft.com/office/powerpoint/2010/main" val="29423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2484120" y="0"/>
            <a:ext cx="10515600" cy="1325563"/>
          </a:xfrm>
        </p:spPr>
        <p:txBody>
          <a:bodyPr/>
          <a:lstStyle/>
          <a:p>
            <a:pPr algn="ctr"/>
            <a:r>
              <a:rPr lang="en-US" dirty="0"/>
              <a:t>CMCSA, Comcast</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67067" y="2084705"/>
            <a:ext cx="6392813" cy="4351338"/>
          </a:xfrm>
        </p:spPr>
        <p:txBody>
          <a:bodyPr>
            <a:normAutofit/>
          </a:bodyPr>
          <a:lstStyle/>
          <a:p>
            <a:pPr marL="0" indent="0">
              <a:buNone/>
            </a:pPr>
            <a:r>
              <a:rPr lang="en-US" dirty="0"/>
              <a:t>x</a:t>
            </a:r>
          </a:p>
        </p:txBody>
      </p:sp>
      <p:pic>
        <p:nvPicPr>
          <p:cNvPr id="4" name="Picture 3">
            <a:extLst>
              <a:ext uri="{FF2B5EF4-FFF2-40B4-BE49-F238E27FC236}">
                <a16:creationId xmlns:a16="http://schemas.microsoft.com/office/drawing/2014/main" id="{6ADDE386-93EB-FF45-B173-2537DB0654D7}"/>
              </a:ext>
            </a:extLst>
          </p:cNvPr>
          <p:cNvPicPr>
            <a:picLocks noChangeAspect="1"/>
          </p:cNvPicPr>
          <p:nvPr/>
        </p:nvPicPr>
        <p:blipFill>
          <a:blip r:embed="rId2"/>
          <a:stretch>
            <a:fillRect/>
          </a:stretch>
        </p:blipFill>
        <p:spPr>
          <a:xfrm>
            <a:off x="2374900" y="1111907"/>
            <a:ext cx="9817100" cy="5054600"/>
          </a:xfrm>
          <a:prstGeom prst="rect">
            <a:avLst/>
          </a:prstGeom>
        </p:spPr>
      </p:pic>
    </p:spTree>
    <p:extLst>
      <p:ext uri="{BB962C8B-B14F-4D97-AF65-F5344CB8AC3E}">
        <p14:creationId xmlns:p14="http://schemas.microsoft.com/office/powerpoint/2010/main" val="409280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3156782" y="0"/>
            <a:ext cx="10515600" cy="1325563"/>
          </a:xfrm>
        </p:spPr>
        <p:txBody>
          <a:bodyPr/>
          <a:lstStyle/>
          <a:p>
            <a:pPr algn="ctr"/>
            <a:r>
              <a:rPr lang="en-US" dirty="0"/>
              <a:t>CMCSA, Comcast</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67067" y="2084705"/>
            <a:ext cx="6392813" cy="4351338"/>
          </a:xfrm>
        </p:spPr>
        <p:txBody>
          <a:bodyPr>
            <a:normAutofit/>
          </a:bodyPr>
          <a:lstStyle/>
          <a:p>
            <a:pPr marL="0" indent="0">
              <a:buNone/>
            </a:pPr>
            <a:r>
              <a:rPr lang="en-US" dirty="0"/>
              <a:t>Strong 13.9% PAR</a:t>
            </a:r>
          </a:p>
        </p:txBody>
      </p:sp>
      <p:pic>
        <p:nvPicPr>
          <p:cNvPr id="5" name="Picture 4">
            <a:extLst>
              <a:ext uri="{FF2B5EF4-FFF2-40B4-BE49-F238E27FC236}">
                <a16:creationId xmlns:a16="http://schemas.microsoft.com/office/drawing/2014/main" id="{B7B0BB5D-C3BF-B34B-AA42-3FC35B70B91E}"/>
              </a:ext>
            </a:extLst>
          </p:cNvPr>
          <p:cNvPicPr>
            <a:picLocks noChangeAspect="1"/>
          </p:cNvPicPr>
          <p:nvPr/>
        </p:nvPicPr>
        <p:blipFill>
          <a:blip r:embed="rId2"/>
          <a:stretch>
            <a:fillRect/>
          </a:stretch>
        </p:blipFill>
        <p:spPr>
          <a:xfrm>
            <a:off x="4705947" y="210978"/>
            <a:ext cx="7342668" cy="6436043"/>
          </a:xfrm>
          <a:prstGeom prst="rect">
            <a:avLst/>
          </a:prstGeom>
        </p:spPr>
      </p:pic>
    </p:spTree>
    <p:extLst>
      <p:ext uri="{BB962C8B-B14F-4D97-AF65-F5344CB8AC3E}">
        <p14:creationId xmlns:p14="http://schemas.microsoft.com/office/powerpoint/2010/main" val="234159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A57B-3E58-4948-950C-5F971E52FC4F}"/>
              </a:ext>
            </a:extLst>
          </p:cNvPr>
          <p:cNvSpPr>
            <a:spLocks noGrp="1"/>
          </p:cNvSpPr>
          <p:nvPr>
            <p:ph type="title"/>
          </p:nvPr>
        </p:nvSpPr>
        <p:spPr>
          <a:xfrm>
            <a:off x="838200" y="-272257"/>
            <a:ext cx="10515600" cy="1325563"/>
          </a:xfrm>
        </p:spPr>
        <p:txBody>
          <a:bodyPr/>
          <a:lstStyle/>
          <a:p>
            <a:pPr algn="ctr"/>
            <a:r>
              <a:rPr lang="en-US" dirty="0"/>
              <a:t>Facebook</a:t>
            </a:r>
          </a:p>
        </p:txBody>
      </p:sp>
      <p:sp>
        <p:nvSpPr>
          <p:cNvPr id="3" name="Content Placeholder 2">
            <a:extLst>
              <a:ext uri="{FF2B5EF4-FFF2-40B4-BE49-F238E27FC236}">
                <a16:creationId xmlns:a16="http://schemas.microsoft.com/office/drawing/2014/main" id="{0A5E3A2B-A185-4B3D-9BE3-38B290E5EC04}"/>
              </a:ext>
            </a:extLst>
          </p:cNvPr>
          <p:cNvSpPr>
            <a:spLocks noGrp="1"/>
          </p:cNvSpPr>
          <p:nvPr>
            <p:ph idx="1"/>
          </p:nvPr>
        </p:nvSpPr>
        <p:spPr>
          <a:xfrm>
            <a:off x="294640" y="743585"/>
            <a:ext cx="10515600" cy="4351338"/>
          </a:xfrm>
        </p:spPr>
        <p:txBody>
          <a:bodyPr>
            <a:normAutofit/>
          </a:bodyPr>
          <a:lstStyle/>
          <a:p>
            <a:r>
              <a:rPr lang="en-US" dirty="0" err="1"/>
              <a:t>Trefis</a:t>
            </a:r>
            <a:endParaRPr lang="en-US" dirty="0"/>
          </a:p>
        </p:txBody>
      </p:sp>
      <p:pic>
        <p:nvPicPr>
          <p:cNvPr id="4" name="Picture 3">
            <a:extLst>
              <a:ext uri="{FF2B5EF4-FFF2-40B4-BE49-F238E27FC236}">
                <a16:creationId xmlns:a16="http://schemas.microsoft.com/office/drawing/2014/main" id="{CE9D94CD-2188-7B4D-963D-BCD5E18913B4}"/>
              </a:ext>
            </a:extLst>
          </p:cNvPr>
          <p:cNvPicPr>
            <a:picLocks noChangeAspect="1"/>
          </p:cNvPicPr>
          <p:nvPr/>
        </p:nvPicPr>
        <p:blipFill>
          <a:blip r:embed="rId2"/>
          <a:stretch>
            <a:fillRect/>
          </a:stretch>
        </p:blipFill>
        <p:spPr>
          <a:xfrm>
            <a:off x="1549400" y="743585"/>
            <a:ext cx="9804400" cy="1676400"/>
          </a:xfrm>
          <a:prstGeom prst="rect">
            <a:avLst/>
          </a:prstGeom>
        </p:spPr>
      </p:pic>
      <p:pic>
        <p:nvPicPr>
          <p:cNvPr id="5" name="Picture 4">
            <a:extLst>
              <a:ext uri="{FF2B5EF4-FFF2-40B4-BE49-F238E27FC236}">
                <a16:creationId xmlns:a16="http://schemas.microsoft.com/office/drawing/2014/main" id="{F6922470-4058-3249-9D8C-6B5BEA868873}"/>
              </a:ext>
            </a:extLst>
          </p:cNvPr>
          <p:cNvPicPr>
            <a:picLocks noChangeAspect="1"/>
          </p:cNvPicPr>
          <p:nvPr/>
        </p:nvPicPr>
        <p:blipFill>
          <a:blip r:embed="rId3"/>
          <a:stretch>
            <a:fillRect/>
          </a:stretch>
        </p:blipFill>
        <p:spPr>
          <a:xfrm>
            <a:off x="1549400" y="2419985"/>
            <a:ext cx="5854700" cy="3873500"/>
          </a:xfrm>
          <a:prstGeom prst="rect">
            <a:avLst/>
          </a:prstGeom>
        </p:spPr>
      </p:pic>
    </p:spTree>
    <p:extLst>
      <p:ext uri="{BB962C8B-B14F-4D97-AF65-F5344CB8AC3E}">
        <p14:creationId xmlns:p14="http://schemas.microsoft.com/office/powerpoint/2010/main" val="307832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4854</TotalTime>
  <Words>983</Words>
  <Application>Microsoft Macintosh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Aileron</vt:lpstr>
      <vt:lpstr>Arial</vt:lpstr>
      <vt:lpstr>Calibri</vt:lpstr>
      <vt:lpstr>Calibri Light</vt:lpstr>
      <vt:lpstr>Office Theme</vt:lpstr>
      <vt:lpstr>NAIC January 18th 2020 Meeting</vt:lpstr>
      <vt:lpstr>Comcast Business Profile</vt:lpstr>
      <vt:lpstr>Comcast 2022-24 Price Earnings Projections $18     </vt:lpstr>
      <vt:lpstr>Wall Street Analyst Projections</vt:lpstr>
      <vt:lpstr>Barrons, Dec. 2019</vt:lpstr>
      <vt:lpstr>CMCSA, Comcast</vt:lpstr>
      <vt:lpstr>CMCSA, Comcast</vt:lpstr>
      <vt:lpstr>CMCSA, Comcast</vt:lpstr>
      <vt:lpstr>Facebook</vt:lpstr>
      <vt:lpstr>Facebook</vt:lpstr>
      <vt:lpstr>Facebook</vt:lpstr>
      <vt:lpstr>Facebook</vt:lpstr>
      <vt:lpstr>Facebook</vt:lpstr>
      <vt:lpstr>Facebook</vt:lpstr>
      <vt:lpstr>Facebook</vt:lpstr>
      <vt:lpstr>Facebook</vt:lpstr>
      <vt:lpstr>Facebook</vt:lpstr>
      <vt:lpstr>Facebook</vt:lpstr>
      <vt:lpstr>Proposal 1/18/2020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NAIC January 18th 2020 Meeting</dc:title>
  <dc:creator>12487</dc:creator>
  <cp:lastModifiedBy>Elizabeth Suvedi</cp:lastModifiedBy>
  <cp:revision>23</cp:revision>
  <dcterms:created xsi:type="dcterms:W3CDTF">2020-01-14T20:05:36Z</dcterms:created>
  <dcterms:modified xsi:type="dcterms:W3CDTF">2020-02-11T23:57:08Z</dcterms:modified>
</cp:coreProperties>
</file>