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2"/>
  </p:notesMasterIdLst>
  <p:sldIdLst>
    <p:sldId id="298" r:id="rId2"/>
    <p:sldId id="256" r:id="rId3"/>
    <p:sldId id="278" r:id="rId4"/>
    <p:sldId id="299" r:id="rId5"/>
    <p:sldId id="273" r:id="rId6"/>
    <p:sldId id="300" r:id="rId7"/>
    <p:sldId id="301" r:id="rId8"/>
    <p:sldId id="279" r:id="rId9"/>
    <p:sldId id="275" r:id="rId10"/>
    <p:sldId id="288" r:id="rId11"/>
    <p:sldId id="276" r:id="rId12"/>
    <p:sldId id="287" r:id="rId13"/>
    <p:sldId id="277" r:id="rId14"/>
    <p:sldId id="291" r:id="rId15"/>
    <p:sldId id="292" r:id="rId16"/>
    <p:sldId id="293" r:id="rId17"/>
    <p:sldId id="294" r:id="rId18"/>
    <p:sldId id="302" r:id="rId19"/>
    <p:sldId id="296" r:id="rId20"/>
    <p:sldId id="29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5D0629-956F-491E-B4C0-5BB808E4995A}">
          <p14:sldIdLst>
            <p14:sldId id="298"/>
            <p14:sldId id="256"/>
            <p14:sldId id="278"/>
            <p14:sldId id="299"/>
            <p14:sldId id="273"/>
            <p14:sldId id="300"/>
            <p14:sldId id="301"/>
            <p14:sldId id="279"/>
          </p14:sldIdLst>
        </p14:section>
        <p14:section name="Untitled Section" id="{D85116DA-276D-43D1-91DE-80A72B158A03}">
          <p14:sldIdLst>
            <p14:sldId id="275"/>
            <p14:sldId id="288"/>
            <p14:sldId id="276"/>
            <p14:sldId id="287"/>
            <p14:sldId id="277"/>
            <p14:sldId id="291"/>
            <p14:sldId id="292"/>
            <p14:sldId id="293"/>
            <p14:sldId id="294"/>
            <p14:sldId id="302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10" autoAdjust="0"/>
    <p:restoredTop sz="94660"/>
  </p:normalViewPr>
  <p:slideViewPr>
    <p:cSldViewPr snapToGrid="0">
      <p:cViewPr>
        <p:scale>
          <a:sx n="80" d="100"/>
          <a:sy n="80" d="100"/>
        </p:scale>
        <p:origin x="7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400" b="0" u="none"/>
            </a:pPr>
            <a:r>
              <a:rPr lang="en-US" sz="1400" b="0" u="none" dirty="0"/>
              <a:t>Product </a:t>
            </a:r>
            <a:r>
              <a:rPr lang="en-US" sz="1400" b="0" u="none" dirty="0" smtClean="0"/>
              <a:t>Category -</a:t>
            </a:r>
            <a:endParaRPr lang="en-US" sz="1400" b="0" u="none" dirty="0"/>
          </a:p>
        </c:rich>
      </c:tx>
      <c:layout>
        <c:manualLayout>
          <c:xMode val="edge"/>
          <c:yMode val="edge"/>
          <c:x val="3.954740487856799E-2"/>
          <c:y val="8.7032452823006742E-2"/>
        </c:manualLayout>
      </c:layout>
      <c:overlay val="0"/>
    </c:title>
    <c:autoTitleDeleted val="0"/>
    <c:view3D>
      <c:rotX val="4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946478337410838E-2"/>
          <c:y val="0.21757583333729835"/>
          <c:w val="0.5488623471989571"/>
          <c:h val="0.76045069832806989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Sheet1!$E$10:$E$24</c:f>
              <c:strCache>
                <c:ptCount val="15"/>
                <c:pt idx="0">
                  <c:v>Safety and Security</c:v>
                </c:pt>
                <c:pt idx="1">
                  <c:v>Material Handling</c:v>
                </c:pt>
                <c:pt idx="2">
                  <c:v>Metalworking</c:v>
                </c:pt>
                <c:pt idx="3">
                  <c:v>Cleaning and maint</c:v>
                </c:pt>
                <c:pt idx="4">
                  <c:v>Pumps/Test Equip</c:v>
                </c:pt>
                <c:pt idx="5">
                  <c:v>Hand Tools</c:v>
                </c:pt>
                <c:pt idx="6">
                  <c:v>Electrical</c:v>
                </c:pt>
                <c:pt idx="7">
                  <c:v>HVAC</c:v>
                </c:pt>
                <c:pt idx="8">
                  <c:v>Other</c:v>
                </c:pt>
                <c:pt idx="9">
                  <c:v>Lighting</c:v>
                </c:pt>
                <c:pt idx="10">
                  <c:v>Fluid Power</c:v>
                </c:pt>
                <c:pt idx="11">
                  <c:v>Power Tools</c:v>
                </c:pt>
                <c:pt idx="12">
                  <c:v>Motors</c:v>
                </c:pt>
                <c:pt idx="13">
                  <c:v>Power Transmission</c:v>
                </c:pt>
                <c:pt idx="14">
                  <c:v>Speciality Brands</c:v>
                </c:pt>
              </c:strCache>
            </c:strRef>
          </c:cat>
          <c:val>
            <c:numRef>
              <c:f>Sheet1!$F$10:$F$24</c:f>
              <c:numCache>
                <c:formatCode>0%</c:formatCode>
                <c:ptCount val="15"/>
                <c:pt idx="0">
                  <c:v>0.18</c:v>
                </c:pt>
                <c:pt idx="1">
                  <c:v>0.12</c:v>
                </c:pt>
                <c:pt idx="2">
                  <c:v>0.12</c:v>
                </c:pt>
                <c:pt idx="3">
                  <c:v>0.09</c:v>
                </c:pt>
                <c:pt idx="4">
                  <c:v>0.08</c:v>
                </c:pt>
                <c:pt idx="5">
                  <c:v>7.0000000000000007E-2</c:v>
                </c:pt>
                <c:pt idx="6">
                  <c:v>0.06</c:v>
                </c:pt>
                <c:pt idx="7">
                  <c:v>0.06</c:v>
                </c:pt>
                <c:pt idx="8">
                  <c:v>0.06</c:v>
                </c:pt>
                <c:pt idx="9">
                  <c:v>0.05</c:v>
                </c:pt>
                <c:pt idx="10">
                  <c:v>0.03</c:v>
                </c:pt>
                <c:pt idx="11">
                  <c:v>0.03</c:v>
                </c:pt>
                <c:pt idx="12">
                  <c:v>0.02</c:v>
                </c:pt>
                <c:pt idx="13">
                  <c:v>0.02</c:v>
                </c:pt>
                <c:pt idx="14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897253730745584"/>
          <c:y val="0.17826041068758353"/>
          <c:w val="0.32566610121185618"/>
          <c:h val="0.79706886239045616"/>
        </c:manualLayout>
      </c:layout>
      <c:overlay val="0"/>
    </c:legend>
    <c:plotVisOnly val="1"/>
    <c:dispBlanksAs val="gap"/>
    <c:showDLblsOverMax val="0"/>
  </c:chart>
  <c:spPr>
    <a:ln>
      <a:solidFill>
        <a:schemeClr val="bg1">
          <a:lumMod val="75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400" u="sng"/>
            </a:pPr>
            <a:r>
              <a:rPr lang="en-US" sz="1400" b="0" u="none" dirty="0" smtClean="0"/>
              <a:t>Customer</a:t>
            </a:r>
            <a:r>
              <a:rPr lang="en-US" sz="1400" b="0" u="none" baseline="0" dirty="0" smtClean="0"/>
              <a:t> Category - </a:t>
            </a:r>
            <a:endParaRPr lang="en-US" sz="1400" b="0" u="sng" dirty="0"/>
          </a:p>
        </c:rich>
      </c:tx>
      <c:layout>
        <c:manualLayout>
          <c:xMode val="edge"/>
          <c:yMode val="edge"/>
          <c:x val="2.4274928584084948E-2"/>
          <c:y val="8.4154706484888459E-2"/>
        </c:manualLayout>
      </c:layout>
      <c:overlay val="0"/>
    </c:title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247981834668948E-2"/>
          <c:y val="1.1669582731141732E-2"/>
          <c:w val="0.50644579953412194"/>
          <c:h val="0.75209897277536297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Sheet2!$E$11:$E$20</c:f>
              <c:strCache>
                <c:ptCount val="10"/>
                <c:pt idx="0">
                  <c:v>Heavy Maufacturing</c:v>
                </c:pt>
                <c:pt idx="1">
                  <c:v>Commercial</c:v>
                </c:pt>
                <c:pt idx="2">
                  <c:v>Government</c:v>
                </c:pt>
                <c:pt idx="3">
                  <c:v>Other</c:v>
                </c:pt>
                <c:pt idx="4">
                  <c:v>Contractor</c:v>
                </c:pt>
                <c:pt idx="5">
                  <c:v>Light Manufacturing</c:v>
                </c:pt>
                <c:pt idx="6">
                  <c:v>Retail/Wholesale</c:v>
                </c:pt>
                <c:pt idx="7">
                  <c:v>Transportation</c:v>
                </c:pt>
                <c:pt idx="8">
                  <c:v>Natural Resources</c:v>
                </c:pt>
                <c:pt idx="9">
                  <c:v>Reseller</c:v>
                </c:pt>
              </c:strCache>
            </c:strRef>
          </c:cat>
          <c:val>
            <c:numRef>
              <c:f>Sheet2!$F$11:$F$20</c:f>
              <c:numCache>
                <c:formatCode>0%</c:formatCode>
                <c:ptCount val="10"/>
                <c:pt idx="0">
                  <c:v>0.18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0.12</c:v>
                </c:pt>
                <c:pt idx="4">
                  <c:v>0.11</c:v>
                </c:pt>
                <c:pt idx="5">
                  <c:v>0.11</c:v>
                </c:pt>
                <c:pt idx="6">
                  <c:v>0.06</c:v>
                </c:pt>
                <c:pt idx="7">
                  <c:v>0.06</c:v>
                </c:pt>
                <c:pt idx="8">
                  <c:v>0.05</c:v>
                </c:pt>
                <c:pt idx="9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015490205399725"/>
          <c:y val="0.4694327004340097"/>
          <c:w val="0.33027831862995133"/>
          <c:h val="0.49575542620054247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>
          <a:lumMod val="75000"/>
        </a:schemeClr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92DCA-C52F-40FC-A48B-95D3980DECC9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9F558-8EC2-4235-9311-78B5B6C7F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5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B49260-62D4-494F-A991-E463766B502A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767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D661-EC95-4591-9949-26880540F5C2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88A-21DD-401D-9F31-23D8F4D4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6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D661-EC95-4591-9949-26880540F5C2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88A-21DD-401D-9F31-23D8F4D4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2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D661-EC95-4591-9949-26880540F5C2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88A-21DD-401D-9F31-23D8F4D4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4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D661-EC95-4591-9949-26880540F5C2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88A-21DD-401D-9F31-23D8F4D4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D661-EC95-4591-9949-26880540F5C2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88A-21DD-401D-9F31-23D8F4D4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4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D661-EC95-4591-9949-26880540F5C2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88A-21DD-401D-9F31-23D8F4D4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2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D661-EC95-4591-9949-26880540F5C2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88A-21DD-401D-9F31-23D8F4D4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1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D661-EC95-4591-9949-26880540F5C2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88A-21DD-401D-9F31-23D8F4D4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4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D661-EC95-4591-9949-26880540F5C2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88A-21DD-401D-9F31-23D8F4D4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1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D661-EC95-4591-9949-26880540F5C2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88A-21DD-401D-9F31-23D8F4D4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5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D661-EC95-4591-9949-26880540F5C2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88A-21DD-401D-9F31-23D8F4D4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5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D661-EC95-4591-9949-26880540F5C2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A488A-21DD-401D-9F31-23D8F4D4B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2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375" t="26222" r="32750" b="10889"/>
          <a:stretch/>
        </p:blipFill>
        <p:spPr>
          <a:xfrm>
            <a:off x="466725" y="1178774"/>
            <a:ext cx="8210550" cy="5391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7"/>
            <a:ext cx="7886700" cy="813648"/>
          </a:xfrm>
        </p:spPr>
        <p:txBody>
          <a:bodyPr/>
          <a:lstStyle/>
          <a:p>
            <a:r>
              <a:rPr lang="en-US" b="1" dirty="0" smtClean="0"/>
              <a:t>Initial Candidate List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1837824" y="3385029"/>
            <a:ext cx="595424" cy="489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816" t="20947" r="69184" b="58575"/>
          <a:stretch/>
        </p:blipFill>
        <p:spPr>
          <a:xfrm>
            <a:off x="5173580" y="301042"/>
            <a:ext cx="3657599" cy="175546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37824" y="5245768"/>
            <a:ext cx="595424" cy="276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3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211831"/>
            <a:ext cx="7886700" cy="111469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Fastenal: Sales Breakdown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576" r="7428" b="50924"/>
          <a:stretch/>
        </p:blipFill>
        <p:spPr>
          <a:xfrm>
            <a:off x="1539602" y="3823855"/>
            <a:ext cx="6434283" cy="2660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1155"/>
          <a:stretch/>
        </p:blipFill>
        <p:spPr>
          <a:xfrm>
            <a:off x="737808" y="1163782"/>
            <a:ext cx="7608226" cy="2473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5499" y="4969678"/>
            <a:ext cx="13821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Sales $3.73B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09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276226"/>
            <a:ext cx="8190964" cy="1325563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“Growth Through Customer Service”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5100"/>
            <a:ext cx="7886700" cy="49783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Market share growth is driven by providing the greatest value to customers.</a:t>
            </a:r>
          </a:p>
          <a:p>
            <a:r>
              <a:rPr lang="en-US" dirty="0" smtClean="0"/>
              <a:t>Elements:</a:t>
            </a:r>
          </a:p>
          <a:p>
            <a:pPr lvl="1"/>
            <a:r>
              <a:rPr lang="en-US" dirty="0" smtClean="0"/>
              <a:t>Service customers at the “closest economic point of contact.” = Local Store  (2600+ stores FAST vs. 755 GWW vs. 100 MSM).</a:t>
            </a:r>
          </a:p>
          <a:p>
            <a:pPr lvl="1"/>
            <a:r>
              <a:rPr lang="en-US" dirty="0" smtClean="0"/>
              <a:t>Understand customer’s daily obstacles &amp; opportunities.</a:t>
            </a:r>
          </a:p>
          <a:p>
            <a:r>
              <a:rPr lang="en-US" dirty="0" smtClean="0"/>
              <a:t>Steps:</a:t>
            </a:r>
          </a:p>
          <a:p>
            <a:pPr lvl="1"/>
            <a:r>
              <a:rPr lang="en-US" dirty="0" smtClean="0"/>
              <a:t>Recruit and enable service minded sales staff.</a:t>
            </a:r>
          </a:p>
          <a:p>
            <a:pPr lvl="1"/>
            <a:r>
              <a:rPr lang="en-US" dirty="0" smtClean="0"/>
              <a:t>Decentralize (enable entrepreneurship).</a:t>
            </a:r>
            <a:endParaRPr lang="en-US" dirty="0" smtClean="0"/>
          </a:p>
          <a:p>
            <a:pPr lvl="1"/>
            <a:r>
              <a:rPr lang="en-US" dirty="0" smtClean="0"/>
              <a:t>Build a great machine behind the store to operate efficiently and help identify new business solutions.</a:t>
            </a:r>
          </a:p>
          <a:p>
            <a:pPr lvl="1"/>
            <a:r>
              <a:rPr lang="en-US" dirty="0" smtClean="0"/>
              <a:t>Deliver consistently.</a:t>
            </a:r>
          </a:p>
          <a:p>
            <a:pPr lvl="1"/>
            <a:r>
              <a:rPr lang="en-US" dirty="0" smtClean="0"/>
              <a:t>Generate strong profits &amp; cash flow to replicate the cycle.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8879"/>
          </a:xfrm>
        </p:spPr>
        <p:txBody>
          <a:bodyPr/>
          <a:lstStyle/>
          <a:p>
            <a:pPr algn="ctr"/>
            <a:r>
              <a:rPr lang="en-US" b="1" dirty="0" smtClean="0"/>
              <a:t>Fastenal Customer Quote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28650" y="1444005"/>
            <a:ext cx="78867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 FAST </a:t>
            </a:r>
            <a:r>
              <a:rPr lang="en-US" sz="2800" dirty="0"/>
              <a:t>has such a </a:t>
            </a:r>
            <a:r>
              <a:rPr lang="en-US" sz="2800" b="1" u="sng" dirty="0"/>
              <a:t>huge inventory </a:t>
            </a:r>
            <a:r>
              <a:rPr lang="en-US" sz="2800" dirty="0"/>
              <a:t>of parts that their </a:t>
            </a:r>
            <a:r>
              <a:rPr lang="en-US" sz="2800" b="1" u="sng" dirty="0"/>
              <a:t>customers become dependent </a:t>
            </a:r>
            <a:r>
              <a:rPr lang="en-US" sz="2800" dirty="0"/>
              <a:t>on them for the </a:t>
            </a:r>
            <a:r>
              <a:rPr lang="en-US" sz="2800" b="1" u="sng" dirty="0"/>
              <a:t>hard-to-find items</a:t>
            </a:r>
            <a:r>
              <a:rPr lang="en-US" sz="2800" dirty="0"/>
              <a:t>, then come to rely on them for all their needs. </a:t>
            </a:r>
            <a:r>
              <a:rPr lang="en-US" sz="2800" dirty="0" smtClean="0"/>
              <a:t> </a:t>
            </a:r>
            <a:r>
              <a:rPr lang="en-US" sz="2800" b="1" u="sng" dirty="0" smtClean="0"/>
              <a:t>Price </a:t>
            </a:r>
            <a:r>
              <a:rPr lang="en-US" sz="2800" b="1" u="sng" dirty="0"/>
              <a:t>becomes less important</a:t>
            </a:r>
            <a:r>
              <a:rPr lang="en-US" sz="2800" dirty="0"/>
              <a:t>, even unimportant, because </a:t>
            </a:r>
            <a:r>
              <a:rPr lang="en-US" sz="2800" b="1" u="sng" dirty="0"/>
              <a:t>availability and reliability are more important</a:t>
            </a:r>
            <a:r>
              <a:rPr lang="en-US" sz="2800" dirty="0"/>
              <a:t> and the price of each part is minor compared with the cost of the whole machine (buses in his case). </a:t>
            </a:r>
            <a:r>
              <a:rPr lang="en-US" sz="2800" dirty="0" smtClean="0"/>
              <a:t> As </a:t>
            </a:r>
            <a:r>
              <a:rPr lang="en-US" sz="2800" dirty="0"/>
              <a:t>he explained it, </a:t>
            </a:r>
            <a:r>
              <a:rPr lang="en-US" sz="2800" b="1" u="sng" dirty="0"/>
              <a:t>FAST always has the goods and they are always in stock or quickly available.</a:t>
            </a:r>
            <a:r>
              <a:rPr lang="en-US" sz="2800" dirty="0"/>
              <a:t> </a:t>
            </a:r>
            <a:r>
              <a:rPr lang="en-US" sz="2800" dirty="0" smtClean="0"/>
              <a:t> Any </a:t>
            </a:r>
            <a:r>
              <a:rPr lang="en-US" sz="2800" dirty="0"/>
              <a:t>other supplier trying to break into the business has a very hard time</a:t>
            </a:r>
            <a:r>
              <a:rPr lang="en-US" sz="2800" dirty="0" smtClean="0"/>
              <a:t>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10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1831"/>
            <a:ext cx="7886700" cy="1114693"/>
          </a:xfrm>
        </p:spPr>
        <p:txBody>
          <a:bodyPr>
            <a:normAutofit/>
          </a:bodyPr>
          <a:lstStyle/>
          <a:p>
            <a:r>
              <a:rPr lang="en-US" b="1" dirty="0" smtClean="0"/>
              <a:t>Fastenal: Growth Opportunities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5008"/>
            <a:ext cx="7886700" cy="50869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store </a:t>
            </a:r>
            <a:r>
              <a:rPr lang="en-US" dirty="0" smtClean="0"/>
              <a:t>openings.</a:t>
            </a:r>
            <a:endParaRPr lang="en-US" dirty="0"/>
          </a:p>
          <a:p>
            <a:pPr lvl="1"/>
            <a:r>
              <a:rPr lang="en-US" dirty="0"/>
              <a:t>Est. 3500 store potential in N.A. vs. 2600 existing.</a:t>
            </a:r>
          </a:p>
          <a:p>
            <a:pPr lvl="1"/>
            <a:r>
              <a:rPr lang="en-US" dirty="0"/>
              <a:t>Since 2007, reliance on this strategy has been scaled back in favor of higher profit margin same store growth.</a:t>
            </a:r>
          </a:p>
          <a:p>
            <a:r>
              <a:rPr lang="en-US" dirty="0" smtClean="0"/>
              <a:t>Increased existing store sales &amp; store enlargement.</a:t>
            </a:r>
          </a:p>
          <a:p>
            <a:r>
              <a:rPr lang="en-US" dirty="0" smtClean="0"/>
              <a:t>Vending machine installations.</a:t>
            </a:r>
          </a:p>
          <a:p>
            <a:pPr lvl="1"/>
            <a:r>
              <a:rPr lang="en-US" dirty="0" smtClean="0"/>
              <a:t>First mover advantage.</a:t>
            </a:r>
          </a:p>
          <a:p>
            <a:pPr lvl="1"/>
            <a:r>
              <a:rPr lang="en-US" dirty="0" smtClean="0"/>
              <a:t>~50k installations.</a:t>
            </a:r>
          </a:p>
          <a:p>
            <a:pPr lvl="1"/>
            <a:r>
              <a:rPr lang="en-US" dirty="0" smtClean="0"/>
              <a:t>Highly automated invoicing and stock replenishment.</a:t>
            </a:r>
          </a:p>
          <a:p>
            <a:r>
              <a:rPr lang="en-US" dirty="0" smtClean="0"/>
              <a:t>Acquisitions</a:t>
            </a:r>
          </a:p>
          <a:p>
            <a:pPr lvl="1"/>
            <a:r>
              <a:rPr lang="en-US" dirty="0" smtClean="0"/>
              <a:t>Top 50 Distributors represent only 30% of the market.</a:t>
            </a:r>
          </a:p>
          <a:p>
            <a:r>
              <a:rPr lang="en-US" dirty="0" smtClean="0"/>
              <a:t>Foreign Countries.</a:t>
            </a:r>
          </a:p>
          <a:p>
            <a:pPr lvl="1"/>
            <a:r>
              <a:rPr lang="en-US" dirty="0" smtClean="0"/>
              <a:t>Current penetration is low with only about 22 stores outside of North America.</a:t>
            </a:r>
          </a:p>
        </p:txBody>
      </p:sp>
    </p:spTree>
    <p:extLst>
      <p:ext uri="{BB962C8B-B14F-4D97-AF65-F5344CB8AC3E}">
        <p14:creationId xmlns:p14="http://schemas.microsoft.com/office/powerpoint/2010/main" val="43278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Grainger (GWW)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542"/>
            <a:ext cx="7886700" cy="4351338"/>
          </a:xfrm>
        </p:spPr>
        <p:txBody>
          <a:bodyPr>
            <a:normAutofit fontScale="92500" lnSpcReduction="20000"/>
          </a:bodyPr>
          <a:lstStyle/>
          <a:p>
            <a:endParaRPr lang="en-US" sz="1500" dirty="0" smtClean="0"/>
          </a:p>
          <a:p>
            <a:r>
              <a:rPr lang="en-US" sz="1500" dirty="0" smtClean="0"/>
              <a:t>Founded in Chicago, 1927. Distributor of maintenance, repair and operations (MRO) products;  Industry leader</a:t>
            </a:r>
          </a:p>
          <a:p>
            <a:r>
              <a:rPr lang="en-US" sz="1500" dirty="0" smtClean="0"/>
              <a:t>2014 revenues	=   $10 billion. 77% of sales in U.S, 12% in Canada and 11% in rest of the world</a:t>
            </a:r>
          </a:p>
          <a:p>
            <a:r>
              <a:rPr lang="en-US" sz="1500" dirty="0" smtClean="0"/>
              <a:t>NA MRO market     	=   $150 billion. Grainger (6%), Other top 10 (26%), All others (68%)</a:t>
            </a:r>
          </a:p>
          <a:p>
            <a:r>
              <a:rPr lang="en-US" sz="1500" dirty="0" smtClean="0"/>
              <a:t>Active customers   	=   More than 2 million</a:t>
            </a:r>
          </a:p>
          <a:p>
            <a:r>
              <a:rPr lang="en-US" sz="1500" dirty="0" smtClean="0"/>
              <a:t>Products stocked   	=   1.4 million. More than 4,500 key product suppliers</a:t>
            </a:r>
          </a:p>
          <a:p>
            <a:pPr>
              <a:lnSpc>
                <a:spcPct val="100000"/>
              </a:lnSpc>
            </a:pPr>
            <a:endParaRPr lang="en-US" sz="1500" dirty="0" smtClean="0"/>
          </a:p>
          <a:p>
            <a:pPr>
              <a:lnSpc>
                <a:spcPct val="100000"/>
              </a:lnSpc>
            </a:pPr>
            <a:r>
              <a:rPr lang="en-US" sz="1500" dirty="0" smtClean="0"/>
              <a:t>Returning capital to shareholders:  43</a:t>
            </a:r>
            <a:r>
              <a:rPr lang="en-US" sz="1500" baseline="30000" dirty="0" smtClean="0"/>
              <a:t>rd</a:t>
            </a:r>
            <a:r>
              <a:rPr lang="en-US" sz="1500" dirty="0" smtClean="0"/>
              <a:t> consecutive year of increased dividends. Shares outstanding - 118 million (1986),  68 million (2014)</a:t>
            </a:r>
          </a:p>
          <a:p>
            <a:r>
              <a:rPr lang="en-US" sz="1500" dirty="0" smtClean="0"/>
              <a:t>The company's store footprint is nearly one fifth that of its closest rival, Fastenal. Despite generating 2.5 times Fastenal’s revenue, Grainger has 50% fewer store personnel than Fastenal.</a:t>
            </a:r>
          </a:p>
          <a:p>
            <a:r>
              <a:rPr lang="en-US" sz="1500" dirty="0" smtClean="0"/>
              <a:t>Through its “</a:t>
            </a:r>
            <a:r>
              <a:rPr lang="en-US" sz="1500" dirty="0" err="1" smtClean="0"/>
              <a:t>KeepStock</a:t>
            </a:r>
            <a:r>
              <a:rPr lang="en-US" sz="1500" dirty="0" smtClean="0"/>
              <a:t>” program, it regularly visits customer facilities, refilling component bins and industrial product vending machines and servicing customer tools. This service connects 2,700 suppliers and 2 million customers in a way that neither can cost-efficiently recreate without Grainger.</a:t>
            </a:r>
          </a:p>
          <a:p>
            <a:r>
              <a:rPr lang="en-US" sz="1500" dirty="0" smtClean="0"/>
              <a:t>Private-label products were 22% of 2013 U.S. sales relative to 10%-13% at MSC and Fastenal and far lower levels at smaller competitors. These products frequently cost 30% less than national brands, offering savings for Grainger and its customers. 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697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Grainger – 2014 Sales</a:t>
            </a:r>
            <a:endParaRPr lang="en-US" sz="4000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4701396" y="1725284"/>
          <a:ext cx="3795622" cy="462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612475" y="1716657"/>
          <a:ext cx="3933647" cy="4632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61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Grainger - Worldwide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17536"/>
              </p:ext>
            </p:extLst>
          </p:nvPr>
        </p:nvGraphicFramePr>
        <p:xfrm>
          <a:off x="807323" y="1690689"/>
          <a:ext cx="7331902" cy="41827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07770"/>
                <a:gridCol w="1348740"/>
                <a:gridCol w="952500"/>
                <a:gridCol w="1021080"/>
                <a:gridCol w="1242060"/>
                <a:gridCol w="1559752"/>
              </a:tblGrid>
              <a:tr h="551815">
                <a:tc>
                  <a:txBody>
                    <a:bodyPr/>
                    <a:lstStyle/>
                    <a:p>
                      <a:r>
                        <a:rPr lang="en-US" sz="1600" b="1" i="0" dirty="0" smtClean="0"/>
                        <a:t>Region</a:t>
                      </a:r>
                      <a:endParaRPr lang="en-US" sz="16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smtClean="0"/>
                        <a:t>MRO </a:t>
                      </a:r>
                    </a:p>
                    <a:p>
                      <a:pPr algn="l"/>
                      <a:r>
                        <a:rPr lang="en-US" sz="1600" b="1" i="0" dirty="0" smtClean="0"/>
                        <a:t>Market Size</a:t>
                      </a:r>
                      <a:endParaRPr lang="en-US" sz="16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/>
                        <a:t>Market</a:t>
                      </a:r>
                      <a:r>
                        <a:rPr lang="en-US" sz="1600" b="1" i="0" baseline="0" dirty="0" smtClean="0"/>
                        <a:t> </a:t>
                      </a:r>
                    </a:p>
                    <a:p>
                      <a:r>
                        <a:rPr lang="en-US" sz="1600" b="1" i="0" baseline="0" dirty="0" smtClean="0"/>
                        <a:t>Share</a:t>
                      </a:r>
                      <a:endParaRPr lang="en-US" sz="16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/>
                        <a:t>Branches</a:t>
                      </a:r>
                      <a:endParaRPr lang="en-US" sz="16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/>
                        <a:t>Distribution </a:t>
                      </a:r>
                    </a:p>
                    <a:p>
                      <a:r>
                        <a:rPr lang="en-US" sz="1600" b="1" i="0" dirty="0" smtClean="0"/>
                        <a:t>Centers</a:t>
                      </a:r>
                      <a:endParaRPr lang="en-US" sz="16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/>
                        <a:t>Customers Served  (2014)</a:t>
                      </a:r>
                      <a:endParaRPr lang="en-US" sz="1600" b="1" i="0" dirty="0"/>
                    </a:p>
                  </a:txBody>
                  <a:tcPr/>
                </a:tc>
              </a:tr>
              <a:tr h="51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United States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&gt; $126 billion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377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1,400,000</a:t>
                      </a:r>
                      <a:endParaRPr lang="en-US" sz="1400" dirty="0"/>
                    </a:p>
                  </a:txBody>
                  <a:tcPr/>
                </a:tc>
              </a:tr>
              <a:tr h="51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Canada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&gt; 13 Billion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8%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40,000</a:t>
                      </a:r>
                      <a:endParaRPr lang="en-US" sz="1400" dirty="0"/>
                    </a:p>
                  </a:txBody>
                  <a:tcPr/>
                </a:tc>
              </a:tr>
              <a:tr h="51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Latin America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&gt; 18 Billion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54,000</a:t>
                      </a:r>
                      <a:endParaRPr lang="en-US" sz="1400" dirty="0"/>
                    </a:p>
                  </a:txBody>
                  <a:tcPr/>
                </a:tc>
              </a:tr>
              <a:tr h="51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Japan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&gt; $43 Billion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627,000</a:t>
                      </a:r>
                      <a:endParaRPr lang="en-US" sz="1400" dirty="0"/>
                    </a:p>
                  </a:txBody>
                  <a:tcPr/>
                </a:tc>
              </a:tr>
              <a:tr h="51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&gt; 109 Billion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&lt; 1%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14,000</a:t>
                      </a:r>
                      <a:endParaRPr lang="en-US" sz="1400" dirty="0"/>
                    </a:p>
                  </a:txBody>
                  <a:tcPr/>
                </a:tc>
              </a:tr>
              <a:tr h="51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Europe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&gt; 73 Billion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&lt; 1%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89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100,000</a:t>
                      </a:r>
                      <a:endParaRPr lang="en-US" sz="1400" dirty="0"/>
                    </a:p>
                  </a:txBody>
                  <a:tcPr/>
                </a:tc>
              </a:tr>
              <a:tr h="51480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CC"/>
                          </a:solidFill>
                        </a:rPr>
                        <a:t>Total</a:t>
                      </a:r>
                      <a:endParaRPr lang="en-US" sz="15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rgbClr val="0000CC"/>
                          </a:solidFill>
                        </a:rPr>
                        <a:t>&gt; $380 Billion</a:t>
                      </a:r>
                      <a:endParaRPr lang="en-US" sz="15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rgbClr val="0000CC"/>
                          </a:solidFill>
                        </a:rPr>
                        <a:t>3%</a:t>
                      </a:r>
                      <a:endParaRPr lang="en-US" sz="15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rgbClr val="0000CC"/>
                          </a:solidFill>
                        </a:rPr>
                        <a:t>681</a:t>
                      </a:r>
                      <a:endParaRPr lang="en-US" sz="15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rgbClr val="0000CC"/>
                          </a:solidFill>
                        </a:rPr>
                        <a:t>33</a:t>
                      </a:r>
                      <a:endParaRPr lang="en-US" sz="15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rgbClr val="0000CC"/>
                          </a:solidFill>
                        </a:rPr>
                        <a:t>&gt; 2,000,000</a:t>
                      </a:r>
                      <a:endParaRPr lang="en-US" sz="15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5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Grainger – Operating models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10" y="1711325"/>
            <a:ext cx="7886700" cy="4351338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28148" y="1669308"/>
          <a:ext cx="8058651" cy="4587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82669"/>
                <a:gridCol w="1507168"/>
                <a:gridCol w="1699560"/>
                <a:gridCol w="3269254"/>
              </a:tblGrid>
              <a:tr h="4899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Customer 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2014 - % sales/</a:t>
                      </a:r>
                    </a:p>
                    <a:p>
                      <a:r>
                        <a:rPr lang="en-US" sz="1400" dirty="0" smtClean="0"/>
                        <a:t>Market share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Channel</a:t>
                      </a:r>
                      <a:endParaRPr lang="en-US" sz="1400" dirty="0"/>
                    </a:p>
                  </a:txBody>
                  <a:tcPr/>
                </a:tc>
              </a:tr>
              <a:tr h="1219966">
                <a:tc>
                  <a:txBody>
                    <a:bodyPr/>
                    <a:lstStyle/>
                    <a:p>
                      <a:r>
                        <a:rPr lang="en-US" sz="1400" u="sng" dirty="0" smtClean="0"/>
                        <a:t>LARGE</a:t>
                      </a:r>
                      <a:r>
                        <a:rPr lang="en-US" sz="1400" u="none" dirty="0" smtClean="0"/>
                        <a:t> </a:t>
                      </a:r>
                    </a:p>
                    <a:p>
                      <a:r>
                        <a:rPr lang="en-US" sz="1300" dirty="0" smtClean="0"/>
                        <a:t>U.S. market size: $37B</a:t>
                      </a:r>
                    </a:p>
                    <a:p>
                      <a:endParaRPr lang="en-US" sz="1300" dirty="0" smtClean="0"/>
                    </a:p>
                    <a:p>
                      <a:r>
                        <a:rPr lang="en-US" sz="1300" dirty="0" smtClean="0"/>
                        <a:t>270K</a:t>
                      </a:r>
                      <a:r>
                        <a:rPr lang="en-US" sz="1300" baseline="0" dirty="0" smtClean="0"/>
                        <a:t> business locations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u="none" dirty="0" smtClean="0"/>
                    </a:p>
                    <a:p>
                      <a:r>
                        <a:rPr lang="en-US" sz="1300" u="none" dirty="0" smtClean="0"/>
                        <a:t>77% of sales</a:t>
                      </a:r>
                    </a:p>
                    <a:p>
                      <a:r>
                        <a:rPr lang="en-US" sz="1300" u="none" dirty="0" smtClean="0"/>
                        <a:t>(18% Market</a:t>
                      </a:r>
                      <a:r>
                        <a:rPr lang="en-US" sz="1300" u="none" baseline="0" dirty="0" smtClean="0"/>
                        <a:t> </a:t>
                      </a:r>
                      <a:r>
                        <a:rPr lang="en-US" sz="1300" u="none" dirty="0" smtClean="0"/>
                        <a:t>share)</a:t>
                      </a:r>
                      <a:endParaRPr lang="en-US" sz="13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0000CC"/>
                          </a:solidFill>
                        </a:rPr>
                        <a:t>Multichannel</a:t>
                      </a:r>
                      <a:r>
                        <a:rPr lang="en-US" sz="13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</a:p>
                    <a:p>
                      <a:r>
                        <a:rPr lang="en-US" sz="1300" baseline="0" dirty="0" smtClean="0"/>
                        <a:t>– </a:t>
                      </a:r>
                    </a:p>
                    <a:p>
                      <a:r>
                        <a:rPr lang="en-US" sz="1300" baseline="0" dirty="0" smtClean="0"/>
                        <a:t>High service, high touch model with sales coverage to tailor offer to individual customer needs and constraints</a:t>
                      </a:r>
                      <a:endParaRPr lang="en-US" sz="13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dirty="0" smtClean="0"/>
                        <a:t>Branch network</a:t>
                      </a:r>
                      <a:r>
                        <a:rPr lang="en-US" sz="1300" baseline="0" dirty="0" smtClean="0"/>
                        <a:t> – 680 branches</a:t>
                      </a:r>
                    </a:p>
                    <a:p>
                      <a:endParaRPr lang="en-US" sz="1300" baseline="0" dirty="0" smtClean="0"/>
                    </a:p>
                    <a:p>
                      <a:r>
                        <a:rPr lang="en-US" sz="1300" baseline="0" dirty="0" smtClean="0"/>
                        <a:t>Services – 4900 sales people</a:t>
                      </a:r>
                    </a:p>
                    <a:p>
                      <a:endParaRPr lang="en-US" sz="1300" baseline="0" dirty="0" smtClean="0"/>
                    </a:p>
                    <a:p>
                      <a:r>
                        <a:rPr lang="en-US" sz="1300" baseline="0" dirty="0" smtClean="0"/>
                        <a:t>Sales reps – 1200 people at customer onsite</a:t>
                      </a:r>
                    </a:p>
                    <a:p>
                      <a:endParaRPr lang="en-US" sz="1300" baseline="0" dirty="0" smtClean="0"/>
                    </a:p>
                    <a:p>
                      <a:r>
                        <a:rPr lang="en-US" sz="1300" baseline="0" dirty="0" smtClean="0"/>
                        <a:t>Contact centers – 36000 calls and e-mails/day</a:t>
                      </a:r>
                    </a:p>
                    <a:p>
                      <a:endParaRPr lang="en-US" sz="1300" baseline="0" dirty="0" smtClean="0"/>
                    </a:p>
                    <a:p>
                      <a:r>
                        <a:rPr lang="en-US" sz="1300" baseline="0" dirty="0" smtClean="0"/>
                        <a:t>Websites – 13</a:t>
                      </a:r>
                      <a:r>
                        <a:rPr lang="en-US" sz="1300" baseline="30000" dirty="0" smtClean="0"/>
                        <a:t>th</a:t>
                      </a:r>
                      <a:r>
                        <a:rPr lang="en-US" sz="1300" baseline="0" dirty="0" smtClean="0"/>
                        <a:t> largest e-retailer</a:t>
                      </a:r>
                    </a:p>
                    <a:p>
                      <a:endParaRPr lang="en-US" sz="1300" baseline="0" dirty="0" smtClean="0"/>
                    </a:p>
                    <a:p>
                      <a:r>
                        <a:rPr lang="en-US" sz="1300" baseline="0" dirty="0" smtClean="0"/>
                        <a:t>Tablet and Mobile – Smartphone applications</a:t>
                      </a:r>
                    </a:p>
                    <a:p>
                      <a:r>
                        <a:rPr lang="en-US" sz="1300" baseline="0" dirty="0" smtClean="0"/>
                        <a:t>(15% of  </a:t>
                      </a:r>
                      <a:r>
                        <a:rPr lang="en-US" sz="1300" baseline="0" dirty="0" err="1" smtClean="0"/>
                        <a:t>eCommerce</a:t>
                      </a:r>
                      <a:r>
                        <a:rPr lang="en-US" sz="1300" baseline="0" dirty="0" smtClean="0"/>
                        <a:t> traffic from mobile)</a:t>
                      </a:r>
                      <a:endParaRPr lang="en-US" sz="1300" dirty="0"/>
                    </a:p>
                  </a:txBody>
                  <a:tcPr/>
                </a:tc>
              </a:tr>
              <a:tr h="978591">
                <a:tc>
                  <a:txBody>
                    <a:bodyPr/>
                    <a:lstStyle/>
                    <a:p>
                      <a:r>
                        <a:rPr lang="en-US" sz="1400" u="sng" dirty="0" smtClean="0"/>
                        <a:t>MEDIUM</a:t>
                      </a:r>
                    </a:p>
                    <a:p>
                      <a:r>
                        <a:rPr lang="en-US" sz="1300" dirty="0" smtClean="0"/>
                        <a:t>U.S. market size: $37B</a:t>
                      </a:r>
                    </a:p>
                    <a:p>
                      <a:endParaRPr lang="en-US" sz="1300" dirty="0" smtClean="0"/>
                    </a:p>
                    <a:p>
                      <a:r>
                        <a:rPr lang="en-US" sz="1300" baseline="0" dirty="0" smtClean="0"/>
                        <a:t>1.5M business locations</a:t>
                      </a:r>
                      <a:endParaRPr lang="en-US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u="none" dirty="0" smtClean="0"/>
                    </a:p>
                    <a:p>
                      <a:r>
                        <a:rPr lang="en-US" sz="1300" u="none" dirty="0" smtClean="0"/>
                        <a:t>20% of sales</a:t>
                      </a:r>
                    </a:p>
                    <a:p>
                      <a:r>
                        <a:rPr lang="en-US" sz="1300" u="none" dirty="0" smtClean="0"/>
                        <a:t>(7% Market share)</a:t>
                      </a:r>
                      <a:endParaRPr lang="en-US" sz="13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17320">
                <a:tc>
                  <a:txBody>
                    <a:bodyPr/>
                    <a:lstStyle/>
                    <a:p>
                      <a:r>
                        <a:rPr lang="en-US" sz="1400" u="sng" dirty="0" smtClean="0"/>
                        <a:t>SMALL</a:t>
                      </a:r>
                    </a:p>
                    <a:p>
                      <a:r>
                        <a:rPr lang="en-US" sz="1300" dirty="0" smtClean="0"/>
                        <a:t>U.S. market size: $48B</a:t>
                      </a:r>
                    </a:p>
                    <a:p>
                      <a:endParaRPr lang="en-US" sz="1300" dirty="0" smtClean="0"/>
                    </a:p>
                    <a:p>
                      <a:r>
                        <a:rPr lang="en-US" sz="1300" baseline="0" dirty="0" smtClean="0"/>
                        <a:t>20M business locations</a:t>
                      </a:r>
                      <a:endParaRPr lang="en-US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u="none" dirty="0" smtClean="0"/>
                    </a:p>
                    <a:p>
                      <a:r>
                        <a:rPr lang="en-US" sz="1300" u="none" dirty="0" smtClean="0"/>
                        <a:t>3% of sales</a:t>
                      </a:r>
                    </a:p>
                    <a:p>
                      <a:r>
                        <a:rPr lang="en-US" sz="1300" u="none" dirty="0" smtClean="0"/>
                        <a:t>(1% Market share)</a:t>
                      </a:r>
                      <a:endParaRPr lang="en-US" sz="1300" dirty="0" smtClean="0"/>
                    </a:p>
                    <a:p>
                      <a:endParaRPr lang="en-US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0000CC"/>
                          </a:solidFill>
                        </a:rPr>
                        <a:t>Single channel</a:t>
                      </a:r>
                      <a:r>
                        <a:rPr lang="en-US" sz="13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1300" dirty="0" smtClean="0">
                          <a:solidFill>
                            <a:srgbClr val="0000CC"/>
                          </a:solidFill>
                        </a:rPr>
                        <a:t>Online </a:t>
                      </a:r>
                      <a:r>
                        <a:rPr lang="en-US" sz="1300" dirty="0" smtClean="0"/>
                        <a:t>– </a:t>
                      </a:r>
                    </a:p>
                    <a:p>
                      <a:r>
                        <a:rPr lang="en-US" sz="1300" dirty="0" smtClean="0"/>
                        <a:t>Low-touch,</a:t>
                      </a:r>
                      <a:r>
                        <a:rPr lang="en-US" sz="1300" baseline="0" dirty="0" smtClean="0"/>
                        <a:t> single price offer without significant investment in solutions, services or customization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 smtClean="0"/>
                    </a:p>
                    <a:p>
                      <a:endParaRPr lang="en-US" sz="1300" dirty="0" smtClean="0"/>
                    </a:p>
                    <a:p>
                      <a:r>
                        <a:rPr lang="en-US" sz="1300" dirty="0" smtClean="0"/>
                        <a:t>Website</a:t>
                      </a:r>
                      <a:r>
                        <a:rPr lang="en-US" sz="1300" baseline="0" dirty="0" smtClean="0"/>
                        <a:t>, </a:t>
                      </a:r>
                      <a:r>
                        <a:rPr lang="en-US" sz="1300" dirty="0" smtClean="0"/>
                        <a:t>Tablet and Mobile</a:t>
                      </a:r>
                      <a:r>
                        <a:rPr lang="en-US" sz="1300" baseline="0" dirty="0" smtClean="0"/>
                        <a:t> –</a:t>
                      </a:r>
                    </a:p>
                    <a:p>
                      <a:r>
                        <a:rPr lang="en-US" sz="1300" baseline="0" dirty="0" smtClean="0"/>
                        <a:t>Simplicity and a consistent, competitive price</a:t>
                      </a:r>
                      <a:endParaRPr lang="en-US" sz="13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37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Grainger - Primary Distribution Channel Comparison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67751" y="2191477"/>
          <a:ext cx="7548114" cy="333805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62045"/>
                <a:gridCol w="5486069"/>
              </a:tblGrid>
              <a:tr h="491774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GWW</a:t>
                      </a:r>
                      <a:endParaRPr lang="en-US" dirty="0"/>
                    </a:p>
                  </a:txBody>
                  <a:tcPr/>
                </a:tc>
              </a:tr>
              <a:tr h="53824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eCommerce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$3 billion sales</a:t>
                      </a:r>
                      <a:r>
                        <a:rPr lang="en-US" sz="1400" baseline="0" dirty="0" smtClean="0"/>
                        <a:t> (1/3 of total sales). </a:t>
                      </a:r>
                    </a:p>
                    <a:p>
                      <a:pPr algn="l"/>
                      <a:r>
                        <a:rPr lang="en-US" sz="1400" dirty="0" smtClean="0"/>
                        <a:t>15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dirty="0" smtClean="0"/>
                        <a:t> largest e-commerce company in U.S. </a:t>
                      </a:r>
                    </a:p>
                  </a:txBody>
                  <a:tcPr/>
                </a:tc>
              </a:tr>
              <a:tr h="5382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Vendor Managed</a:t>
                      </a:r>
                      <a:r>
                        <a:rPr lang="en-US" sz="1400" baseline="0" dirty="0" smtClean="0"/>
                        <a:t> Inventory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1,40,000 products for 2700 vendors</a:t>
                      </a:r>
                      <a:endParaRPr lang="en-US" sz="1400" dirty="0"/>
                    </a:p>
                  </a:txBody>
                  <a:tcPr/>
                </a:tc>
              </a:tr>
              <a:tr h="5382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Catalog Sales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Increased</a:t>
                      </a:r>
                      <a:r>
                        <a:rPr lang="en-US" sz="1400" baseline="0" dirty="0" smtClean="0"/>
                        <a:t> more than seven-fold from 82,000 SKUs in 2005 to more than 592,000 SKUs in the 2015 edition</a:t>
                      </a:r>
                      <a:endParaRPr lang="en-US" sz="1400" dirty="0"/>
                    </a:p>
                  </a:txBody>
                  <a:tcPr/>
                </a:tc>
              </a:tr>
              <a:tr h="4614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Local</a:t>
                      </a:r>
                      <a:r>
                        <a:rPr lang="en-US" sz="1400" baseline="0" dirty="0" smtClean="0"/>
                        <a:t> Stores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369 (averaging 23,000 sq ft). Second largest</a:t>
                      </a:r>
                      <a:endParaRPr lang="en-US" sz="1400" dirty="0"/>
                    </a:p>
                  </a:txBody>
                  <a:tcPr/>
                </a:tc>
              </a:tr>
              <a:tr h="770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Vending</a:t>
                      </a:r>
                      <a:r>
                        <a:rPr lang="en-US" sz="1400" baseline="0" dirty="0" smtClean="0"/>
                        <a:t> Machine </a:t>
                      </a:r>
                    </a:p>
                    <a:p>
                      <a:r>
                        <a:rPr lang="en-US" sz="1400" baseline="0" dirty="0" smtClean="0"/>
                        <a:t>(</a:t>
                      </a:r>
                      <a:r>
                        <a:rPr lang="en-US" sz="1400" baseline="0" dirty="0" err="1" smtClean="0"/>
                        <a:t>KeepStock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/>
                        <a:t>KeepStock</a:t>
                      </a:r>
                      <a:r>
                        <a:rPr lang="en-US" sz="1400" dirty="0" smtClean="0"/>
                        <a:t> sales - $650</a:t>
                      </a:r>
                      <a:r>
                        <a:rPr lang="en-US" sz="1400" baseline="0" dirty="0" smtClean="0"/>
                        <a:t> mil in 2014. ($250 mil in 2012). </a:t>
                      </a:r>
                    </a:p>
                    <a:p>
                      <a:pPr algn="l"/>
                      <a:r>
                        <a:rPr lang="en-US" sz="1400" baseline="0" dirty="0" err="1" smtClean="0"/>
                        <a:t>KeepStock</a:t>
                      </a:r>
                      <a:r>
                        <a:rPr lang="en-US" sz="1400" baseline="0" dirty="0" smtClean="0"/>
                        <a:t> provided services to around 18,000 customers at more than 33,000 customer locations in 2014 (2007: 1100 locations)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0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Grainger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6445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 smtClean="0"/>
              <a:t>Strengths:</a:t>
            </a:r>
          </a:p>
          <a:p>
            <a:pPr lvl="1">
              <a:buFontTx/>
              <a:buChar char="-"/>
            </a:pPr>
            <a:r>
              <a:rPr lang="en-US" sz="1500" dirty="0" smtClean="0"/>
              <a:t>More diversified by product and customer segments, which makes it less cyclical</a:t>
            </a:r>
          </a:p>
          <a:p>
            <a:pPr lvl="1">
              <a:buFontTx/>
              <a:buChar char="-"/>
            </a:pPr>
            <a:r>
              <a:rPr lang="en-US" sz="1500" dirty="0" smtClean="0"/>
              <a:t>Early mover in e-commerce which accounted for 36% of U.S sales in 2014</a:t>
            </a:r>
          </a:p>
          <a:p>
            <a:pPr lvl="1">
              <a:buFontTx/>
              <a:buChar char="-"/>
            </a:pPr>
            <a:r>
              <a:rPr lang="en-US" sz="1500" dirty="0" smtClean="0"/>
              <a:t>Primarily focused on larger customers, who have more complex needs</a:t>
            </a:r>
          </a:p>
          <a:p>
            <a:pPr lvl="1">
              <a:buFontTx/>
              <a:buChar char="-"/>
            </a:pPr>
            <a:r>
              <a:rPr lang="en-US" sz="1500" dirty="0" smtClean="0"/>
              <a:t>Leader in private-label products, which accounted for 22% of sales in 2014.</a:t>
            </a:r>
          </a:p>
          <a:p>
            <a:pPr lvl="1">
              <a:buFontTx/>
              <a:buChar char="-"/>
            </a:pPr>
            <a:r>
              <a:rPr lang="en-US" sz="1500" dirty="0" smtClean="0"/>
              <a:t>One of the most efficient distribution systems in the industry based on scale and automation</a:t>
            </a:r>
          </a:p>
          <a:p>
            <a:pPr lvl="1">
              <a:buFontTx/>
              <a:buChar char="-"/>
            </a:pPr>
            <a:r>
              <a:rPr lang="en-US" sz="1500" dirty="0" smtClean="0"/>
              <a:t>Currency exposure is limited (80% of sales in U.S)</a:t>
            </a:r>
          </a:p>
          <a:p>
            <a:pPr lvl="1">
              <a:buFontTx/>
              <a:buChar char="-"/>
            </a:pPr>
            <a:r>
              <a:rPr lang="en-US" sz="1500" dirty="0" smtClean="0"/>
              <a:t>Limited exposure to energy sector (only Canada)</a:t>
            </a:r>
          </a:p>
          <a:p>
            <a:pPr>
              <a:buFontTx/>
              <a:buChar char="-"/>
            </a:pPr>
            <a:endParaRPr lang="en-US" sz="1600" dirty="0" smtClean="0"/>
          </a:p>
          <a:p>
            <a:r>
              <a:rPr lang="en-US" sz="1700" dirty="0" smtClean="0"/>
              <a:t>Challenges:</a:t>
            </a:r>
          </a:p>
          <a:p>
            <a:pPr lvl="1">
              <a:buFontTx/>
              <a:buChar char="-"/>
            </a:pPr>
            <a:r>
              <a:rPr lang="en-US" sz="1500" dirty="0" smtClean="0"/>
              <a:t>Sluggish economic growth</a:t>
            </a:r>
          </a:p>
          <a:p>
            <a:pPr lvl="1">
              <a:buFontTx/>
              <a:buChar char="-"/>
            </a:pPr>
            <a:r>
              <a:rPr lang="en-US" sz="1500" dirty="0" smtClean="0"/>
              <a:t>Currency headwinds. Weaker currency in Japan and Canada (11% of sales)</a:t>
            </a:r>
          </a:p>
          <a:p>
            <a:pPr lvl="1">
              <a:buFontTx/>
              <a:buChar char="-"/>
            </a:pPr>
            <a:r>
              <a:rPr lang="en-US" sz="1500" dirty="0" smtClean="0"/>
              <a:t>Low inflation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r>
              <a:rPr lang="en-US" sz="1700" dirty="0" smtClean="0"/>
              <a:t>Weakness:</a:t>
            </a:r>
          </a:p>
          <a:p>
            <a:pPr lvl="1">
              <a:buFontTx/>
              <a:buChar char="-"/>
            </a:pPr>
            <a:r>
              <a:rPr lang="en-US" sz="1500" dirty="0" smtClean="0"/>
              <a:t>Minor footprints in international markets. Will only experience small secondary effects from strong international economic growth, especially if U.S manufacturers move production overseas</a:t>
            </a:r>
            <a:endParaRPr lang="en-US" sz="1500" dirty="0"/>
          </a:p>
          <a:p>
            <a:pPr marL="45720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09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18506"/>
          </a:xfrm>
        </p:spPr>
        <p:txBody>
          <a:bodyPr>
            <a:normAutofit/>
          </a:bodyPr>
          <a:lstStyle/>
          <a:p>
            <a:r>
              <a:rPr lang="en-US" b="1" dirty="0" smtClean="0"/>
              <a:t>Prospector Screen Results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526" t="26983" r="32553" b="35965"/>
          <a:stretch/>
        </p:blipFill>
        <p:spPr>
          <a:xfrm>
            <a:off x="385010" y="1515979"/>
            <a:ext cx="8466585" cy="327258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89435" y="4162926"/>
            <a:ext cx="595424" cy="276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89435" y="3328736"/>
            <a:ext cx="595424" cy="276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35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Team Recommendation Slide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09733"/>
              </p:ext>
            </p:extLst>
          </p:nvPr>
        </p:nvGraphicFramePr>
        <p:xfrm>
          <a:off x="599087" y="1620748"/>
          <a:ext cx="7893268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757"/>
                <a:gridCol w="844332"/>
                <a:gridCol w="1205186"/>
                <a:gridCol w="1425904"/>
                <a:gridCol w="623613"/>
                <a:gridCol w="2007476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Most</a:t>
                      </a:r>
                      <a:r>
                        <a:rPr lang="en-US" sz="2400" baseline="0" dirty="0" smtClean="0"/>
                        <a:t> to Least Preferred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 1                           2                            3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GWW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FAST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MSM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FAST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GWW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MSM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FAST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GWW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MSM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Chris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FAST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GWW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MSM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Curt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AMZN ;)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Ratings Legend: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BUY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NEUTRAL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SELL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8034" y="1226273"/>
            <a:ext cx="8087932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Team B Stock Study</a:t>
            </a:r>
            <a:br>
              <a:rPr lang="en-US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b="1" dirty="0" smtClean="0"/>
              <a:t>Industrial Distribution: MRO Market Participants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4110610"/>
            <a:ext cx="6858000" cy="2257848"/>
          </a:xfrm>
        </p:spPr>
        <p:txBody>
          <a:bodyPr>
            <a:normAutofit/>
          </a:bodyPr>
          <a:lstStyle/>
          <a:p>
            <a:r>
              <a:rPr lang="en-US" dirty="0" smtClean="0"/>
              <a:t>By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Pat </a:t>
            </a:r>
            <a:r>
              <a:rPr lang="en-US" dirty="0" err="1" smtClean="0"/>
              <a:t>Deak</a:t>
            </a:r>
            <a:r>
              <a:rPr lang="en-US" dirty="0" smtClean="0"/>
              <a:t> , Len Douglass, </a:t>
            </a:r>
            <a:r>
              <a:rPr lang="en-US" dirty="0"/>
              <a:t>Ram </a:t>
            </a:r>
            <a:r>
              <a:rPr lang="en-US" dirty="0" err="1" smtClean="0"/>
              <a:t>Ganapathi</a:t>
            </a:r>
            <a:r>
              <a:rPr lang="en-US" dirty="0" smtClean="0"/>
              <a:t>, 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Chris Rolls, </a:t>
            </a:r>
            <a:r>
              <a:rPr lang="en-US" dirty="0" err="1" smtClean="0"/>
              <a:t>Sudip</a:t>
            </a:r>
            <a:r>
              <a:rPr lang="en-US" dirty="0" smtClean="0"/>
              <a:t> </a:t>
            </a:r>
            <a:r>
              <a:rPr lang="en-US" dirty="0" err="1" smtClean="0"/>
              <a:t>Suvedi</a:t>
            </a:r>
            <a:r>
              <a:rPr lang="en-US" dirty="0" smtClean="0"/>
              <a:t>, </a:t>
            </a:r>
            <a:r>
              <a:rPr lang="en-US" dirty="0"/>
              <a:t>Gillian </a:t>
            </a:r>
            <a:r>
              <a:rPr lang="en-US" dirty="0" smtClean="0"/>
              <a:t>Todd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r>
              <a:rPr lang="en-US" dirty="0" smtClean="0"/>
              <a:t>04/18/2015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5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Industrial Distribution: Maintenance, Repair and Operations (MRO) Market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MRO </a:t>
            </a:r>
            <a:r>
              <a:rPr lang="en-US" dirty="0" smtClean="0"/>
              <a:t>US Market </a:t>
            </a:r>
            <a:r>
              <a:rPr lang="en-US" dirty="0" smtClean="0"/>
              <a:t>is valued at ~$150B.</a:t>
            </a:r>
          </a:p>
          <a:p>
            <a:r>
              <a:rPr lang="en-US" dirty="0" smtClean="0"/>
              <a:t> Role of Industrial Distributors:	</a:t>
            </a:r>
          </a:p>
          <a:p>
            <a:pPr lvl="1"/>
            <a:r>
              <a:rPr lang="en-US" dirty="0" smtClean="0"/>
              <a:t>Many manufacturers do not have the scale to evaluate and select products from 1000s of vendors and 1Ms of SKUs.</a:t>
            </a:r>
          </a:p>
          <a:p>
            <a:pPr lvl="1"/>
            <a:r>
              <a:rPr lang="en-US" dirty="0" smtClean="0"/>
              <a:t>Serve manufacturing customers by evaluating, recommending and supplying MRO products &amp; services needed precisely and fluidly.</a:t>
            </a:r>
          </a:p>
          <a:p>
            <a:pPr lvl="1"/>
            <a:r>
              <a:rPr lang="en-US" dirty="0" smtClean="0"/>
              <a:t>Serve product vendors by providing salesforces and distribution networks.</a:t>
            </a:r>
          </a:p>
          <a:p>
            <a:r>
              <a:rPr lang="en-US" dirty="0" smtClean="0"/>
              <a:t>Fragmented Market.</a:t>
            </a:r>
          </a:p>
          <a:p>
            <a:pPr lvl="1"/>
            <a:r>
              <a:rPr lang="en-US" dirty="0" smtClean="0"/>
              <a:t>Top 50 distributors represent only ~30% of the market.</a:t>
            </a:r>
          </a:p>
          <a:p>
            <a:pPr lvl="1"/>
            <a:r>
              <a:rPr lang="en-US" dirty="0" smtClean="0"/>
              <a:t>Largest players: GWW (6.7%), FAST (2.5%), MSM (1.8%), WCC (5.3%).</a:t>
            </a:r>
          </a:p>
        </p:txBody>
      </p:sp>
    </p:spTree>
    <p:extLst>
      <p:ext uri="{BB962C8B-B14F-4D97-AF65-F5344CB8AC3E}">
        <p14:creationId xmlns:p14="http://schemas.microsoft.com/office/powerpoint/2010/main" val="3768093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Industrial Distribution: Maintenance, Repair and Operations (MRO) Market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54200"/>
            <a:ext cx="7886700" cy="4622800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to some degree follows:</a:t>
            </a:r>
          </a:p>
          <a:p>
            <a:pPr lvl="1"/>
            <a:r>
              <a:rPr lang="en-US" dirty="0" smtClean="0"/>
              <a:t>ISM </a:t>
            </a:r>
            <a:r>
              <a:rPr lang="en-US" dirty="0" smtClean="0"/>
              <a:t>Manufacturing Index performance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Non-farm payrolls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63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579" t="20244" r="27132" b="5418"/>
          <a:stretch/>
        </p:blipFill>
        <p:spPr>
          <a:xfrm>
            <a:off x="348876" y="367426"/>
            <a:ext cx="8398081" cy="612962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808495" y="1564105"/>
            <a:ext cx="336884" cy="5895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7159" y="4903056"/>
            <a:ext cx="849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An index </a:t>
            </a:r>
            <a:r>
              <a:rPr lang="en-US" sz="1600" b="1" dirty="0">
                <a:solidFill>
                  <a:srgbClr val="FF0000"/>
                </a:solidFill>
              </a:rPr>
              <a:t>based on surveys of more than 300 manufacturing firms </a:t>
            </a:r>
            <a:r>
              <a:rPr lang="en-US" sz="1600" b="1" dirty="0"/>
              <a:t>by the Institute of Supply Management. The ISM Manufacturing Index </a:t>
            </a:r>
            <a:r>
              <a:rPr lang="en-US" sz="1600" b="1" dirty="0">
                <a:solidFill>
                  <a:srgbClr val="FF0000"/>
                </a:solidFill>
              </a:rPr>
              <a:t>monitors employment, production inventories, new orders and supplier deliveries</a:t>
            </a:r>
            <a:r>
              <a:rPr lang="en-US" sz="1600" b="1" dirty="0"/>
              <a:t>. A composite diffusion index is created that monitors conditions in national manufacturing based on the data from these surveys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7546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Industrial Distribution: Maintenance, Repair and Operations (MRO) Market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66232"/>
            <a:ext cx="7886700" cy="4257842"/>
          </a:xfrm>
        </p:spPr>
        <p:txBody>
          <a:bodyPr>
            <a:normAutofit/>
          </a:bodyPr>
          <a:lstStyle/>
          <a:p>
            <a:r>
              <a:rPr lang="en-US" dirty="0" smtClean="0"/>
              <a:t>Strategies </a:t>
            </a:r>
            <a:r>
              <a:rPr lang="en-US" dirty="0" smtClean="0"/>
              <a:t>for developing competitive advantage:</a:t>
            </a:r>
          </a:p>
          <a:p>
            <a:pPr lvl="1"/>
            <a:r>
              <a:rPr lang="en-US" dirty="0" smtClean="0"/>
              <a:t>Network Effect</a:t>
            </a:r>
          </a:p>
          <a:p>
            <a:pPr lvl="2"/>
            <a:r>
              <a:rPr lang="en-US" dirty="0" smtClean="0"/>
              <a:t>Become integral in customers’ procurement and suppliers’ sales process (</a:t>
            </a:r>
            <a:r>
              <a:rPr lang="en-US" dirty="0" err="1" smtClean="0"/>
              <a:t>eg</a:t>
            </a:r>
            <a:r>
              <a:rPr lang="en-US" dirty="0" smtClean="0"/>
              <a:t>. supply chain services, value-additive information, multichannel distribution).</a:t>
            </a:r>
          </a:p>
          <a:p>
            <a:pPr lvl="1"/>
            <a:r>
              <a:rPr lang="en-US" dirty="0" smtClean="0"/>
              <a:t>Cost Advantage</a:t>
            </a:r>
          </a:p>
          <a:p>
            <a:pPr lvl="2"/>
            <a:r>
              <a:rPr lang="en-US" dirty="0" smtClean="0"/>
              <a:t>Economies of scale (volume rebates).</a:t>
            </a:r>
          </a:p>
          <a:p>
            <a:pPr lvl="2"/>
            <a:r>
              <a:rPr lang="en-US" dirty="0" smtClean="0"/>
              <a:t>Direct product sourcing.</a:t>
            </a:r>
          </a:p>
          <a:p>
            <a:pPr lvl="2"/>
            <a:r>
              <a:rPr lang="en-US" dirty="0" smtClean="0"/>
              <a:t>Private-label products.</a:t>
            </a:r>
          </a:p>
          <a:p>
            <a:pPr lvl="2"/>
            <a:r>
              <a:rPr lang="en-US" dirty="0" smtClean="0"/>
              <a:t>Efficient logistics supply chain.</a:t>
            </a:r>
            <a:endParaRPr lang="en-US" dirty="0"/>
          </a:p>
          <a:p>
            <a:pPr lvl="1"/>
            <a:r>
              <a:rPr lang="en-US" dirty="0" smtClean="0"/>
              <a:t>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24968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Primary Distribution Channels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840161"/>
              </p:ext>
            </p:extLst>
          </p:nvPr>
        </p:nvGraphicFramePr>
        <p:xfrm>
          <a:off x="483477" y="1788194"/>
          <a:ext cx="827164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847"/>
                <a:gridCol w="1198179"/>
                <a:gridCol w="1650125"/>
                <a:gridCol w="1114096"/>
                <a:gridCol w="1923393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FAST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GWW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MSM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Amzn</a:t>
                      </a:r>
                      <a:r>
                        <a:rPr lang="en-US" sz="2400" baseline="0" dirty="0" smtClean="0"/>
                        <a:t> Supply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eCommerce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36%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Catalog Sales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Vendor Managed</a:t>
                      </a:r>
                      <a:r>
                        <a:rPr lang="en-US" sz="2400" baseline="0" dirty="0" smtClean="0"/>
                        <a:t> Inventory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Local</a:t>
                      </a:r>
                      <a:r>
                        <a:rPr lang="en-US" sz="2400" baseline="0" dirty="0" smtClean="0"/>
                        <a:t> Stores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~2700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~700 (30%)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~100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Vending</a:t>
                      </a:r>
                      <a:r>
                        <a:rPr lang="en-US" sz="2400" baseline="0" dirty="0" smtClean="0"/>
                        <a:t> Machine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5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6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204179"/>
              </p:ext>
            </p:extLst>
          </p:nvPr>
        </p:nvGraphicFramePr>
        <p:xfrm>
          <a:off x="0" y="1"/>
          <a:ext cx="9144000" cy="6809379"/>
        </p:xfrm>
        <a:graphic>
          <a:graphicData uri="http://schemas.openxmlformats.org/drawingml/2006/table">
            <a:tbl>
              <a:tblPr/>
              <a:tblGrid>
                <a:gridCol w="2743200"/>
                <a:gridCol w="1981200"/>
                <a:gridCol w="914400"/>
                <a:gridCol w="3505200"/>
              </a:tblGrid>
              <a:tr h="69247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“Growth Through Customer Service”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Prospector Industry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Industrial Distribution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Off &amp; Dir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1%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Institutional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91.4%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3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Background Info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Industrial distribution company focusing on Maintenance, Repair and Operations Market.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147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1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en-US" sz="2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Strengths / </a:t>
                      </a:r>
                      <a:r>
                        <a:rPr kumimoji="0" lang="en-US" sz="22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Opps</a:t>
                      </a:r>
                      <a:r>
                        <a:rPr kumimoji="0" lang="en-US" sz="2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(Moat: WIDE)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Low MRO market penetration.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Scale and scope.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World-class distribution network.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Customer manufacturing.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High technical capability and local customer service.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Leader in industrial vending.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Weaknesses / Risks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Products largely commodities.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Close to saturating N.A. with stores (~2700 vs 3500 max).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competition (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eg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Amazon Supply, Grainger,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etc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).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44598"/>
            <a:ext cx="2656926" cy="578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2333" t="24518" r="54583" b="35333"/>
          <a:stretch/>
        </p:blipFill>
        <p:spPr>
          <a:xfrm>
            <a:off x="38100" y="1752599"/>
            <a:ext cx="3576491" cy="2070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3001" t="60074" r="75666" b="16963"/>
          <a:stretch/>
        </p:blipFill>
        <p:spPr>
          <a:xfrm>
            <a:off x="3678091" y="1752599"/>
            <a:ext cx="1727200" cy="1968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51833" t="23185" r="38417" b="60963"/>
          <a:stretch/>
        </p:blipFill>
        <p:spPr>
          <a:xfrm>
            <a:off x="5529409" y="1752599"/>
            <a:ext cx="1485900" cy="13589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542109" y="3012389"/>
            <a:ext cx="1854200" cy="902555"/>
            <a:chOff x="5508085" y="5069789"/>
            <a:chExt cx="1854200" cy="9025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/>
            <a:srcRect l="49396" t="63544" r="26195"/>
            <a:stretch/>
          </p:blipFill>
          <p:spPr>
            <a:xfrm>
              <a:off x="5508085" y="5254455"/>
              <a:ext cx="1854200" cy="71788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667500" y="5069789"/>
              <a:ext cx="6529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2750" t="17111" r="72750" b="63185"/>
          <a:stretch/>
        </p:blipFill>
        <p:spPr>
          <a:xfrm>
            <a:off x="7150100" y="1752599"/>
            <a:ext cx="1922970" cy="1469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4908" y="2827723"/>
            <a:ext cx="13821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Sales $3.73B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86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2170</TotalTime>
  <Words>1253</Words>
  <Application>Microsoft Office PowerPoint</Application>
  <PresentationFormat>On-screen Show (4:3)</PresentationFormat>
  <Paragraphs>284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Initial Candidate List</vt:lpstr>
      <vt:lpstr>Prospector Screen Results</vt:lpstr>
      <vt:lpstr>Team B Stock Study  Industrial Distribution: MRO Market Participants</vt:lpstr>
      <vt:lpstr>Industrial Distribution: Maintenance, Repair and Operations (MRO) Market</vt:lpstr>
      <vt:lpstr>Industrial Distribution: Maintenance, Repair and Operations (MRO) Market</vt:lpstr>
      <vt:lpstr>PowerPoint Presentation</vt:lpstr>
      <vt:lpstr>Industrial Distribution: Maintenance, Repair and Operations (MRO) Market</vt:lpstr>
      <vt:lpstr>Primary Distribution Channels</vt:lpstr>
      <vt:lpstr>PowerPoint Presentation</vt:lpstr>
      <vt:lpstr>Fastenal: Sales Breakdown</vt:lpstr>
      <vt:lpstr>“Growth Through Customer Service”</vt:lpstr>
      <vt:lpstr>Fastenal Customer Quote</vt:lpstr>
      <vt:lpstr>Fastenal: Growth Opportunities</vt:lpstr>
      <vt:lpstr>Grainger (GWW)</vt:lpstr>
      <vt:lpstr>Grainger – 2014 Sales</vt:lpstr>
      <vt:lpstr>Grainger - Worldwide</vt:lpstr>
      <vt:lpstr>Grainger – Operating models </vt:lpstr>
      <vt:lpstr>Grainger - Primary Distribution Channel Comparison</vt:lpstr>
      <vt:lpstr>Grainger </vt:lpstr>
      <vt:lpstr>Team Recommendation Slide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Rolls</dc:creator>
  <cp:lastModifiedBy>Christopher Rolls</cp:lastModifiedBy>
  <cp:revision>153</cp:revision>
  <dcterms:created xsi:type="dcterms:W3CDTF">2015-04-04T12:50:20Z</dcterms:created>
  <dcterms:modified xsi:type="dcterms:W3CDTF">2015-04-18T12:16:01Z</dcterms:modified>
</cp:coreProperties>
</file>