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79" r:id="rId4"/>
    <p:sldId id="277" r:id="rId5"/>
    <p:sldId id="280" r:id="rId6"/>
    <p:sldId id="278" r:id="rId7"/>
    <p:sldId id="283" r:id="rId8"/>
    <p:sldId id="281" r:id="rId9"/>
    <p:sldId id="288" r:id="rId10"/>
    <p:sldId id="284" r:id="rId11"/>
    <p:sldId id="285" r:id="rId12"/>
    <p:sldId id="286" r:id="rId13"/>
    <p:sldId id="287" r:id="rId14"/>
    <p:sldId id="289" r:id="rId15"/>
    <p:sldId id="294" r:id="rId16"/>
    <p:sldId id="296" r:id="rId17"/>
    <p:sldId id="297" r:id="rId18"/>
    <p:sldId id="298" r:id="rId19"/>
    <p:sldId id="300" r:id="rId20"/>
    <p:sldId id="293" r:id="rId21"/>
    <p:sldId id="299" r:id="rId22"/>
    <p:sldId id="301" r:id="rId23"/>
    <p:sldId id="282" r:id="rId24"/>
    <p:sldId id="30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6228"/>
  </p:normalViewPr>
  <p:slideViewPr>
    <p:cSldViewPr snapToGrid="0">
      <p:cViewPr varScale="1">
        <p:scale>
          <a:sx n="122" d="100"/>
          <a:sy n="122" d="100"/>
        </p:scale>
        <p:origin x="2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FF915B-B971-4F45-B2DB-7502D6D41B86}" type="datetimeFigureOut">
              <a:rPr lang="en-US" smtClean="0"/>
              <a:t>3/20/21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19A1B-2B41-4FE0-9F05-0F08AA357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5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B4C15-7C28-4D0C-AA30-220CAAEE42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317668-256D-4E01-9F87-63532DA402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6D03F-3CC0-4155-A396-8F320B7F4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233-70CC-44D9-9C27-19A5B7B9091B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CD829-39B5-4163-8DE4-2C76D5BDE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8F69-8452-4B90-93AC-95DB79523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BE94-E39C-409C-BA05-65F3F2FB3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60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1D046-6119-42C2-A37F-A32A2D9EA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1408B2-8AD7-4C36-BF1F-79580D112C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FA209-C117-4DD8-A800-D499D7B1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233-70CC-44D9-9C27-19A5B7B9091B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1A569-45AD-4512-BD9B-529D71B39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D14CE0-88E1-40EA-B6F1-D6B953CA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BE94-E39C-409C-BA05-65F3F2FB3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09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A5F1-BC10-4860-AF0F-E906253AB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98D91-1DA4-470E-8F12-A7F303F8F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3791C-781D-4CB2-BE07-733711C3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233-70CC-44D9-9C27-19A5B7B9091B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46F07-DDCD-4807-A465-47D8568E7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B7DCE-0423-4540-9F85-AB3E5FD74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BE94-E39C-409C-BA05-65F3F2FB3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90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A811A-F6CE-4B3D-AC75-24DEDC8FA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65E38-8302-43BE-8580-FD0C12AB5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36BC1-6813-4B33-8610-765A4FD8D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233-70CC-44D9-9C27-19A5B7B9091B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2B436-851E-4350-91FF-A42207B4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90B3A2-3155-4955-84E4-F2F42ACD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BE94-E39C-409C-BA05-65F3F2FB3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82D36-7B9F-4C46-ABA8-B79172051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510B4-47B1-4C3A-BBAD-8D94DBEB7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9A543-2BA1-4423-BD0A-4D894B3E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233-70CC-44D9-9C27-19A5B7B9091B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2192F-1811-44F8-A288-F5C145D62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655E7-1FE9-43D2-B586-8E18EE7C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BE94-E39C-409C-BA05-65F3F2FB3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90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44408-28D6-4C1A-B5B5-899BFDAC5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66DD6-CBAD-43A0-82EC-8B8E980BC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38583-BA76-45BE-9F86-7D1B66B04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50B05-C2EF-4F36-B8CF-2E37761BB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233-70CC-44D9-9C27-19A5B7B9091B}" type="datetimeFigureOut">
              <a:rPr lang="en-US" smtClean="0"/>
              <a:t>3/20/21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C7DF7-FC23-411C-97DA-CBBD5E8BB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157A4B-17BA-464D-B484-3D42DB22F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BE94-E39C-409C-BA05-65F3F2FB3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6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F53C3-8DB5-4777-9E4F-C730EFED0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47EA79-EC63-4BE8-8734-864970FED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BCFE8-D29E-473F-A2BF-475D3B2DE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4684BA-826C-4EC5-AF63-3D69A034E2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6C279A-249D-47D4-A57E-8722558FE6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5015AF-81B8-400C-B29D-174D0CBB5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233-70CC-44D9-9C27-19A5B7B9091B}" type="datetimeFigureOut">
              <a:rPr lang="en-US" smtClean="0"/>
              <a:t>3/20/21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6A683D-CDAA-4525-854A-76BD19EF4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9CD6B2-8664-4AA7-94EE-D696677A4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BE94-E39C-409C-BA05-65F3F2FB3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4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689DD-C7B8-4981-9CE2-642E61E4A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E5F7D7-CFD7-4D17-8CB1-0D5F01748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233-70CC-44D9-9C27-19A5B7B9091B}" type="datetimeFigureOut">
              <a:rPr lang="en-US" smtClean="0"/>
              <a:t>3/20/21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1448C-CD2B-43B0-967F-5F8DA418E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A05AAC-02B5-4642-BBF5-26C2C0DF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BE94-E39C-409C-BA05-65F3F2FB3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55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1D167-DA3B-4579-9D06-690EA001B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233-70CC-44D9-9C27-19A5B7B9091B}" type="datetimeFigureOut">
              <a:rPr lang="en-US" smtClean="0"/>
              <a:t>3/20/21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57D60A-D417-4632-AE17-0C2475A7E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E7118-B4CA-48DE-9DAF-3175054C9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BE94-E39C-409C-BA05-65F3F2FB3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364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C715-21C8-4E9B-8614-27B67FA6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7ACC1-5677-4A48-81CA-08009A999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2F891-146F-4910-8444-C108F38D5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BDEF5-27EA-487F-877E-7AB3E39CD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233-70CC-44D9-9C27-19A5B7B9091B}" type="datetimeFigureOut">
              <a:rPr lang="en-US" smtClean="0"/>
              <a:t>3/20/21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0FFD89-F770-4B00-A079-63DFAA71E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7AA34-70AA-4962-840E-9A28D57BF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BE94-E39C-409C-BA05-65F3F2FB3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81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53BA-19E9-42CE-8FA4-4DA1ABBC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27549A-5636-4BBF-8512-C548FC8CFA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C98E1-0520-477C-ACD0-86CB17423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088FB-928F-4D37-B919-38287AC79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3233-70CC-44D9-9C27-19A5B7B9091B}" type="datetimeFigureOut">
              <a:rPr lang="en-US" smtClean="0"/>
              <a:t>3/20/21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A0A62-8FEE-4397-BAA6-6E9E8C133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32011-B90B-4270-B40B-A0F2EA937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FBE94-E39C-409C-BA05-65F3F2FB3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1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AE6769-44B9-4E2A-870D-A78877789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E3EA2-A360-4C01-94B4-F1C5AED98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C98C1-3ACB-45BE-B6D8-78F84BAFD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43233-70CC-44D9-9C27-19A5B7B9091B}" type="datetimeFigureOut">
              <a:rPr lang="en-US" smtClean="0"/>
              <a:t>3/20/21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7C90D-CAFC-4270-9F8A-8387683FFB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2528B-F147-430B-A0FB-759049D5B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FBE94-E39C-409C-BA05-65F3F2FB3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2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017DF-1847-4FFA-84CC-A5CED5C88E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NAIC Mar 19</a:t>
            </a:r>
            <a:r>
              <a:rPr lang="en-US" baseline="30000" dirty="0"/>
              <a:t>th</a:t>
            </a:r>
            <a:r>
              <a:rPr lang="en-US" dirty="0"/>
              <a:t> 2020 Meeting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EBF965-110D-40C3-B35E-B9A91564D8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New Stock Idea, Homebuilders</a:t>
            </a:r>
          </a:p>
        </p:txBody>
      </p:sp>
    </p:spTree>
    <p:extLst>
      <p:ext uri="{BB962C8B-B14F-4D97-AF65-F5344CB8AC3E}">
        <p14:creationId xmlns:p14="http://schemas.microsoft.com/office/powerpoint/2010/main" val="2890104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Valueline</a:t>
            </a:r>
            <a:r>
              <a:rPr lang="en-US" dirty="0"/>
              <a:t> Report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507A89-7D57-BC4F-A785-103934A3A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437" y="841728"/>
            <a:ext cx="8101692" cy="601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73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Valueline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D24D8A-89B7-4448-B681-44E50EE70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860" y="629829"/>
            <a:ext cx="9536280" cy="622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64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SSG, DHI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4561F-E813-704E-980C-89A632C25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24" y="590843"/>
            <a:ext cx="5704854" cy="6063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7C0994-F515-3A42-B2B3-DA4B5915A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054" y="590843"/>
            <a:ext cx="4896475" cy="626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85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DR Horton Business Summary, S&amp;P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27A72-377F-3F4F-8F6C-BB93BAF10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845" y="689317"/>
            <a:ext cx="5697003" cy="616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776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71616B-0C41-DE45-84FF-F9E4E8B42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50" y="641706"/>
            <a:ext cx="8240939" cy="62162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1FAE286-7262-804E-9013-C2A4C7E70718}"/>
              </a:ext>
            </a:extLst>
          </p:cNvPr>
          <p:cNvSpPr txBox="1">
            <a:spLocks/>
          </p:cNvSpPr>
          <p:nvPr/>
        </p:nvSpPr>
        <p:spPr>
          <a:xfrm>
            <a:off x="838200" y="-2606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Industry Outlook, S&amp;P </a:t>
            </a:r>
            <a:r>
              <a:rPr lang="en-US" dirty="0">
                <a:sym typeface="Wingdings" pitchFamily="2" charset="2"/>
              </a:rPr>
              <a:t> Favorable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288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FAE286-7262-804E-9013-C2A4C7E70718}"/>
              </a:ext>
            </a:extLst>
          </p:cNvPr>
          <p:cNvSpPr txBox="1">
            <a:spLocks/>
          </p:cNvSpPr>
          <p:nvPr/>
        </p:nvSpPr>
        <p:spPr>
          <a:xfrm>
            <a:off x="450165" y="-260682"/>
            <a:ext cx="113948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S&amp;P, 1/26/21 Update; High EPS; Large Growth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65C9FF-E21F-374B-9C1A-6418D65A7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470" y="1058348"/>
            <a:ext cx="7411329" cy="53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97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S&amp;P Report Highlights DHI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9705E8-5D21-4742-A8D3-5B463EDB8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893" y="759741"/>
            <a:ext cx="6449310" cy="609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27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Valueline</a:t>
            </a:r>
            <a:r>
              <a:rPr lang="en-US" dirty="0"/>
              <a:t> Report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E4F3D0-DFA8-0147-9D71-75EA10E9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751" y="666038"/>
            <a:ext cx="8312497" cy="619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335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Valueline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0F113-5295-E24C-861F-13817923A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66" y="667574"/>
            <a:ext cx="9156023" cy="619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35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MTH Business Summary, S&amp;P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6025B5-15D3-2943-89B1-35E8BFA27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990" y="619518"/>
            <a:ext cx="5695629" cy="623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31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9690" y="34305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Methodology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E3A2B-A185-4B3D-9BE3-38B290E5E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52159"/>
            <a:ext cx="10515600" cy="8606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1. We asked each team-member – what have you bought recently? What looks good?</a:t>
            </a:r>
          </a:p>
          <a:p>
            <a:pPr lvl="1"/>
            <a:r>
              <a:rPr lang="en-US" dirty="0"/>
              <a:t>Sudip’s replies above from late Jan in prep for Feb </a:t>
            </a:r>
            <a:r>
              <a:rPr lang="en-US" dirty="0" err="1"/>
              <a:t>mtng</a:t>
            </a:r>
            <a:r>
              <a:rPr lang="en-US" dirty="0"/>
              <a:t> (left)</a:t>
            </a:r>
          </a:p>
          <a:p>
            <a:pPr lvl="1"/>
            <a:r>
              <a:rPr lang="en-US" dirty="0"/>
              <a:t>Good stock ideas, determined around 1/31 after our discussions (right)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AA58F3-03B3-6345-B1F5-78DD26201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83" y="1371600"/>
            <a:ext cx="7200900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FFD9A-5797-9D45-B870-A574F0906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5807" y="706964"/>
            <a:ext cx="3900206" cy="496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95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FAE286-7262-804E-9013-C2A4C7E70718}"/>
              </a:ext>
            </a:extLst>
          </p:cNvPr>
          <p:cNvSpPr txBox="1">
            <a:spLocks/>
          </p:cNvSpPr>
          <p:nvPr/>
        </p:nvSpPr>
        <p:spPr>
          <a:xfrm>
            <a:off x="450165" y="-260682"/>
            <a:ext cx="113948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Industry Peer Group, S&amp;P </a:t>
            </a:r>
            <a:r>
              <a:rPr lang="en-US" dirty="0">
                <a:sym typeface="Wingdings" pitchFamily="2" charset="2"/>
              </a:rPr>
              <a:t> DHI, One of the Best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74E794-915B-9840-9F69-35C73C7E2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0" y="806945"/>
            <a:ext cx="12192000" cy="2796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EC8D52-3CC2-CC49-A550-F2053A0B4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8577"/>
            <a:ext cx="12192000" cy="254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690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SSG, MTH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D1AEA7-1755-BE4A-8889-FAF8F0AE7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6" y="618978"/>
            <a:ext cx="4670362" cy="6142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107A9B-931F-4D4D-B49E-6FAB7AE64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421" y="618978"/>
            <a:ext cx="4648974" cy="590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12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SSG, DHI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4561F-E813-704E-980C-89A632C25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24" y="590843"/>
            <a:ext cx="5704854" cy="6063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7C0994-F515-3A42-B2B3-DA4B5915A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054" y="590843"/>
            <a:ext cx="4896475" cy="626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53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Summary of Recommendation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FD3E16-F368-414E-A917-B8229380A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446"/>
            <a:ext cx="12192000" cy="452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40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Recommendation/Questions?</a:t>
            </a:r>
          </a:p>
        </p:txBody>
      </p:sp>
    </p:spTree>
    <p:extLst>
      <p:ext uri="{BB962C8B-B14F-4D97-AF65-F5344CB8AC3E}">
        <p14:creationId xmlns:p14="http://schemas.microsoft.com/office/powerpoint/2010/main" val="396120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2419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Methodology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E3A2B-A185-4B3D-9BE3-38B290E5E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97387"/>
            <a:ext cx="10515600" cy="86061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1. We asked each team-member – what have you bought recently? What looks good?</a:t>
            </a:r>
          </a:p>
          <a:p>
            <a:pPr lvl="1"/>
            <a:r>
              <a:rPr lang="en-US" dirty="0"/>
              <a:t>Jim’s ideas, updated for PAR around 3/15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9A07CF-7D3B-6A46-9034-356D199A5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648" y="626011"/>
            <a:ext cx="5348704" cy="5226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54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Methodology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E3A2B-A185-4B3D-9BE3-38B290E5E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333" y="5023821"/>
            <a:ext cx="11203745" cy="15739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2. In looking for industry we don’t currently own &amp; fits NAIC profile, homebuilders still look positive (~12% PAR; </a:t>
            </a:r>
            <a:r>
              <a:rPr lang="en-US" dirty="0" err="1"/>
              <a:t>mypar</a:t>
            </a:r>
            <a:r>
              <a:rPr lang="en-US" dirty="0"/>
              <a:t>—industry PAR in Manifest is about 5%)</a:t>
            </a:r>
          </a:p>
          <a:p>
            <a:pPr marL="0" indent="0">
              <a:buNone/>
            </a:pPr>
            <a:r>
              <a:rPr lang="en-US" dirty="0"/>
              <a:t>3. While interest rates may go up, Fed likely to keep rates lower; historic lows</a:t>
            </a:r>
          </a:p>
          <a:p>
            <a:pPr marL="0" indent="0">
              <a:buNone/>
            </a:pPr>
            <a:r>
              <a:rPr lang="en-US" dirty="0"/>
              <a:t>4. In post-WWI and WWII areas, many homes were built for years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E08296-6562-6F4E-9819-5CFD80801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33" y="822034"/>
            <a:ext cx="72009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22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Methodology Used for Homebuilding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F71AE8-6D89-7046-9DAE-7E09A6BB6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490646"/>
            <a:ext cx="11353800" cy="427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2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Various Building Industries Studied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1EAFF3-0182-6F4B-AA9D-5FB4F1E27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550" y="789686"/>
            <a:ext cx="9595522" cy="606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07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Various Building Industries Studied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97A9DE-591C-9643-ACC0-3E11C1FA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444"/>
            <a:ext cx="12192000" cy="462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1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Various Building Industries Studied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253F6-2C49-F84D-8631-EF1B3ACC9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3545"/>
            <a:ext cx="12192000" cy="277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88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A57B-3E58-4948-950C-5F971E52F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068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S&amp;P Report Highlights DHI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00AF4-D6A3-6046-B8BD-37A7D64C3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510" y="665156"/>
            <a:ext cx="6734979" cy="619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10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5024</TotalTime>
  <Words>250</Words>
  <Application>Microsoft Macintosh PowerPoint</Application>
  <PresentationFormat>Widescreen</PresentationFormat>
  <Paragraphs>33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NAIC Mar 19th 2020 Meeting</vt:lpstr>
      <vt:lpstr>Methodology Used</vt:lpstr>
      <vt:lpstr>Methodology Used</vt:lpstr>
      <vt:lpstr>Methodology Used</vt:lpstr>
      <vt:lpstr>Methodology Used for Homebuilding</vt:lpstr>
      <vt:lpstr>Various Building Industries Studied</vt:lpstr>
      <vt:lpstr>Various Building Industries Studied</vt:lpstr>
      <vt:lpstr>Various Building Industries Studied</vt:lpstr>
      <vt:lpstr>S&amp;P Report Highlights DHI</vt:lpstr>
      <vt:lpstr>Valueline Report</vt:lpstr>
      <vt:lpstr>Valueline</vt:lpstr>
      <vt:lpstr>SSG, DHI</vt:lpstr>
      <vt:lpstr>DR Horton Business Summary, S&amp;P</vt:lpstr>
      <vt:lpstr>PowerPoint Presentation</vt:lpstr>
      <vt:lpstr>PowerPoint Presentation</vt:lpstr>
      <vt:lpstr>S&amp;P Report Highlights DHI</vt:lpstr>
      <vt:lpstr>Valueline Report</vt:lpstr>
      <vt:lpstr>Valueline</vt:lpstr>
      <vt:lpstr>MTH Business Summary, S&amp;P</vt:lpstr>
      <vt:lpstr>PowerPoint Presentation</vt:lpstr>
      <vt:lpstr>SSG, MTH</vt:lpstr>
      <vt:lpstr>SSG, DHI</vt:lpstr>
      <vt:lpstr>Summary of Recommendation</vt:lpstr>
      <vt:lpstr>Recommendation/Questions?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NAIC January 18th 2020 Meeting</dc:title>
  <dc:creator>12487</dc:creator>
  <cp:lastModifiedBy>Elizabeth Suvedi</cp:lastModifiedBy>
  <cp:revision>30</cp:revision>
  <dcterms:created xsi:type="dcterms:W3CDTF">2020-01-14T20:05:36Z</dcterms:created>
  <dcterms:modified xsi:type="dcterms:W3CDTF">2021-03-20T15:58:12Z</dcterms:modified>
</cp:coreProperties>
</file>