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56" r:id="rId2"/>
    <p:sldId id="286" r:id="rId3"/>
    <p:sldId id="257" r:id="rId4"/>
    <p:sldId id="284" r:id="rId5"/>
    <p:sldId id="258" r:id="rId6"/>
    <p:sldId id="259" r:id="rId7"/>
    <p:sldId id="262" r:id="rId8"/>
    <p:sldId id="275" r:id="rId9"/>
    <p:sldId id="261" r:id="rId10"/>
    <p:sldId id="260" r:id="rId11"/>
    <p:sldId id="276" r:id="rId12"/>
    <p:sldId id="277" r:id="rId13"/>
    <p:sldId id="274" r:id="rId14"/>
    <p:sldId id="282" r:id="rId15"/>
    <p:sldId id="283" r:id="rId16"/>
    <p:sldId id="268" r:id="rId17"/>
    <p:sldId id="269" r:id="rId18"/>
    <p:sldId id="270" r:id="rId19"/>
    <p:sldId id="271" r:id="rId20"/>
    <p:sldId id="272" r:id="rId21"/>
    <p:sldId id="267" r:id="rId22"/>
    <p:sldId id="285" r:id="rId23"/>
    <p:sldId id="281" r:id="rId24"/>
    <p:sldId id="265"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957" autoAdjust="0"/>
    <p:restoredTop sz="94660"/>
  </p:normalViewPr>
  <p:slideViewPr>
    <p:cSldViewPr snapToGrid="0">
      <p:cViewPr varScale="1">
        <p:scale>
          <a:sx n="104" d="100"/>
          <a:sy n="104" d="100"/>
        </p:scale>
        <p:origin x="390"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A3050F1-D424-4430-8627-B499BA29D882}" type="datetimeFigureOut">
              <a:rPr lang="en-US" smtClean="0"/>
              <a:t>11/2/2015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D257276-E6CF-4E58-9332-668BDC54B54E}" type="slidenum">
              <a:rPr lang="en-US" smtClean="0"/>
              <a:t>‹#›</a:t>
            </a:fld>
            <a:endParaRPr lang="en-US"/>
          </a:p>
        </p:txBody>
      </p:sp>
    </p:spTree>
    <p:extLst>
      <p:ext uri="{BB962C8B-B14F-4D97-AF65-F5344CB8AC3E}">
        <p14:creationId xmlns:p14="http://schemas.microsoft.com/office/powerpoint/2010/main" val="28188216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cs typeface="Arial" panose="020B0604020202020204" pitchFamily="34" charset="0"/>
            </a:endParaRPr>
          </a:p>
        </p:txBody>
      </p:sp>
      <p:sp>
        <p:nvSpPr>
          <p:cNvPr id="225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61049648-AAAD-4138-93E6-3A2FF960943A}" type="slidenum">
              <a:rPr lang="en-US" altLang="en-US" smtClean="0"/>
              <a:pPr/>
              <a:t>13</a:t>
            </a:fld>
            <a:endParaRPr lang="en-US" altLang="en-US" smtClean="0"/>
          </a:p>
        </p:txBody>
      </p:sp>
    </p:spTree>
    <p:extLst>
      <p:ext uri="{BB962C8B-B14F-4D97-AF65-F5344CB8AC3E}">
        <p14:creationId xmlns:p14="http://schemas.microsoft.com/office/powerpoint/2010/main" val="38863925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cs typeface="Arial" panose="020B0604020202020204" pitchFamily="34" charset="0"/>
            </a:endParaRPr>
          </a:p>
        </p:txBody>
      </p:sp>
      <p:sp>
        <p:nvSpPr>
          <p:cNvPr id="225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61049648-AAAD-4138-93E6-3A2FF960943A}" type="slidenum">
              <a:rPr lang="en-US" altLang="en-US" smtClean="0"/>
              <a:pPr/>
              <a:t>23</a:t>
            </a:fld>
            <a:endParaRPr lang="en-US" altLang="en-US" smtClean="0"/>
          </a:p>
        </p:txBody>
      </p:sp>
    </p:spTree>
    <p:extLst>
      <p:ext uri="{BB962C8B-B14F-4D97-AF65-F5344CB8AC3E}">
        <p14:creationId xmlns:p14="http://schemas.microsoft.com/office/powerpoint/2010/main" val="14859520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65D2B41-82D9-45B9-9908-168F7EB482BA}" type="datetimeFigureOut">
              <a:rPr lang="en-US" smtClean="0"/>
              <a:t>11/2/2015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9EA53F-62F7-44F7-B5AF-AD224D2E7BDA}" type="slidenum">
              <a:rPr lang="en-US" smtClean="0"/>
              <a:t>‹#›</a:t>
            </a:fld>
            <a:endParaRPr lang="en-US"/>
          </a:p>
        </p:txBody>
      </p:sp>
    </p:spTree>
    <p:extLst>
      <p:ext uri="{BB962C8B-B14F-4D97-AF65-F5344CB8AC3E}">
        <p14:creationId xmlns:p14="http://schemas.microsoft.com/office/powerpoint/2010/main" val="15707280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65D2B41-82D9-45B9-9908-168F7EB482BA}" type="datetimeFigureOut">
              <a:rPr lang="en-US" smtClean="0"/>
              <a:t>11/2/2015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9EA53F-62F7-44F7-B5AF-AD224D2E7BDA}" type="slidenum">
              <a:rPr lang="en-US" smtClean="0"/>
              <a:t>‹#›</a:t>
            </a:fld>
            <a:endParaRPr lang="en-US"/>
          </a:p>
        </p:txBody>
      </p:sp>
    </p:spTree>
    <p:extLst>
      <p:ext uri="{BB962C8B-B14F-4D97-AF65-F5344CB8AC3E}">
        <p14:creationId xmlns:p14="http://schemas.microsoft.com/office/powerpoint/2010/main" val="34405280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65D2B41-82D9-45B9-9908-168F7EB482BA}" type="datetimeFigureOut">
              <a:rPr lang="en-US" smtClean="0"/>
              <a:t>11/2/2015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9EA53F-62F7-44F7-B5AF-AD224D2E7BDA}" type="slidenum">
              <a:rPr lang="en-US" smtClean="0"/>
              <a:t>‹#›</a:t>
            </a:fld>
            <a:endParaRPr lang="en-US"/>
          </a:p>
        </p:txBody>
      </p:sp>
    </p:spTree>
    <p:extLst>
      <p:ext uri="{BB962C8B-B14F-4D97-AF65-F5344CB8AC3E}">
        <p14:creationId xmlns:p14="http://schemas.microsoft.com/office/powerpoint/2010/main" val="11913729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65D2B41-82D9-45B9-9908-168F7EB482BA}" type="datetimeFigureOut">
              <a:rPr lang="en-US" smtClean="0"/>
              <a:t>11/2/2015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9EA53F-62F7-44F7-B5AF-AD224D2E7BDA}" type="slidenum">
              <a:rPr lang="en-US" smtClean="0"/>
              <a:t>‹#›</a:t>
            </a:fld>
            <a:endParaRPr lang="en-US"/>
          </a:p>
        </p:txBody>
      </p:sp>
    </p:spTree>
    <p:extLst>
      <p:ext uri="{BB962C8B-B14F-4D97-AF65-F5344CB8AC3E}">
        <p14:creationId xmlns:p14="http://schemas.microsoft.com/office/powerpoint/2010/main" val="30457868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65D2B41-82D9-45B9-9908-168F7EB482BA}" type="datetimeFigureOut">
              <a:rPr lang="en-US" smtClean="0"/>
              <a:t>11/2/2015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9EA53F-62F7-44F7-B5AF-AD224D2E7BDA}" type="slidenum">
              <a:rPr lang="en-US" smtClean="0"/>
              <a:t>‹#›</a:t>
            </a:fld>
            <a:endParaRPr lang="en-US"/>
          </a:p>
        </p:txBody>
      </p:sp>
    </p:spTree>
    <p:extLst>
      <p:ext uri="{BB962C8B-B14F-4D97-AF65-F5344CB8AC3E}">
        <p14:creationId xmlns:p14="http://schemas.microsoft.com/office/powerpoint/2010/main" val="7794709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65D2B41-82D9-45B9-9908-168F7EB482BA}" type="datetimeFigureOut">
              <a:rPr lang="en-US" smtClean="0"/>
              <a:t>11/2/2015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F9EA53F-62F7-44F7-B5AF-AD224D2E7BDA}" type="slidenum">
              <a:rPr lang="en-US" smtClean="0"/>
              <a:t>‹#›</a:t>
            </a:fld>
            <a:endParaRPr lang="en-US"/>
          </a:p>
        </p:txBody>
      </p:sp>
    </p:spTree>
    <p:extLst>
      <p:ext uri="{BB962C8B-B14F-4D97-AF65-F5344CB8AC3E}">
        <p14:creationId xmlns:p14="http://schemas.microsoft.com/office/powerpoint/2010/main" val="11501740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65D2B41-82D9-45B9-9908-168F7EB482BA}" type="datetimeFigureOut">
              <a:rPr lang="en-US" smtClean="0"/>
              <a:t>11/2/2015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F9EA53F-62F7-44F7-B5AF-AD224D2E7BDA}" type="slidenum">
              <a:rPr lang="en-US" smtClean="0"/>
              <a:t>‹#›</a:t>
            </a:fld>
            <a:endParaRPr lang="en-US"/>
          </a:p>
        </p:txBody>
      </p:sp>
    </p:spTree>
    <p:extLst>
      <p:ext uri="{BB962C8B-B14F-4D97-AF65-F5344CB8AC3E}">
        <p14:creationId xmlns:p14="http://schemas.microsoft.com/office/powerpoint/2010/main" val="36782430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65D2B41-82D9-45B9-9908-168F7EB482BA}" type="datetimeFigureOut">
              <a:rPr lang="en-US" smtClean="0"/>
              <a:t>11/2/2015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F9EA53F-62F7-44F7-B5AF-AD224D2E7BDA}" type="slidenum">
              <a:rPr lang="en-US" smtClean="0"/>
              <a:t>‹#›</a:t>
            </a:fld>
            <a:endParaRPr lang="en-US"/>
          </a:p>
        </p:txBody>
      </p:sp>
    </p:spTree>
    <p:extLst>
      <p:ext uri="{BB962C8B-B14F-4D97-AF65-F5344CB8AC3E}">
        <p14:creationId xmlns:p14="http://schemas.microsoft.com/office/powerpoint/2010/main" val="7802034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65D2B41-82D9-45B9-9908-168F7EB482BA}" type="datetimeFigureOut">
              <a:rPr lang="en-US" smtClean="0"/>
              <a:t>11/2/2015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F9EA53F-62F7-44F7-B5AF-AD224D2E7BDA}" type="slidenum">
              <a:rPr lang="en-US" smtClean="0"/>
              <a:t>‹#›</a:t>
            </a:fld>
            <a:endParaRPr lang="en-US"/>
          </a:p>
        </p:txBody>
      </p:sp>
    </p:spTree>
    <p:extLst>
      <p:ext uri="{BB962C8B-B14F-4D97-AF65-F5344CB8AC3E}">
        <p14:creationId xmlns:p14="http://schemas.microsoft.com/office/powerpoint/2010/main" val="13304178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65D2B41-82D9-45B9-9908-168F7EB482BA}" type="datetimeFigureOut">
              <a:rPr lang="en-US" smtClean="0"/>
              <a:t>11/2/2015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F9EA53F-62F7-44F7-B5AF-AD224D2E7BDA}" type="slidenum">
              <a:rPr lang="en-US" smtClean="0"/>
              <a:t>‹#›</a:t>
            </a:fld>
            <a:endParaRPr lang="en-US"/>
          </a:p>
        </p:txBody>
      </p:sp>
    </p:spTree>
    <p:extLst>
      <p:ext uri="{BB962C8B-B14F-4D97-AF65-F5344CB8AC3E}">
        <p14:creationId xmlns:p14="http://schemas.microsoft.com/office/powerpoint/2010/main" val="42511875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65D2B41-82D9-45B9-9908-168F7EB482BA}" type="datetimeFigureOut">
              <a:rPr lang="en-US" smtClean="0"/>
              <a:t>11/2/2015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F9EA53F-62F7-44F7-B5AF-AD224D2E7BDA}" type="slidenum">
              <a:rPr lang="en-US" smtClean="0"/>
              <a:t>‹#›</a:t>
            </a:fld>
            <a:endParaRPr lang="en-US"/>
          </a:p>
        </p:txBody>
      </p:sp>
    </p:spTree>
    <p:extLst>
      <p:ext uri="{BB962C8B-B14F-4D97-AF65-F5344CB8AC3E}">
        <p14:creationId xmlns:p14="http://schemas.microsoft.com/office/powerpoint/2010/main" val="40210734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65D2B41-82D9-45B9-9908-168F7EB482BA}" type="datetimeFigureOut">
              <a:rPr lang="en-US" smtClean="0"/>
              <a:t>11/2/2015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F9EA53F-62F7-44F7-B5AF-AD224D2E7BDA}" type="slidenum">
              <a:rPr lang="en-US" smtClean="0"/>
              <a:t>‹#›</a:t>
            </a:fld>
            <a:endParaRPr lang="en-US"/>
          </a:p>
        </p:txBody>
      </p:sp>
    </p:spTree>
    <p:extLst>
      <p:ext uri="{BB962C8B-B14F-4D97-AF65-F5344CB8AC3E}">
        <p14:creationId xmlns:p14="http://schemas.microsoft.com/office/powerpoint/2010/main" val="28241329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11.xml.rels><?xml version="1.0" encoding="UTF-8" standalone="yes"?>
<Relationships xmlns="http://schemas.openxmlformats.org/package/2006/relationships"><Relationship Id="rId3" Type="http://schemas.openxmlformats.org/officeDocument/2006/relationships/image" Target="../media/image36.png"/><Relationship Id="rId7" Type="http://schemas.openxmlformats.org/officeDocument/2006/relationships/image" Target="../media/image40.png"/><Relationship Id="rId2" Type="http://schemas.openxmlformats.org/officeDocument/2006/relationships/image" Target="../media/image35.png"/><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1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4.png"/><Relationship Id="rId7" Type="http://schemas.openxmlformats.org/officeDocument/2006/relationships/image" Target="../media/image48.png"/><Relationship Id="rId2" Type="http://schemas.openxmlformats.org/officeDocument/2006/relationships/image" Target="../media/image43.png"/><Relationship Id="rId1" Type="http://schemas.openxmlformats.org/officeDocument/2006/relationships/slideLayout" Target="../slideLayouts/slideLayout2.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png"/></Relationships>
</file>

<file path=ppt/slides/_rels/slide16.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www.skyworksinc.com/About.aspx" TargetMode="External"/><Relationship Id="rId2" Type="http://schemas.openxmlformats.org/officeDocument/2006/relationships/hyperlink" Target="https://www.youtube.com/watch?v=APGW8E4n0Ns"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56.png"/><Relationship Id="rId4" Type="http://schemas.openxmlformats.org/officeDocument/2006/relationships/image" Target="../media/image55.png"/></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hyperlink" Target="http://fortune.com/100-fastest-growing-companies/"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hyperlink" Target="https://www.manifestinvesting.com/dashboards/public/WL2LH6Q" TargetMode="Externa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4.png"/><Relationship Id="rId7" Type="http://schemas.openxmlformats.org/officeDocument/2006/relationships/hyperlink" Target="http://www.skyworksinc.com/" TargetMode="External"/><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20.png"/><Relationship Id="rId7" Type="http://schemas.openxmlformats.org/officeDocument/2006/relationships/hyperlink" Target="http://www.protolabs.com/" TargetMode="External"/><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Team B – Stock Study</a:t>
            </a:r>
            <a:endParaRPr lang="en-US" dirty="0"/>
          </a:p>
        </p:txBody>
      </p:sp>
      <p:sp>
        <p:nvSpPr>
          <p:cNvPr id="3" name="Subtitle 2"/>
          <p:cNvSpPr>
            <a:spLocks noGrp="1"/>
          </p:cNvSpPr>
          <p:nvPr>
            <p:ph type="subTitle" idx="1"/>
          </p:nvPr>
        </p:nvSpPr>
        <p:spPr>
          <a:xfrm>
            <a:off x="1524000" y="3958388"/>
            <a:ext cx="9144000" cy="1299411"/>
          </a:xfrm>
        </p:spPr>
        <p:txBody>
          <a:bodyPr/>
          <a:lstStyle/>
          <a:p>
            <a:r>
              <a:rPr lang="en-US" dirty="0" smtClean="0"/>
              <a:t>10/17/2015</a:t>
            </a:r>
            <a:endParaRPr lang="en-US" dirty="0"/>
          </a:p>
        </p:txBody>
      </p:sp>
    </p:spTree>
    <p:extLst>
      <p:ext uri="{BB962C8B-B14F-4D97-AF65-F5344CB8AC3E}">
        <p14:creationId xmlns:p14="http://schemas.microsoft.com/office/powerpoint/2010/main" val="10731408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838199" y="340853"/>
            <a:ext cx="3677108" cy="1188720"/>
          </a:xfrm>
          <a:prstGeom prst="rect">
            <a:avLst/>
          </a:prstGeom>
        </p:spPr>
      </p:pic>
      <p:sp>
        <p:nvSpPr>
          <p:cNvPr id="5" name="TextBox 4"/>
          <p:cNvSpPr txBox="1"/>
          <p:nvPr/>
        </p:nvSpPr>
        <p:spPr>
          <a:xfrm>
            <a:off x="3548631" y="551947"/>
            <a:ext cx="1042876" cy="297541"/>
          </a:xfrm>
          <a:prstGeom prst="rect">
            <a:avLst/>
          </a:prstGeom>
          <a:solidFill>
            <a:schemeClr val="bg1"/>
          </a:solidFill>
        </p:spPr>
        <p:txBody>
          <a:bodyPr wrap="square" rtlCol="0">
            <a:spAutoFit/>
          </a:bodyPr>
          <a:lstStyle/>
          <a:p>
            <a:endParaRPr lang="en-US" dirty="0"/>
          </a:p>
        </p:txBody>
      </p:sp>
      <p:pic>
        <p:nvPicPr>
          <p:cNvPr id="3" name="Picture 2"/>
          <p:cNvPicPr>
            <a:picLocks noChangeAspect="1"/>
          </p:cNvPicPr>
          <p:nvPr/>
        </p:nvPicPr>
        <p:blipFill rotWithShape="1">
          <a:blip r:embed="rId3"/>
          <a:srcRect l="10737" t="36573" r="50105" b="46314"/>
          <a:stretch/>
        </p:blipFill>
        <p:spPr>
          <a:xfrm>
            <a:off x="6368031" y="3310247"/>
            <a:ext cx="5181600" cy="1273785"/>
          </a:xfrm>
          <a:prstGeom prst="rect">
            <a:avLst/>
          </a:prstGeom>
        </p:spPr>
      </p:pic>
      <p:pic>
        <p:nvPicPr>
          <p:cNvPr id="4" name="Picture 3"/>
          <p:cNvPicPr>
            <a:picLocks noChangeAspect="1"/>
          </p:cNvPicPr>
          <p:nvPr/>
        </p:nvPicPr>
        <p:blipFill rotWithShape="1">
          <a:blip r:embed="rId4"/>
          <a:srcRect l="2947" t="38070" r="66631" b="8410"/>
          <a:stretch/>
        </p:blipFill>
        <p:spPr>
          <a:xfrm>
            <a:off x="838199" y="1873844"/>
            <a:ext cx="4636168" cy="4588042"/>
          </a:xfrm>
          <a:prstGeom prst="rect">
            <a:avLst/>
          </a:prstGeom>
        </p:spPr>
      </p:pic>
      <p:sp>
        <p:nvSpPr>
          <p:cNvPr id="7" name="Content Placeholder 5"/>
          <p:cNvSpPr txBox="1">
            <a:spLocks/>
          </p:cNvSpPr>
          <p:nvPr/>
        </p:nvSpPr>
        <p:spPr>
          <a:xfrm>
            <a:off x="3252535" y="5978023"/>
            <a:ext cx="2221832" cy="482106"/>
          </a:xfrm>
          <a:prstGeom prst="rect">
            <a:avLst/>
          </a:prstGeom>
          <a:solidFill>
            <a:srgbClr val="FFFF00"/>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b="1" dirty="0" smtClean="0">
                <a:solidFill>
                  <a:srgbClr val="FF0000"/>
                </a:solidFill>
              </a:rPr>
              <a:t>INVESTIGATE</a:t>
            </a:r>
            <a:endParaRPr lang="en-US" b="1" dirty="0">
              <a:solidFill>
                <a:srgbClr val="FF0000"/>
              </a:solidFill>
            </a:endParaRPr>
          </a:p>
        </p:txBody>
      </p:sp>
      <p:pic>
        <p:nvPicPr>
          <p:cNvPr id="6" name="Picture 5"/>
          <p:cNvPicPr>
            <a:picLocks noChangeAspect="1"/>
          </p:cNvPicPr>
          <p:nvPr/>
        </p:nvPicPr>
        <p:blipFill rotWithShape="1">
          <a:blip r:embed="rId5"/>
          <a:srcRect l="3525" t="30210" r="38212" b="12948"/>
          <a:stretch/>
        </p:blipFill>
        <p:spPr>
          <a:xfrm>
            <a:off x="6200123" y="306856"/>
            <a:ext cx="5349508" cy="2935706"/>
          </a:xfrm>
          <a:prstGeom prst="rect">
            <a:avLst/>
          </a:prstGeom>
        </p:spPr>
      </p:pic>
      <p:pic>
        <p:nvPicPr>
          <p:cNvPr id="9" name="Picture 8"/>
          <p:cNvPicPr>
            <a:picLocks noChangeAspect="1"/>
          </p:cNvPicPr>
          <p:nvPr/>
        </p:nvPicPr>
        <p:blipFill rotWithShape="1">
          <a:blip r:embed="rId6"/>
          <a:srcRect t="54385"/>
          <a:stretch/>
        </p:blipFill>
        <p:spPr>
          <a:xfrm>
            <a:off x="6367582" y="4496806"/>
            <a:ext cx="5182049" cy="1963323"/>
          </a:xfrm>
          <a:prstGeom prst="rect">
            <a:avLst/>
          </a:prstGeom>
        </p:spPr>
      </p:pic>
      <p:cxnSp>
        <p:nvCxnSpPr>
          <p:cNvPr id="10" name="Straight Arrow Connector 9"/>
          <p:cNvCxnSpPr/>
          <p:nvPr/>
        </p:nvCxnSpPr>
        <p:spPr>
          <a:xfrm flipV="1">
            <a:off x="7591928" y="5009943"/>
            <a:ext cx="697832" cy="1"/>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9549065" y="3985671"/>
            <a:ext cx="697832" cy="1"/>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10105502" y="1529573"/>
            <a:ext cx="697832" cy="1"/>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383835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r="18678"/>
          <a:stretch/>
        </p:blipFill>
        <p:spPr>
          <a:xfrm>
            <a:off x="838201" y="360908"/>
            <a:ext cx="4279232" cy="1188720"/>
          </a:xfrm>
          <a:prstGeom prst="rect">
            <a:avLst/>
          </a:prstGeom>
        </p:spPr>
      </p:pic>
      <p:pic>
        <p:nvPicPr>
          <p:cNvPr id="3" name="Picture 2"/>
          <p:cNvPicPr>
            <a:picLocks noChangeAspect="1"/>
          </p:cNvPicPr>
          <p:nvPr/>
        </p:nvPicPr>
        <p:blipFill rotWithShape="1">
          <a:blip r:embed="rId3"/>
          <a:srcRect l="3052" t="38257" r="67474" b="9719"/>
          <a:stretch/>
        </p:blipFill>
        <p:spPr>
          <a:xfrm>
            <a:off x="838201" y="2052169"/>
            <a:ext cx="4491790" cy="4459705"/>
          </a:xfrm>
          <a:prstGeom prst="rect">
            <a:avLst/>
          </a:prstGeom>
        </p:spPr>
      </p:pic>
      <p:pic>
        <p:nvPicPr>
          <p:cNvPr id="4" name="Picture 3"/>
          <p:cNvPicPr>
            <a:picLocks noChangeAspect="1"/>
          </p:cNvPicPr>
          <p:nvPr/>
        </p:nvPicPr>
        <p:blipFill rotWithShape="1">
          <a:blip r:embed="rId4"/>
          <a:srcRect l="10948" t="66877" r="50210" b="6537"/>
          <a:stretch/>
        </p:blipFill>
        <p:spPr>
          <a:xfrm>
            <a:off x="6593306" y="4503440"/>
            <a:ext cx="4999997" cy="1925052"/>
          </a:xfrm>
          <a:prstGeom prst="rect">
            <a:avLst/>
          </a:prstGeom>
        </p:spPr>
      </p:pic>
      <p:sp>
        <p:nvSpPr>
          <p:cNvPr id="5" name="Content Placeholder 5"/>
          <p:cNvSpPr txBox="1">
            <a:spLocks/>
          </p:cNvSpPr>
          <p:nvPr/>
        </p:nvSpPr>
        <p:spPr>
          <a:xfrm>
            <a:off x="3120192" y="6042642"/>
            <a:ext cx="2221832" cy="482106"/>
          </a:xfrm>
          <a:prstGeom prst="rect">
            <a:avLst/>
          </a:prstGeom>
          <a:solidFill>
            <a:srgbClr val="FFFF00"/>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b="1" dirty="0" smtClean="0">
                <a:solidFill>
                  <a:srgbClr val="FF0000"/>
                </a:solidFill>
              </a:rPr>
              <a:t>INVESTIGATE</a:t>
            </a:r>
            <a:endParaRPr lang="en-US" b="1" dirty="0">
              <a:solidFill>
                <a:srgbClr val="FF0000"/>
              </a:solidFill>
            </a:endParaRPr>
          </a:p>
        </p:txBody>
      </p:sp>
      <p:pic>
        <p:nvPicPr>
          <p:cNvPr id="7" name="Picture 6"/>
          <p:cNvPicPr>
            <a:picLocks noChangeAspect="1"/>
          </p:cNvPicPr>
          <p:nvPr/>
        </p:nvPicPr>
        <p:blipFill rotWithShape="1">
          <a:blip r:embed="rId5"/>
          <a:srcRect b="70970"/>
          <a:stretch/>
        </p:blipFill>
        <p:spPr>
          <a:xfrm>
            <a:off x="6594150" y="3322969"/>
            <a:ext cx="4999153" cy="1215853"/>
          </a:xfrm>
          <a:prstGeom prst="rect">
            <a:avLst/>
          </a:prstGeom>
        </p:spPr>
      </p:pic>
      <p:pic>
        <p:nvPicPr>
          <p:cNvPr id="8" name="Picture 7"/>
          <p:cNvPicPr>
            <a:picLocks noChangeAspect="1"/>
          </p:cNvPicPr>
          <p:nvPr/>
        </p:nvPicPr>
        <p:blipFill rotWithShape="1">
          <a:blip r:embed="rId6"/>
          <a:srcRect l="3131" t="29509" r="40263" b="23614"/>
          <a:stretch/>
        </p:blipFill>
        <p:spPr>
          <a:xfrm>
            <a:off x="6364705" y="835586"/>
            <a:ext cx="5228598" cy="2435638"/>
          </a:xfrm>
          <a:prstGeom prst="rect">
            <a:avLst/>
          </a:prstGeom>
        </p:spPr>
      </p:pic>
      <p:cxnSp>
        <p:nvCxnSpPr>
          <p:cNvPr id="9" name="Straight Arrow Connector 8"/>
          <p:cNvCxnSpPr/>
          <p:nvPr/>
        </p:nvCxnSpPr>
        <p:spPr>
          <a:xfrm flipV="1">
            <a:off x="7712244" y="4971520"/>
            <a:ext cx="697832" cy="1"/>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10451434" y="4007153"/>
            <a:ext cx="697832" cy="1"/>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18" name="Picture 17"/>
          <p:cNvPicPr>
            <a:picLocks noChangeAspect="1"/>
          </p:cNvPicPr>
          <p:nvPr/>
        </p:nvPicPr>
        <p:blipFill rotWithShape="1">
          <a:blip r:embed="rId7"/>
          <a:srcRect l="41832" t="40737" r="21552" b="13930"/>
          <a:stretch/>
        </p:blipFill>
        <p:spPr>
          <a:xfrm>
            <a:off x="445160" y="1726463"/>
            <a:ext cx="3274873" cy="2280690"/>
          </a:xfrm>
          <a:prstGeom prst="rect">
            <a:avLst/>
          </a:prstGeom>
        </p:spPr>
      </p:pic>
      <p:cxnSp>
        <p:nvCxnSpPr>
          <p:cNvPr id="20" name="Straight Connector 19"/>
          <p:cNvCxnSpPr/>
          <p:nvPr/>
        </p:nvCxnSpPr>
        <p:spPr>
          <a:xfrm>
            <a:off x="974558" y="1834751"/>
            <a:ext cx="2358189" cy="6081"/>
          </a:xfrm>
          <a:prstGeom prst="line">
            <a:avLst/>
          </a:prstGeom>
          <a:ln w="3810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958512" y="3316888"/>
            <a:ext cx="2358189" cy="6081"/>
          </a:xfrm>
          <a:prstGeom prst="line">
            <a:avLst/>
          </a:prstGeom>
          <a:ln w="3810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H="1">
            <a:off x="1732547" y="1895085"/>
            <a:ext cx="8023" cy="1376139"/>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1772340" y="2329410"/>
            <a:ext cx="1725152" cy="400110"/>
          </a:xfrm>
          <a:prstGeom prst="rect">
            <a:avLst/>
          </a:prstGeom>
          <a:noFill/>
        </p:spPr>
        <p:txBody>
          <a:bodyPr wrap="none" rtlCol="0">
            <a:spAutoFit/>
          </a:bodyPr>
          <a:lstStyle/>
          <a:p>
            <a:r>
              <a:rPr lang="en-US" sz="2000" b="1" dirty="0">
                <a:solidFill>
                  <a:srgbClr val="FF0000"/>
                </a:solidFill>
              </a:rPr>
              <a:t>-</a:t>
            </a:r>
            <a:r>
              <a:rPr lang="en-US" sz="2000" b="1" dirty="0" smtClean="0">
                <a:solidFill>
                  <a:srgbClr val="FF0000"/>
                </a:solidFill>
              </a:rPr>
              <a:t>$38.00 (-53%)</a:t>
            </a:r>
            <a:endParaRPr lang="en-US" sz="2000" b="1" dirty="0">
              <a:solidFill>
                <a:srgbClr val="FF0000"/>
              </a:solidFill>
            </a:endParaRPr>
          </a:p>
        </p:txBody>
      </p:sp>
      <p:cxnSp>
        <p:nvCxnSpPr>
          <p:cNvPr id="27" name="Straight Arrow Connector 26"/>
          <p:cNvCxnSpPr/>
          <p:nvPr/>
        </p:nvCxnSpPr>
        <p:spPr>
          <a:xfrm flipV="1">
            <a:off x="10335131" y="1895085"/>
            <a:ext cx="545432" cy="381639"/>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6908706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r="18678"/>
          <a:stretch/>
        </p:blipFill>
        <p:spPr>
          <a:xfrm>
            <a:off x="838201" y="324812"/>
            <a:ext cx="4279232" cy="1188720"/>
          </a:xfrm>
          <a:prstGeom prst="rect">
            <a:avLst/>
          </a:prstGeom>
        </p:spPr>
      </p:pic>
      <p:pic>
        <p:nvPicPr>
          <p:cNvPr id="11" name="Picture 10"/>
          <p:cNvPicPr>
            <a:picLocks noChangeAspect="1"/>
          </p:cNvPicPr>
          <p:nvPr/>
        </p:nvPicPr>
        <p:blipFill rotWithShape="1">
          <a:blip r:embed="rId3"/>
          <a:srcRect l="15369" t="27685" r="29132" b="12104"/>
          <a:stretch/>
        </p:blipFill>
        <p:spPr>
          <a:xfrm>
            <a:off x="1937093" y="1513532"/>
            <a:ext cx="8121317" cy="4955967"/>
          </a:xfrm>
          <a:prstGeom prst="rect">
            <a:avLst/>
          </a:prstGeom>
        </p:spPr>
      </p:pic>
      <p:sp>
        <p:nvSpPr>
          <p:cNvPr id="13" name="TextBox 12"/>
          <p:cNvSpPr txBox="1"/>
          <p:nvPr/>
        </p:nvSpPr>
        <p:spPr>
          <a:xfrm>
            <a:off x="4457711" y="2882863"/>
            <a:ext cx="1713611" cy="338554"/>
          </a:xfrm>
          <a:prstGeom prst="rect">
            <a:avLst/>
          </a:prstGeom>
          <a:noFill/>
        </p:spPr>
        <p:txBody>
          <a:bodyPr wrap="none" rtlCol="0">
            <a:spAutoFit/>
          </a:bodyPr>
          <a:lstStyle/>
          <a:p>
            <a:r>
              <a:rPr lang="en-US" sz="1600" b="1" dirty="0" smtClean="0">
                <a:solidFill>
                  <a:srgbClr val="FF0000"/>
                </a:solidFill>
              </a:rPr>
              <a:t>Sales Forecast Cut</a:t>
            </a:r>
            <a:endParaRPr lang="en-US" sz="1600" b="1" dirty="0">
              <a:solidFill>
                <a:srgbClr val="FF0000"/>
              </a:solidFill>
            </a:endParaRPr>
          </a:p>
        </p:txBody>
      </p:sp>
      <p:sp>
        <p:nvSpPr>
          <p:cNvPr id="14" name="TextBox 13"/>
          <p:cNvSpPr txBox="1"/>
          <p:nvPr/>
        </p:nvSpPr>
        <p:spPr>
          <a:xfrm>
            <a:off x="3109468" y="4553619"/>
            <a:ext cx="1900979" cy="584775"/>
          </a:xfrm>
          <a:prstGeom prst="rect">
            <a:avLst/>
          </a:prstGeom>
          <a:noFill/>
        </p:spPr>
        <p:txBody>
          <a:bodyPr wrap="square" rtlCol="0">
            <a:spAutoFit/>
          </a:bodyPr>
          <a:lstStyle/>
          <a:p>
            <a:r>
              <a:rPr lang="en-US" sz="1600" b="1" dirty="0" smtClean="0">
                <a:solidFill>
                  <a:srgbClr val="FF0000"/>
                </a:solidFill>
              </a:rPr>
              <a:t>Lawsuit – Securities </a:t>
            </a:r>
          </a:p>
          <a:p>
            <a:r>
              <a:rPr lang="en-US" sz="1600" b="1" dirty="0" smtClean="0">
                <a:solidFill>
                  <a:srgbClr val="FF0000"/>
                </a:solidFill>
              </a:rPr>
              <a:t>Law Violations.</a:t>
            </a:r>
            <a:endParaRPr lang="en-US" sz="1600" b="1" dirty="0">
              <a:solidFill>
                <a:srgbClr val="FF0000"/>
              </a:solidFill>
            </a:endParaRPr>
          </a:p>
        </p:txBody>
      </p:sp>
      <p:sp>
        <p:nvSpPr>
          <p:cNvPr id="16" name="TextBox 15"/>
          <p:cNvSpPr txBox="1"/>
          <p:nvPr/>
        </p:nvSpPr>
        <p:spPr>
          <a:xfrm>
            <a:off x="8765539" y="5138394"/>
            <a:ext cx="1488421" cy="338554"/>
          </a:xfrm>
          <a:prstGeom prst="rect">
            <a:avLst/>
          </a:prstGeom>
          <a:solidFill>
            <a:schemeClr val="bg1"/>
          </a:solidFill>
        </p:spPr>
        <p:txBody>
          <a:bodyPr wrap="none" rtlCol="0">
            <a:spAutoFit/>
          </a:bodyPr>
          <a:lstStyle/>
          <a:p>
            <a:r>
              <a:rPr lang="en-US" sz="1600" b="1" dirty="0" smtClean="0">
                <a:solidFill>
                  <a:srgbClr val="FF0000"/>
                </a:solidFill>
              </a:rPr>
              <a:t>Short Attack #2</a:t>
            </a:r>
            <a:endParaRPr lang="en-US" sz="1600" b="1" dirty="0">
              <a:solidFill>
                <a:srgbClr val="FF0000"/>
              </a:solidFill>
            </a:endParaRPr>
          </a:p>
        </p:txBody>
      </p:sp>
      <p:sp>
        <p:nvSpPr>
          <p:cNvPr id="17" name="TextBox 16"/>
          <p:cNvSpPr txBox="1"/>
          <p:nvPr/>
        </p:nvSpPr>
        <p:spPr>
          <a:xfrm>
            <a:off x="7725457" y="4337627"/>
            <a:ext cx="1708929" cy="338554"/>
          </a:xfrm>
          <a:prstGeom prst="rect">
            <a:avLst/>
          </a:prstGeom>
          <a:noFill/>
        </p:spPr>
        <p:txBody>
          <a:bodyPr wrap="none" rtlCol="0">
            <a:spAutoFit/>
          </a:bodyPr>
          <a:lstStyle/>
          <a:p>
            <a:r>
              <a:rPr lang="en-US" sz="1600" b="1" dirty="0" smtClean="0">
                <a:solidFill>
                  <a:srgbClr val="FF0000"/>
                </a:solidFill>
              </a:rPr>
              <a:t>2 Directors Resign</a:t>
            </a:r>
            <a:endParaRPr lang="en-US" sz="1600" b="1" dirty="0">
              <a:solidFill>
                <a:srgbClr val="FF0000"/>
              </a:solidFill>
            </a:endParaRPr>
          </a:p>
        </p:txBody>
      </p:sp>
      <p:sp>
        <p:nvSpPr>
          <p:cNvPr id="18" name="TextBox 17"/>
          <p:cNvSpPr txBox="1"/>
          <p:nvPr/>
        </p:nvSpPr>
        <p:spPr>
          <a:xfrm>
            <a:off x="6252044" y="3822238"/>
            <a:ext cx="1198149" cy="338554"/>
          </a:xfrm>
          <a:prstGeom prst="rect">
            <a:avLst/>
          </a:prstGeom>
          <a:noFill/>
        </p:spPr>
        <p:txBody>
          <a:bodyPr wrap="none" rtlCol="0">
            <a:spAutoFit/>
          </a:bodyPr>
          <a:lstStyle/>
          <a:p>
            <a:r>
              <a:rPr lang="en-US" sz="1600" b="1" dirty="0" smtClean="0">
                <a:solidFill>
                  <a:srgbClr val="FF0000"/>
                </a:solidFill>
              </a:rPr>
              <a:t>Death Cross</a:t>
            </a:r>
            <a:endParaRPr lang="en-US" sz="1600" b="1" dirty="0">
              <a:solidFill>
                <a:srgbClr val="FF0000"/>
              </a:solidFill>
            </a:endParaRPr>
          </a:p>
        </p:txBody>
      </p:sp>
      <p:sp>
        <p:nvSpPr>
          <p:cNvPr id="19" name="TextBox 18"/>
          <p:cNvSpPr txBox="1"/>
          <p:nvPr/>
        </p:nvSpPr>
        <p:spPr>
          <a:xfrm>
            <a:off x="5634471" y="4393260"/>
            <a:ext cx="1235146" cy="338554"/>
          </a:xfrm>
          <a:prstGeom prst="rect">
            <a:avLst/>
          </a:prstGeom>
          <a:noFill/>
        </p:spPr>
        <p:txBody>
          <a:bodyPr wrap="none" rtlCol="0">
            <a:spAutoFit/>
          </a:bodyPr>
          <a:lstStyle/>
          <a:p>
            <a:r>
              <a:rPr lang="en-US" sz="1600" b="1" dirty="0" smtClean="0">
                <a:solidFill>
                  <a:srgbClr val="FF0000"/>
                </a:solidFill>
              </a:rPr>
              <a:t>Short Attack</a:t>
            </a:r>
            <a:endParaRPr lang="en-US" sz="1600" b="1" dirty="0">
              <a:solidFill>
                <a:srgbClr val="FF0000"/>
              </a:solidFill>
            </a:endParaRPr>
          </a:p>
        </p:txBody>
      </p:sp>
    </p:spTree>
    <p:extLst>
      <p:ext uri="{BB962C8B-B14F-4D97-AF65-F5344CB8AC3E}">
        <p14:creationId xmlns:p14="http://schemas.microsoft.com/office/powerpoint/2010/main" val="309431721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364" name="Group 28"/>
          <p:cNvGraphicFramePr>
            <a:graphicFrameLocks noGrp="1"/>
          </p:cNvGraphicFramePr>
          <p:nvPr>
            <p:extLst>
              <p:ext uri="{D42A27DB-BD31-4B8C-83A1-F6EECF244321}">
                <p14:modId xmlns:p14="http://schemas.microsoft.com/office/powerpoint/2010/main" val="2670543632"/>
              </p:ext>
            </p:extLst>
          </p:nvPr>
        </p:nvGraphicFramePr>
        <p:xfrm>
          <a:off x="1524000" y="1"/>
          <a:ext cx="9144000" cy="6756401"/>
        </p:xfrm>
        <a:graphic>
          <a:graphicData uri="http://schemas.openxmlformats.org/drawingml/2006/table">
            <a:tbl>
              <a:tblPr/>
              <a:tblGrid>
                <a:gridCol w="2743200"/>
                <a:gridCol w="1981200"/>
                <a:gridCol w="914400"/>
                <a:gridCol w="3505200"/>
              </a:tblGrid>
              <a:tr h="518185">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800" b="1" i="0" u="none" strike="noStrike" cap="none" normalizeH="0" baseline="0" dirty="0" smtClean="0">
                        <a:ln>
                          <a:noFill/>
                        </a:ln>
                        <a:solidFill>
                          <a:schemeClr val="tx1"/>
                        </a:solidFill>
                        <a:effectLst/>
                        <a:latin typeface="Arial" charset="0"/>
                        <a:cs typeface="Arial" charset="0"/>
                      </a:endParaRPr>
                    </a:p>
                  </a:txBody>
                  <a:tcPr marT="45717" marB="45717" horzOverflow="overflow">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1" i="0" u="none" strike="noStrike" cap="none" normalizeH="0" baseline="0" dirty="0" smtClean="0">
                          <a:ln>
                            <a:noFill/>
                          </a:ln>
                          <a:solidFill>
                            <a:schemeClr val="tx1"/>
                          </a:solidFill>
                          <a:effectLst/>
                          <a:latin typeface="Arial" charset="0"/>
                          <a:cs typeface="Arial" charset="0"/>
                        </a:rPr>
                        <a:t>Proto Labs (PRLB)</a:t>
                      </a:r>
                    </a:p>
                  </a:txBody>
                  <a:tcPr marT="45717" marB="45717" horzOverflow="overflow">
                    <a:lnL w="12700" cap="flat" cmpd="sng" algn="ctr">
                      <a:solidFill>
                        <a:schemeClr val="tx1"/>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r>
              <a:tr h="731560">
                <a:tc vMerge="1">
                  <a:txBody>
                    <a:bodyPr/>
                    <a:lstStyle/>
                    <a:p>
                      <a:endParaRPr lang="en-US"/>
                    </a:p>
                  </a:txBody>
                  <a:tcPr/>
                </a:tc>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200" b="1" i="0" u="sng" strike="noStrike" cap="none" normalizeH="0" baseline="0" dirty="0" smtClean="0">
                          <a:ln>
                            <a:noFill/>
                          </a:ln>
                          <a:solidFill>
                            <a:schemeClr val="tx1"/>
                          </a:solidFill>
                          <a:effectLst/>
                          <a:latin typeface="Arial" charset="0"/>
                          <a:cs typeface="Arial" charset="0"/>
                        </a:rPr>
                        <a:t>Prospector Industry</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cs typeface="Arial" charset="0"/>
                        </a:rPr>
                        <a:t>Tools &amp; Accessories</a:t>
                      </a: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sng" strike="noStrike" cap="none" normalizeH="0" baseline="0" dirty="0" smtClean="0">
                          <a:ln>
                            <a:noFill/>
                          </a:ln>
                          <a:solidFill>
                            <a:schemeClr val="tx1"/>
                          </a:solidFill>
                          <a:effectLst/>
                          <a:latin typeface="Arial" charset="0"/>
                          <a:cs typeface="Arial" charset="0"/>
                        </a:rPr>
                        <a:t>Off &amp; Dir</a:t>
                      </a:r>
                      <a:r>
                        <a:rPr kumimoji="0" lang="en-US" sz="2000" b="1" i="0" u="none" strike="noStrike" cap="none" normalizeH="0" baseline="0" dirty="0" smtClean="0">
                          <a:ln>
                            <a:noFill/>
                          </a:ln>
                          <a:solidFill>
                            <a:schemeClr val="tx1"/>
                          </a:solidFill>
                          <a:effectLst/>
                          <a:latin typeface="Arial" charset="0"/>
                          <a:cs typeface="Arial" charset="0"/>
                        </a:rPr>
                        <a:t>: </a:t>
                      </a:r>
                      <a:r>
                        <a:rPr kumimoji="0" lang="en-US" sz="2000" b="0" i="0" u="none" strike="noStrike" cap="none" normalizeH="0" baseline="0" dirty="0" smtClean="0">
                          <a:ln>
                            <a:noFill/>
                          </a:ln>
                          <a:solidFill>
                            <a:schemeClr val="tx1"/>
                          </a:solidFill>
                          <a:effectLst/>
                          <a:latin typeface="Arial" charset="0"/>
                          <a:cs typeface="Arial" charset="0"/>
                        </a:rPr>
                        <a:t>8.4%</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sng" strike="noStrike" cap="none" normalizeH="0" baseline="0" dirty="0" smtClean="0">
                          <a:ln>
                            <a:noFill/>
                          </a:ln>
                          <a:solidFill>
                            <a:schemeClr val="tx1"/>
                          </a:solidFill>
                          <a:effectLst/>
                          <a:latin typeface="Arial" charset="0"/>
                          <a:cs typeface="Arial" charset="0"/>
                        </a:rPr>
                        <a:t>Institutional</a:t>
                      </a:r>
                      <a:r>
                        <a:rPr kumimoji="0" lang="en-US" sz="2000" b="0" i="0" u="none" strike="noStrike" cap="none" normalizeH="0" baseline="0" dirty="0" smtClean="0">
                          <a:ln>
                            <a:noFill/>
                          </a:ln>
                          <a:solidFill>
                            <a:schemeClr val="tx1"/>
                          </a:solidFill>
                          <a:effectLst/>
                          <a:latin typeface="Arial" charset="0"/>
                          <a:cs typeface="Arial" charset="0"/>
                        </a:rPr>
                        <a:t>: 96.9%</a:t>
                      </a:r>
                      <a:endParaRPr kumimoji="0" lang="en-US" sz="2000" b="1" i="0" u="none" strike="noStrike" cap="none" normalizeH="0" baseline="0" dirty="0" smtClean="0">
                        <a:ln>
                          <a:noFill/>
                        </a:ln>
                        <a:solidFill>
                          <a:schemeClr val="tx1"/>
                        </a:solidFill>
                        <a:effectLst/>
                        <a:latin typeface="Arial" charset="0"/>
                        <a:cs typeface="Arial" charset="0"/>
                      </a:endParaRPr>
                    </a:p>
                  </a:txBody>
                  <a:tcPr marT="45717" marB="45717"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920364">
                <a:tc gridSpan="4">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200" b="1" i="0" u="sng" strike="noStrike" cap="none" normalizeH="0" baseline="0" dirty="0" smtClean="0">
                          <a:ln>
                            <a:noFill/>
                          </a:ln>
                          <a:solidFill>
                            <a:schemeClr val="tx1"/>
                          </a:solidFill>
                          <a:effectLst/>
                          <a:latin typeface="Arial" charset="0"/>
                          <a:cs typeface="Arial" charset="0"/>
                        </a:rPr>
                        <a:t>  Background Info</a:t>
                      </a:r>
                      <a:endParaRPr kumimoji="0" lang="en-US" sz="2200" b="0" i="0" u="none" strike="noStrike" cap="none" normalizeH="0" baseline="0" dirty="0" smtClean="0">
                        <a:ln>
                          <a:noFill/>
                        </a:ln>
                        <a:solidFill>
                          <a:schemeClr val="tx1"/>
                        </a:solidFill>
                        <a:effectLst/>
                        <a:latin typeface="Arial"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cap="none" normalizeH="0" baseline="0" dirty="0" smtClean="0">
                          <a:ln>
                            <a:noFill/>
                          </a:ln>
                          <a:solidFill>
                            <a:schemeClr val="tx1"/>
                          </a:solidFill>
                          <a:effectLst/>
                          <a:latin typeface="Arial" charset="0"/>
                          <a:cs typeface="Arial" charset="0"/>
                        </a:rPr>
                        <a:t>   Leading online and technology-enabled quick-turn manufacturer of custom parts for prototyping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cap="none" normalizeH="0" baseline="0" dirty="0" smtClean="0">
                          <a:ln>
                            <a:noFill/>
                          </a:ln>
                          <a:solidFill>
                            <a:schemeClr val="tx1"/>
                          </a:solidFill>
                          <a:effectLst/>
                          <a:latin typeface="Arial" charset="0"/>
                          <a:cs typeface="Arial" charset="0"/>
                        </a:rPr>
                        <a:t>   and short-run production.  Proprietary technology eliminates most of the time-consuming and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cap="none" normalizeH="0" baseline="0" dirty="0" smtClean="0">
                          <a:ln>
                            <a:noFill/>
                          </a:ln>
                          <a:solidFill>
                            <a:schemeClr val="tx1"/>
                          </a:solidFill>
                          <a:effectLst/>
                          <a:latin typeface="Arial" charset="0"/>
                          <a:cs typeface="Arial" charset="0"/>
                        </a:rPr>
                        <a:t>   expensive skilled labor conventionally required to quote and manufacture parts in low volumes.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cap="none" normalizeH="0" baseline="0" dirty="0" smtClean="0">
                          <a:ln>
                            <a:noFill/>
                          </a:ln>
                          <a:solidFill>
                            <a:schemeClr val="tx1"/>
                          </a:solidFill>
                          <a:effectLst/>
                          <a:latin typeface="Arial" charset="0"/>
                          <a:cs typeface="Arial" charset="0"/>
                        </a:rPr>
                        <a:t>   Customer transactions are conducted almost entirely though the Internet.  Nearly 2/3rds of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cap="none" normalizeH="0" baseline="0" dirty="0" smtClean="0">
                          <a:ln>
                            <a:noFill/>
                          </a:ln>
                          <a:solidFill>
                            <a:schemeClr val="tx1"/>
                          </a:solidFill>
                          <a:effectLst/>
                          <a:latin typeface="Arial" charset="0"/>
                          <a:cs typeface="Arial" charset="0"/>
                        </a:rPr>
                        <a:t>   customers use some form of 3D printing.  The addition of Fineline adds support capability for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cap="none" normalizeH="0" baseline="0" dirty="0" smtClean="0">
                          <a:ln>
                            <a:noFill/>
                          </a:ln>
                          <a:solidFill>
                            <a:schemeClr val="tx1"/>
                          </a:solidFill>
                          <a:effectLst/>
                          <a:latin typeface="Arial" charset="0"/>
                          <a:cs typeface="Arial" charset="0"/>
                        </a:rPr>
                        <a:t>   Proto Labs in this area.</a:t>
                      </a:r>
                    </a:p>
                  </a:txBody>
                  <a:tcPr marT="45717" marB="45717" horzOverflow="overflow">
                    <a:lnL>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charset="0"/>
                        <a:cs typeface="Arial" charset="0"/>
                      </a:endParaRPr>
                    </a:p>
                  </a:txBody>
                  <a:tcPr marT="45714" marB="45714"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r>
              <a:tr h="914453">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200" b="1" i="0" u="none" strike="noStrike" cap="none" normalizeH="0" baseline="0" dirty="0" smtClean="0">
                          <a:ln>
                            <a:noFill/>
                          </a:ln>
                          <a:solidFill>
                            <a:schemeClr val="tx1"/>
                          </a:solidFill>
                          <a:effectLst/>
                          <a:latin typeface="Arial" charset="0"/>
                          <a:cs typeface="Arial" charset="0"/>
                        </a:rPr>
                        <a:t>     </a:t>
                      </a:r>
                      <a:r>
                        <a:rPr kumimoji="0" lang="en-US" sz="2200" b="1" i="0" u="sng" strike="noStrike" cap="none" normalizeH="0" baseline="0" dirty="0" smtClean="0">
                          <a:ln>
                            <a:noFill/>
                          </a:ln>
                          <a:solidFill>
                            <a:schemeClr val="tx1"/>
                          </a:solidFill>
                          <a:effectLst/>
                          <a:latin typeface="Arial" charset="0"/>
                          <a:cs typeface="Arial" charset="0"/>
                        </a:rPr>
                        <a:t>Revenues (~$198M)</a:t>
                      </a:r>
                      <a:endParaRPr kumimoji="0" lang="en-US" sz="2200" b="0" i="0" u="none" strike="noStrike" cap="none" normalizeH="0" baseline="0" dirty="0" smtClean="0">
                        <a:ln>
                          <a:noFill/>
                        </a:ln>
                        <a:solidFill>
                          <a:schemeClr val="tx1"/>
                        </a:solidFill>
                        <a:effectLst/>
                        <a:latin typeface="Arial"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cs typeface="Arial" charset="0"/>
                        </a:rPr>
                        <a:t>       </a:t>
                      </a:r>
                    </a:p>
                  </a:txBody>
                  <a:tcPr marT="45717" marB="45717"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200" b="1" i="0" u="sng" strike="noStrike" cap="none" normalizeH="0" baseline="0" dirty="0" smtClean="0">
                          <a:ln>
                            <a:noFill/>
                          </a:ln>
                          <a:solidFill>
                            <a:schemeClr val="tx1"/>
                          </a:solidFill>
                          <a:effectLst/>
                          <a:latin typeface="Arial" charset="0"/>
                          <a:cs typeface="Arial" charset="0"/>
                        </a:rPr>
                        <a:t>Geographic Breakdown</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normalizeH="0" baseline="0" dirty="0" smtClean="0">
                          <a:ln>
                            <a:noFill/>
                          </a:ln>
                          <a:solidFill>
                            <a:schemeClr val="tx1"/>
                          </a:solidFill>
                          <a:effectLst/>
                          <a:latin typeface="Arial" charset="0"/>
                          <a:ea typeface="+mn-ea"/>
                          <a:cs typeface="Arial" charset="0"/>
                        </a:rPr>
                        <a:t>Manufacturing Facilities in Maple Plain, MN;</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normalizeH="0" baseline="0" dirty="0" smtClean="0">
                          <a:ln>
                            <a:noFill/>
                          </a:ln>
                          <a:solidFill>
                            <a:schemeClr val="tx1"/>
                          </a:solidFill>
                          <a:effectLst/>
                          <a:latin typeface="Arial" charset="0"/>
                          <a:ea typeface="+mn-ea"/>
                          <a:cs typeface="Arial" charset="0"/>
                        </a:rPr>
                        <a:t>Raleigh, NC; Telford, UK; &amp; Kanagawa, Japan.</a:t>
                      </a:r>
                    </a:p>
                  </a:txBody>
                  <a:tcPr marT="45717" marB="45717"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r>
              <a:tr h="2671839">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200" b="1" i="0" u="none" strike="noStrike" cap="none" normalizeH="0" baseline="0" dirty="0" smtClean="0">
                          <a:ln>
                            <a:noFill/>
                          </a:ln>
                          <a:solidFill>
                            <a:schemeClr val="tx1"/>
                          </a:solidFill>
                          <a:effectLst/>
                          <a:latin typeface="Arial" charset="0"/>
                          <a:cs typeface="Arial" charset="0"/>
                        </a:rPr>
                        <a:t>     </a:t>
                      </a:r>
                      <a:r>
                        <a:rPr kumimoji="0" lang="en-US" sz="2200" b="1" i="0" u="sng" strike="noStrike" cap="none" normalizeH="0" baseline="0" dirty="0" smtClean="0">
                          <a:ln>
                            <a:noFill/>
                          </a:ln>
                          <a:solidFill>
                            <a:schemeClr val="tx1"/>
                          </a:solidFill>
                          <a:effectLst/>
                          <a:latin typeface="Arial" charset="0"/>
                          <a:cs typeface="Arial" charset="0"/>
                        </a:rPr>
                        <a:t>Strengths (Moat = WIDE)</a:t>
                      </a:r>
                      <a:endParaRPr kumimoji="0" lang="en-US" sz="2200" b="0" i="0" u="none" strike="noStrike" cap="none" normalizeH="0" baseline="0" dirty="0" smtClean="0">
                        <a:ln>
                          <a:noFill/>
                        </a:ln>
                        <a:solidFill>
                          <a:schemeClr val="tx1"/>
                        </a:solidFill>
                        <a:effectLst/>
                        <a:latin typeface="Arial"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normalizeH="0" baseline="0" dirty="0" smtClean="0">
                          <a:ln>
                            <a:noFill/>
                          </a:ln>
                          <a:solidFill>
                            <a:schemeClr val="tx1"/>
                          </a:solidFill>
                          <a:effectLst/>
                          <a:latin typeface="Arial" charset="0"/>
                          <a:ea typeface="+mn-ea"/>
                          <a:cs typeface="Arial" charset="0"/>
                        </a:rPr>
                        <a:t>  </a:t>
                      </a:r>
                      <a:r>
                        <a:rPr kumimoji="0" lang="en-US" sz="1600" b="0" i="0" u="none" strike="noStrike" kern="1200" cap="none" normalizeH="0" baseline="0" dirty="0" smtClean="0">
                          <a:ln>
                            <a:noFill/>
                          </a:ln>
                          <a:solidFill>
                            <a:schemeClr val="tx1"/>
                          </a:solidFill>
                          <a:effectLst/>
                          <a:latin typeface="Arial" charset="0"/>
                          <a:ea typeface="+mn-ea"/>
                          <a:cs typeface="Arial" charset="0"/>
                        </a:rPr>
                        <a:t> 1. Prototype turnaround as quick as a day.</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normalizeH="0" baseline="0" dirty="0" smtClean="0">
                          <a:ln>
                            <a:noFill/>
                          </a:ln>
                          <a:solidFill>
                            <a:schemeClr val="tx1"/>
                          </a:solidFill>
                          <a:effectLst/>
                          <a:latin typeface="Arial" charset="0"/>
                          <a:ea typeface="+mn-ea"/>
                          <a:cs typeface="Arial" charset="0"/>
                        </a:rPr>
                        <a:t>   2. </a:t>
                      </a:r>
                      <a:r>
                        <a:rPr kumimoji="0" lang="en-US" sz="1600" b="0" i="0" u="none" strike="noStrike" kern="1200" cap="none" normalizeH="0" baseline="0" dirty="0" err="1" smtClean="0">
                          <a:ln>
                            <a:noFill/>
                          </a:ln>
                          <a:solidFill>
                            <a:schemeClr val="tx1"/>
                          </a:solidFill>
                          <a:effectLst/>
                          <a:latin typeface="Arial" charset="0"/>
                          <a:ea typeface="+mn-ea"/>
                          <a:cs typeface="Arial" charset="0"/>
                        </a:rPr>
                        <a:t>FineLine</a:t>
                      </a:r>
                      <a:r>
                        <a:rPr kumimoji="0" lang="en-US" sz="1600" b="0" i="0" u="none" strike="noStrike" kern="1200" cap="none" normalizeH="0" baseline="0" dirty="0" smtClean="0">
                          <a:ln>
                            <a:noFill/>
                          </a:ln>
                          <a:solidFill>
                            <a:schemeClr val="tx1"/>
                          </a:solidFill>
                          <a:effectLst/>
                          <a:latin typeface="Arial" charset="0"/>
                          <a:ea typeface="+mn-ea"/>
                          <a:cs typeface="Arial" charset="0"/>
                        </a:rPr>
                        <a:t> acquisition in May 2014 adds:</a:t>
                      </a:r>
                    </a:p>
                    <a:p>
                      <a:pPr marL="5143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600" b="0" i="1" u="none" strike="noStrike" kern="1200" cap="none" normalizeH="0" baseline="0" dirty="0" smtClean="0">
                          <a:ln>
                            <a:noFill/>
                          </a:ln>
                          <a:solidFill>
                            <a:schemeClr val="tx1"/>
                          </a:solidFill>
                          <a:effectLst/>
                          <a:latin typeface="Arial" charset="0"/>
                          <a:ea typeface="+mn-ea"/>
                          <a:cs typeface="Arial" charset="0"/>
                        </a:rPr>
                        <a:t>Advanced </a:t>
                      </a:r>
                      <a:r>
                        <a:rPr kumimoji="0" lang="en-US" sz="1600" b="0" i="1" u="none" strike="noStrike" kern="1200" cap="none" normalizeH="0" baseline="0" dirty="0" err="1" smtClean="0">
                          <a:ln>
                            <a:noFill/>
                          </a:ln>
                          <a:solidFill>
                            <a:schemeClr val="tx1"/>
                          </a:solidFill>
                          <a:effectLst/>
                          <a:latin typeface="Arial" charset="0"/>
                          <a:ea typeface="+mn-ea"/>
                          <a:cs typeface="Arial" charset="0"/>
                        </a:rPr>
                        <a:t>stereolithography</a:t>
                      </a:r>
                      <a:r>
                        <a:rPr kumimoji="0" lang="en-US" sz="1600" b="0" i="1" u="none" strike="noStrike" kern="1200" cap="none" normalizeH="0" baseline="0" dirty="0" smtClean="0">
                          <a:ln>
                            <a:noFill/>
                          </a:ln>
                          <a:solidFill>
                            <a:schemeClr val="tx1"/>
                          </a:solidFill>
                          <a:effectLst/>
                          <a:latin typeface="Arial" charset="0"/>
                          <a:ea typeface="+mn-ea"/>
                          <a:cs typeface="Arial" charset="0"/>
                        </a:rPr>
                        <a:t> (STL),</a:t>
                      </a:r>
                    </a:p>
                    <a:p>
                      <a:pPr marL="5143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600" b="0" i="1" u="none" strike="noStrike" kern="1200" cap="none" normalizeH="0" baseline="0" dirty="0" smtClean="0">
                          <a:ln>
                            <a:noFill/>
                          </a:ln>
                          <a:solidFill>
                            <a:schemeClr val="tx1"/>
                          </a:solidFill>
                          <a:effectLst/>
                          <a:latin typeface="Arial" charset="0"/>
                          <a:ea typeface="+mn-ea"/>
                          <a:cs typeface="Arial" charset="0"/>
                        </a:rPr>
                        <a:t>Selective laser sintering (SLS), and</a:t>
                      </a:r>
                    </a:p>
                    <a:p>
                      <a:pPr marL="5143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600" b="0" i="1" u="none" strike="noStrike" kern="1200" cap="none" normalizeH="0" baseline="0" dirty="0" smtClean="0">
                          <a:ln>
                            <a:noFill/>
                          </a:ln>
                          <a:solidFill>
                            <a:schemeClr val="tx1"/>
                          </a:solidFill>
                          <a:effectLst/>
                          <a:latin typeface="Arial" charset="0"/>
                          <a:ea typeface="+mn-ea"/>
                          <a:cs typeface="Arial" charset="0"/>
                        </a:rPr>
                        <a:t>Direct metal </a:t>
                      </a:r>
                      <a:r>
                        <a:rPr kumimoji="0" lang="en-US" sz="1600" b="0" i="1" u="none" strike="noStrike" kern="1200" cap="none" normalizeH="0" baseline="0" dirty="0" err="1" smtClean="0">
                          <a:ln>
                            <a:noFill/>
                          </a:ln>
                          <a:solidFill>
                            <a:schemeClr val="tx1"/>
                          </a:solidFill>
                          <a:effectLst/>
                          <a:latin typeface="Arial" charset="0"/>
                          <a:ea typeface="+mn-ea"/>
                          <a:cs typeface="Arial" charset="0"/>
                        </a:rPr>
                        <a:t>laster</a:t>
                      </a:r>
                      <a:r>
                        <a:rPr kumimoji="0" lang="en-US" sz="1600" b="0" i="1" u="none" strike="noStrike" kern="1200" cap="none" normalizeH="0" baseline="0" dirty="0" smtClean="0">
                          <a:ln>
                            <a:noFill/>
                          </a:ln>
                          <a:solidFill>
                            <a:schemeClr val="tx1"/>
                          </a:solidFill>
                          <a:effectLst/>
                          <a:latin typeface="Arial" charset="0"/>
                          <a:ea typeface="+mn-ea"/>
                          <a:cs typeface="Arial" charset="0"/>
                        </a:rPr>
                        <a:t> sintering (DMLS)</a:t>
                      </a:r>
                    </a:p>
                    <a:p>
                      <a:pPr marL="22860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US" sz="1600" b="0" i="0" u="none" strike="noStrike" kern="1200" cap="none" normalizeH="0" baseline="0" dirty="0" smtClean="0">
                          <a:ln>
                            <a:noFill/>
                          </a:ln>
                          <a:solidFill>
                            <a:schemeClr val="tx1"/>
                          </a:solidFill>
                          <a:effectLst/>
                          <a:latin typeface="Arial" charset="0"/>
                          <a:ea typeface="+mn-ea"/>
                          <a:cs typeface="Arial" charset="0"/>
                        </a:rPr>
                        <a:t>To existing capabilities in:</a:t>
                      </a:r>
                    </a:p>
                    <a:p>
                      <a:pPr marL="5143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600" b="0" i="1" u="none" strike="noStrike" kern="1200" cap="none" normalizeH="0" baseline="0" dirty="0" smtClean="0">
                          <a:ln>
                            <a:noFill/>
                          </a:ln>
                          <a:solidFill>
                            <a:schemeClr val="tx1"/>
                          </a:solidFill>
                          <a:effectLst/>
                          <a:latin typeface="Arial" charset="0"/>
                          <a:ea typeface="+mn-ea"/>
                          <a:cs typeface="Arial" charset="0"/>
                        </a:rPr>
                        <a:t>Rapid CNC machining; and</a:t>
                      </a:r>
                    </a:p>
                    <a:p>
                      <a:pPr marL="5143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600" b="0" i="1" u="none" strike="noStrike" kern="1200" cap="none" normalizeH="0" baseline="0" dirty="0" smtClean="0">
                          <a:ln>
                            <a:noFill/>
                          </a:ln>
                          <a:solidFill>
                            <a:schemeClr val="tx1"/>
                          </a:solidFill>
                          <a:effectLst/>
                          <a:latin typeface="Arial" charset="0"/>
                          <a:ea typeface="+mn-ea"/>
                          <a:cs typeface="Arial" charset="0"/>
                        </a:rPr>
                        <a:t>Injection molding processes.</a:t>
                      </a:r>
                    </a:p>
                    <a:p>
                      <a:pPr marL="22860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US" sz="1600" b="0" i="0" u="none" strike="noStrike" kern="1200" cap="none" normalizeH="0" baseline="0" dirty="0" smtClean="0">
                          <a:ln>
                            <a:noFill/>
                          </a:ln>
                          <a:solidFill>
                            <a:schemeClr val="tx1"/>
                          </a:solidFill>
                          <a:effectLst/>
                          <a:latin typeface="Arial" charset="0"/>
                          <a:ea typeface="+mn-ea"/>
                          <a:cs typeface="Arial" charset="0"/>
                        </a:rPr>
                        <a:t>3. No Debt.</a:t>
                      </a:r>
                    </a:p>
                  </a:txBody>
                  <a:tcPr marT="45717" marB="45717"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noFill/>
                  </a:tcPr>
                </a:tc>
                <a:tc hMerge="1">
                  <a:txBody>
                    <a:bodyPr/>
                    <a:lstStyle/>
                    <a:p>
                      <a:endParaRPr lang="en-US"/>
                    </a:p>
                  </a:txBody>
                  <a:tcPr/>
                </a:tc>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200" b="1" i="0" u="sng" strike="noStrike" cap="none" normalizeH="0" baseline="0" dirty="0" smtClean="0">
                          <a:ln>
                            <a:noFill/>
                          </a:ln>
                          <a:solidFill>
                            <a:schemeClr val="tx1"/>
                          </a:solidFill>
                          <a:effectLst/>
                          <a:latin typeface="Arial" charset="0"/>
                          <a:cs typeface="Arial" charset="0"/>
                        </a:rPr>
                        <a:t>Weaknesses / Risks</a:t>
                      </a:r>
                      <a:endParaRPr kumimoji="0" lang="en-US" sz="2200" b="0" i="0" u="none" strike="noStrike" cap="none" normalizeH="0" baseline="0" dirty="0" smtClean="0">
                        <a:ln>
                          <a:noFill/>
                        </a:ln>
                        <a:solidFill>
                          <a:schemeClr val="tx1"/>
                        </a:solidFill>
                        <a:effectLst/>
                        <a:latin typeface="Arial"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cs typeface="Arial" charset="0"/>
                        </a:rPr>
                        <a:t>Competition:</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err="1" smtClean="0">
                          <a:ln>
                            <a:noFill/>
                          </a:ln>
                          <a:solidFill>
                            <a:schemeClr val="tx1"/>
                          </a:solidFill>
                          <a:effectLst/>
                          <a:latin typeface="Arial" charset="0"/>
                          <a:cs typeface="Arial" charset="0"/>
                        </a:rPr>
                        <a:t>Quickparts</a:t>
                      </a:r>
                      <a:r>
                        <a:rPr kumimoji="0" lang="en-US" sz="1600" b="0" i="0" u="none" strike="noStrike" cap="none" normalizeH="0" baseline="0" dirty="0" smtClean="0">
                          <a:ln>
                            <a:noFill/>
                          </a:ln>
                          <a:solidFill>
                            <a:schemeClr val="tx1"/>
                          </a:solidFill>
                          <a:effectLst/>
                          <a:latin typeface="Arial" charset="0"/>
                          <a:cs typeface="Arial" charset="0"/>
                        </a:rPr>
                        <a:t> (subsidiary of 3D Systems (DDD)).</a:t>
                      </a:r>
                    </a:p>
                  </a:txBody>
                  <a:tcPr marT="45717" marB="45717"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hMerge="1">
                  <a:txBody>
                    <a:bodyPr/>
                    <a:lstStyle/>
                    <a:p>
                      <a:endParaRPr lang="en-US"/>
                    </a:p>
                  </a:txBody>
                  <a:tcPr/>
                </a:tc>
              </a:tr>
            </a:tbl>
          </a:graphicData>
        </a:graphic>
      </p:graphicFrame>
      <p:pic>
        <p:nvPicPr>
          <p:cNvPr id="21523"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228600"/>
            <a:ext cx="2590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8410090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060295" y="552663"/>
            <a:ext cx="1340158" cy="365724"/>
          </a:xfrm>
          <a:prstGeom prst="rect">
            <a:avLst/>
          </a:prstGeom>
          <a:solidFill>
            <a:schemeClr val="bg1"/>
          </a:solidFill>
        </p:spPr>
        <p:txBody>
          <a:bodyPr wrap="square" rtlCol="0">
            <a:spAutoFit/>
          </a:bodyPr>
          <a:lstStyle/>
          <a:p>
            <a:endParaRPr lang="en-US" dirty="0"/>
          </a:p>
        </p:txBody>
      </p:sp>
      <p:sp>
        <p:nvSpPr>
          <p:cNvPr id="7" name="Title 1"/>
          <p:cNvSpPr txBox="1">
            <a:spLocks/>
          </p:cNvSpPr>
          <p:nvPr/>
        </p:nvSpPr>
        <p:spPr>
          <a:xfrm>
            <a:off x="1542473" y="2055236"/>
            <a:ext cx="9144000" cy="23876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smtClean="0"/>
              <a:t>Skyworks Solutions (SWKS)</a:t>
            </a:r>
            <a:endParaRPr lang="en-US" b="1" dirty="0"/>
          </a:p>
        </p:txBody>
      </p:sp>
    </p:spTree>
    <p:extLst>
      <p:ext uri="{BB962C8B-B14F-4D97-AF65-F5344CB8AC3E}">
        <p14:creationId xmlns:p14="http://schemas.microsoft.com/office/powerpoint/2010/main" val="2815560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7482" y="0"/>
            <a:ext cx="10515600" cy="1325563"/>
          </a:xfrm>
        </p:spPr>
        <p:txBody>
          <a:bodyPr/>
          <a:lstStyle/>
          <a:p>
            <a:r>
              <a:rPr lang="en-US" dirty="0" smtClean="0"/>
              <a:t>SWKS – Types of Devices</a:t>
            </a:r>
            <a:endParaRPr lang="en-US" dirty="0"/>
          </a:p>
        </p:txBody>
      </p:sp>
      <p:pic>
        <p:nvPicPr>
          <p:cNvPr id="3" name="Picture 2"/>
          <p:cNvPicPr>
            <a:picLocks noChangeAspect="1"/>
          </p:cNvPicPr>
          <p:nvPr/>
        </p:nvPicPr>
        <p:blipFill rotWithShape="1">
          <a:blip r:embed="rId2"/>
          <a:srcRect r="-11059"/>
          <a:stretch/>
        </p:blipFill>
        <p:spPr>
          <a:xfrm>
            <a:off x="695088" y="1325563"/>
            <a:ext cx="3479870" cy="1257143"/>
          </a:xfrm>
          <a:prstGeom prst="rect">
            <a:avLst/>
          </a:prstGeom>
        </p:spPr>
      </p:pic>
      <p:pic>
        <p:nvPicPr>
          <p:cNvPr id="5" name="Picture 4"/>
          <p:cNvPicPr>
            <a:picLocks noChangeAspect="1"/>
          </p:cNvPicPr>
          <p:nvPr/>
        </p:nvPicPr>
        <p:blipFill>
          <a:blip r:embed="rId3"/>
          <a:stretch>
            <a:fillRect/>
          </a:stretch>
        </p:blipFill>
        <p:spPr>
          <a:xfrm>
            <a:off x="5082197" y="1325563"/>
            <a:ext cx="2838095" cy="1514286"/>
          </a:xfrm>
          <a:prstGeom prst="rect">
            <a:avLst/>
          </a:prstGeom>
        </p:spPr>
      </p:pic>
      <p:pic>
        <p:nvPicPr>
          <p:cNvPr id="7" name="Picture 6"/>
          <p:cNvPicPr>
            <a:picLocks noChangeAspect="1"/>
          </p:cNvPicPr>
          <p:nvPr/>
        </p:nvPicPr>
        <p:blipFill>
          <a:blip r:embed="rId4"/>
          <a:stretch>
            <a:fillRect/>
          </a:stretch>
        </p:blipFill>
        <p:spPr>
          <a:xfrm>
            <a:off x="733187" y="3186338"/>
            <a:ext cx="2114286" cy="1447619"/>
          </a:xfrm>
          <a:prstGeom prst="rect">
            <a:avLst/>
          </a:prstGeom>
        </p:spPr>
      </p:pic>
      <p:pic>
        <p:nvPicPr>
          <p:cNvPr id="8" name="Picture 7"/>
          <p:cNvPicPr>
            <a:picLocks noChangeAspect="1"/>
          </p:cNvPicPr>
          <p:nvPr/>
        </p:nvPicPr>
        <p:blipFill>
          <a:blip r:embed="rId5"/>
          <a:stretch>
            <a:fillRect/>
          </a:stretch>
        </p:blipFill>
        <p:spPr>
          <a:xfrm>
            <a:off x="4086959" y="3276814"/>
            <a:ext cx="1990476" cy="1409524"/>
          </a:xfrm>
          <a:prstGeom prst="rect">
            <a:avLst/>
          </a:prstGeom>
        </p:spPr>
      </p:pic>
      <p:pic>
        <p:nvPicPr>
          <p:cNvPr id="9" name="Picture 8"/>
          <p:cNvPicPr>
            <a:picLocks noChangeAspect="1"/>
          </p:cNvPicPr>
          <p:nvPr/>
        </p:nvPicPr>
        <p:blipFill>
          <a:blip r:embed="rId6"/>
          <a:stretch>
            <a:fillRect/>
          </a:stretch>
        </p:blipFill>
        <p:spPr>
          <a:xfrm>
            <a:off x="7397593" y="3276814"/>
            <a:ext cx="2114286" cy="1485714"/>
          </a:xfrm>
          <a:prstGeom prst="rect">
            <a:avLst/>
          </a:prstGeom>
        </p:spPr>
      </p:pic>
      <p:pic>
        <p:nvPicPr>
          <p:cNvPr id="10" name="Picture 9"/>
          <p:cNvPicPr>
            <a:picLocks noChangeAspect="1"/>
          </p:cNvPicPr>
          <p:nvPr/>
        </p:nvPicPr>
        <p:blipFill>
          <a:blip r:embed="rId7"/>
          <a:stretch>
            <a:fillRect/>
          </a:stretch>
        </p:blipFill>
        <p:spPr>
          <a:xfrm>
            <a:off x="9174068" y="1420545"/>
            <a:ext cx="1723810" cy="1504762"/>
          </a:xfrm>
          <a:prstGeom prst="rect">
            <a:avLst/>
          </a:prstGeom>
        </p:spPr>
      </p:pic>
    </p:spTree>
    <p:extLst>
      <p:ext uri="{BB962C8B-B14F-4D97-AF65-F5344CB8AC3E}">
        <p14:creationId xmlns:p14="http://schemas.microsoft.com/office/powerpoint/2010/main" val="25963688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7482" y="0"/>
            <a:ext cx="10515600" cy="1325563"/>
          </a:xfrm>
        </p:spPr>
        <p:txBody>
          <a:bodyPr/>
          <a:lstStyle/>
          <a:p>
            <a:r>
              <a:rPr lang="en-US" dirty="0" smtClean="0"/>
              <a:t>SWKS – Types of Devices in Phone</a:t>
            </a:r>
            <a:endParaRPr lang="en-US" dirty="0"/>
          </a:p>
        </p:txBody>
      </p:sp>
      <p:sp>
        <p:nvSpPr>
          <p:cNvPr id="4" name="Content Placeholder 3"/>
          <p:cNvSpPr>
            <a:spLocks noGrp="1"/>
          </p:cNvSpPr>
          <p:nvPr>
            <p:ph idx="1"/>
          </p:nvPr>
        </p:nvSpPr>
        <p:spPr>
          <a:xfrm>
            <a:off x="526472" y="6148243"/>
            <a:ext cx="10515600" cy="4351338"/>
          </a:xfrm>
        </p:spPr>
        <p:txBody>
          <a:bodyPr/>
          <a:lstStyle/>
          <a:p>
            <a:r>
              <a:rPr lang="en-US" dirty="0" smtClean="0"/>
              <a:t>Large rise in $ content for complex Smartphones (iPhone/Samsung)</a:t>
            </a:r>
            <a:endParaRPr lang="en-US" dirty="0"/>
          </a:p>
        </p:txBody>
      </p:sp>
      <p:pic>
        <p:nvPicPr>
          <p:cNvPr id="6" name="Picture 5"/>
          <p:cNvPicPr>
            <a:picLocks noChangeAspect="1"/>
          </p:cNvPicPr>
          <p:nvPr/>
        </p:nvPicPr>
        <p:blipFill>
          <a:blip r:embed="rId2"/>
          <a:stretch>
            <a:fillRect/>
          </a:stretch>
        </p:blipFill>
        <p:spPr>
          <a:xfrm>
            <a:off x="1105466" y="972273"/>
            <a:ext cx="9066667" cy="4984389"/>
          </a:xfrm>
          <a:prstGeom prst="rect">
            <a:avLst/>
          </a:prstGeom>
        </p:spPr>
      </p:pic>
    </p:spTree>
    <p:extLst>
      <p:ext uri="{BB962C8B-B14F-4D97-AF65-F5344CB8AC3E}">
        <p14:creationId xmlns:p14="http://schemas.microsoft.com/office/powerpoint/2010/main" val="29275098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7482" y="0"/>
            <a:ext cx="10515600" cy="1325563"/>
          </a:xfrm>
        </p:spPr>
        <p:txBody>
          <a:bodyPr/>
          <a:lstStyle/>
          <a:p>
            <a:r>
              <a:rPr lang="en-US" dirty="0"/>
              <a:t>SWKS – Types of Devices in Phone</a:t>
            </a:r>
          </a:p>
        </p:txBody>
      </p:sp>
      <p:sp>
        <p:nvSpPr>
          <p:cNvPr id="4" name="Content Placeholder 3"/>
          <p:cNvSpPr>
            <a:spLocks noGrp="1"/>
          </p:cNvSpPr>
          <p:nvPr>
            <p:ph idx="1"/>
          </p:nvPr>
        </p:nvSpPr>
        <p:spPr>
          <a:xfrm>
            <a:off x="526471" y="6148243"/>
            <a:ext cx="11423073" cy="4351338"/>
          </a:xfrm>
        </p:spPr>
        <p:txBody>
          <a:bodyPr/>
          <a:lstStyle/>
          <a:p>
            <a:r>
              <a:rPr lang="en-US" dirty="0" smtClean="0"/>
              <a:t>Decent rise in $ content for entry Smartphones (India / China, volume!)</a:t>
            </a:r>
            <a:endParaRPr lang="en-US" dirty="0"/>
          </a:p>
        </p:txBody>
      </p:sp>
      <p:pic>
        <p:nvPicPr>
          <p:cNvPr id="3" name="Picture 2"/>
          <p:cNvPicPr>
            <a:picLocks noChangeAspect="1"/>
          </p:cNvPicPr>
          <p:nvPr/>
        </p:nvPicPr>
        <p:blipFill>
          <a:blip r:embed="rId2"/>
          <a:stretch>
            <a:fillRect/>
          </a:stretch>
        </p:blipFill>
        <p:spPr>
          <a:xfrm>
            <a:off x="1374748" y="1028699"/>
            <a:ext cx="8819048" cy="4580755"/>
          </a:xfrm>
          <a:prstGeom prst="rect">
            <a:avLst/>
          </a:prstGeom>
        </p:spPr>
      </p:pic>
    </p:spTree>
    <p:extLst>
      <p:ext uri="{BB962C8B-B14F-4D97-AF65-F5344CB8AC3E}">
        <p14:creationId xmlns:p14="http://schemas.microsoft.com/office/powerpoint/2010/main" val="21639816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7482" y="0"/>
            <a:ext cx="10515600" cy="1325563"/>
          </a:xfrm>
        </p:spPr>
        <p:txBody>
          <a:bodyPr/>
          <a:lstStyle/>
          <a:p>
            <a:r>
              <a:rPr lang="en-US" dirty="0"/>
              <a:t>SWKS – Types of Devices in </a:t>
            </a:r>
            <a:r>
              <a:rPr lang="en-US" dirty="0" err="1" smtClean="0"/>
              <a:t>CableBox</a:t>
            </a:r>
            <a:endParaRPr lang="en-US" dirty="0"/>
          </a:p>
        </p:txBody>
      </p:sp>
      <p:sp>
        <p:nvSpPr>
          <p:cNvPr id="4" name="Content Placeholder 3"/>
          <p:cNvSpPr>
            <a:spLocks noGrp="1"/>
          </p:cNvSpPr>
          <p:nvPr>
            <p:ph idx="1"/>
          </p:nvPr>
        </p:nvSpPr>
        <p:spPr>
          <a:xfrm>
            <a:off x="526471" y="6148243"/>
            <a:ext cx="11423073" cy="4351338"/>
          </a:xfrm>
        </p:spPr>
        <p:txBody>
          <a:bodyPr/>
          <a:lstStyle/>
          <a:p>
            <a:r>
              <a:rPr lang="en-US" dirty="0" smtClean="0"/>
              <a:t>Content rising in various devices</a:t>
            </a:r>
            <a:endParaRPr lang="en-US" dirty="0"/>
          </a:p>
        </p:txBody>
      </p:sp>
      <p:pic>
        <p:nvPicPr>
          <p:cNvPr id="5" name="Picture 4"/>
          <p:cNvPicPr>
            <a:picLocks noChangeAspect="1"/>
          </p:cNvPicPr>
          <p:nvPr/>
        </p:nvPicPr>
        <p:blipFill>
          <a:blip r:embed="rId2"/>
          <a:stretch>
            <a:fillRect/>
          </a:stretch>
        </p:blipFill>
        <p:spPr>
          <a:xfrm>
            <a:off x="1669163" y="1018309"/>
            <a:ext cx="8895238" cy="4731387"/>
          </a:xfrm>
          <a:prstGeom prst="rect">
            <a:avLst/>
          </a:prstGeom>
        </p:spPr>
      </p:pic>
    </p:spTree>
    <p:extLst>
      <p:ext uri="{BB962C8B-B14F-4D97-AF65-F5344CB8AC3E}">
        <p14:creationId xmlns:p14="http://schemas.microsoft.com/office/powerpoint/2010/main" val="11257147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7482" y="0"/>
            <a:ext cx="10515600" cy="1325563"/>
          </a:xfrm>
        </p:spPr>
        <p:txBody>
          <a:bodyPr/>
          <a:lstStyle/>
          <a:p>
            <a:r>
              <a:rPr lang="en-US" dirty="0"/>
              <a:t>SWKS – </a:t>
            </a:r>
            <a:r>
              <a:rPr lang="en-US" dirty="0" smtClean="0"/>
              <a:t>Growth in Data Usage/month</a:t>
            </a:r>
            <a:endParaRPr lang="en-US" dirty="0"/>
          </a:p>
        </p:txBody>
      </p:sp>
      <p:sp>
        <p:nvSpPr>
          <p:cNvPr id="4" name="Content Placeholder 3"/>
          <p:cNvSpPr>
            <a:spLocks noGrp="1"/>
          </p:cNvSpPr>
          <p:nvPr>
            <p:ph idx="1"/>
          </p:nvPr>
        </p:nvSpPr>
        <p:spPr>
          <a:xfrm>
            <a:off x="526471" y="6148243"/>
            <a:ext cx="11423073" cy="4351338"/>
          </a:xfrm>
        </p:spPr>
        <p:txBody>
          <a:bodyPr/>
          <a:lstStyle/>
          <a:p>
            <a:r>
              <a:rPr lang="en-US" dirty="0" smtClean="0"/>
              <a:t>2015-2017 – doubling of data consumption; huge 57% growth expected</a:t>
            </a:r>
            <a:endParaRPr lang="en-US" dirty="0"/>
          </a:p>
        </p:txBody>
      </p:sp>
      <p:pic>
        <p:nvPicPr>
          <p:cNvPr id="3" name="Picture 2"/>
          <p:cNvPicPr>
            <a:picLocks noChangeAspect="1"/>
          </p:cNvPicPr>
          <p:nvPr/>
        </p:nvPicPr>
        <p:blipFill>
          <a:blip r:embed="rId2"/>
          <a:stretch>
            <a:fillRect/>
          </a:stretch>
        </p:blipFill>
        <p:spPr>
          <a:xfrm>
            <a:off x="2134095" y="1048929"/>
            <a:ext cx="7923809" cy="5009524"/>
          </a:xfrm>
          <a:prstGeom prst="rect">
            <a:avLst/>
          </a:prstGeom>
        </p:spPr>
      </p:pic>
    </p:spTree>
    <p:extLst>
      <p:ext uri="{BB962C8B-B14F-4D97-AF65-F5344CB8AC3E}">
        <p14:creationId xmlns:p14="http://schemas.microsoft.com/office/powerpoint/2010/main" val="12243856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Disclaimer</a:t>
            </a:r>
            <a:endParaRPr lang="en-US" dirty="0"/>
          </a:p>
        </p:txBody>
      </p:sp>
      <p:sp>
        <p:nvSpPr>
          <p:cNvPr id="3" name="Content Placeholder 2"/>
          <p:cNvSpPr>
            <a:spLocks noGrp="1"/>
          </p:cNvSpPr>
          <p:nvPr>
            <p:ph idx="1"/>
          </p:nvPr>
        </p:nvSpPr>
        <p:spPr>
          <a:xfrm>
            <a:off x="378691" y="1567007"/>
            <a:ext cx="11323781" cy="4351338"/>
          </a:xfrm>
        </p:spPr>
        <p:txBody>
          <a:bodyPr>
            <a:noAutofit/>
          </a:bodyPr>
          <a:lstStyle/>
          <a:p>
            <a:r>
              <a:rPr lang="en-US" sz="2000" dirty="0"/>
              <a:t>The </a:t>
            </a:r>
            <a:r>
              <a:rPr lang="en-US" sz="2000" b="1" dirty="0"/>
              <a:t>information </a:t>
            </a:r>
            <a:r>
              <a:rPr lang="en-US" sz="2000" b="1" dirty="0" smtClean="0"/>
              <a:t>delivered here is for </a:t>
            </a:r>
            <a:r>
              <a:rPr lang="en-US" sz="2000" b="1" dirty="0"/>
              <a:t>educational purposes only</a:t>
            </a:r>
            <a:r>
              <a:rPr lang="en-US" sz="2000" dirty="0"/>
              <a:t> and </a:t>
            </a:r>
            <a:r>
              <a:rPr lang="en-US" sz="2000" b="1" dirty="0"/>
              <a:t>is</a:t>
            </a:r>
            <a:r>
              <a:rPr lang="en-US" sz="2000" dirty="0"/>
              <a:t> </a:t>
            </a:r>
            <a:r>
              <a:rPr lang="en-US" sz="2000" b="1" dirty="0"/>
              <a:t>not intended to be a recommendation to purchase or sell</a:t>
            </a:r>
            <a:r>
              <a:rPr lang="en-US" sz="2000" dirty="0"/>
              <a:t> any of the stocks or other securities referenced.  All references are for illustrative purposes only and are not considered endorsed or recommended for purchase or sale by </a:t>
            </a:r>
            <a:r>
              <a:rPr lang="en-US" sz="2000" dirty="0" err="1"/>
              <a:t>BetterInvesting</a:t>
            </a:r>
            <a:r>
              <a:rPr lang="en-US" sz="2000" baseline="30000" dirty="0" err="1"/>
              <a:t>TM</a:t>
            </a:r>
            <a:r>
              <a:rPr lang="en-US" sz="2000" dirty="0"/>
              <a:t> National Association of Investors Corporation (“BI”).  The views expressed are those of the instructors, commentators, guests and participants, as the case may be, and do not necessarily represent those of </a:t>
            </a:r>
            <a:r>
              <a:rPr lang="en-US" sz="2000" dirty="0" err="1"/>
              <a:t>BetterInvesting</a:t>
            </a:r>
            <a:r>
              <a:rPr lang="en-US" sz="2000" baseline="30000" dirty="0" err="1"/>
              <a:t>TM</a:t>
            </a:r>
            <a:r>
              <a:rPr lang="en-US" sz="2000" b="1" dirty="0"/>
              <a:t>.  Investors should conduct their own review and analysis of any company of interest before making an investment decision</a:t>
            </a:r>
            <a:r>
              <a:rPr lang="en-US" sz="2000" b="1" dirty="0" smtClean="0"/>
              <a:t>.</a:t>
            </a:r>
            <a:endParaRPr lang="en-US" sz="2000" dirty="0"/>
          </a:p>
          <a:p>
            <a:r>
              <a:rPr lang="en-US" sz="2000" b="1" dirty="0"/>
              <a:t>Securities discussed may be held by instructors, commentators, guests and participants in their own personal portfolios or in those of their clients</a:t>
            </a:r>
            <a:r>
              <a:rPr lang="en-US" sz="2000" dirty="0"/>
              <a:t>.  BI presenters and volunteers are held to a strict </a:t>
            </a:r>
            <a:r>
              <a:rPr lang="en-US" sz="2000" b="1" dirty="0"/>
              <a:t>code of conduct that precludes benefiting financially from education presentations or public activities</a:t>
            </a:r>
            <a:r>
              <a:rPr lang="en-US" sz="2000" dirty="0"/>
              <a:t> via any </a:t>
            </a:r>
            <a:r>
              <a:rPr lang="en-US" sz="2000" dirty="0" err="1"/>
              <a:t>BetterInvesting</a:t>
            </a:r>
            <a:r>
              <a:rPr lang="en-US" sz="2000" baseline="30000" dirty="0" err="1"/>
              <a:t>TM</a:t>
            </a:r>
            <a:r>
              <a:rPr lang="en-US" sz="2000" dirty="0"/>
              <a:t> programs, events, and/or educations in which they participate. Any violation is strictly prohibited and should be reported to the CEO of </a:t>
            </a:r>
            <a:r>
              <a:rPr lang="en-US" sz="2000" dirty="0" err="1"/>
              <a:t>BetterInvesting</a:t>
            </a:r>
            <a:r>
              <a:rPr lang="en-US" sz="2000" baseline="30000" dirty="0" err="1"/>
              <a:t>TM</a:t>
            </a:r>
            <a:r>
              <a:rPr lang="en-US" sz="2000" dirty="0"/>
              <a:t> or the Director of Chapter Relations.</a:t>
            </a:r>
          </a:p>
          <a:p>
            <a:r>
              <a:rPr lang="en-US" sz="2000" dirty="0" smtClean="0"/>
              <a:t>Presentations </a:t>
            </a:r>
            <a:r>
              <a:rPr lang="en-US" sz="2000" dirty="0"/>
              <a:t>may contain images of websites and products or services no endorsed by </a:t>
            </a:r>
            <a:r>
              <a:rPr lang="en-US" sz="2000" dirty="0" err="1"/>
              <a:t>BetterInvesting</a:t>
            </a:r>
            <a:r>
              <a:rPr lang="en-US" sz="2000" baseline="30000" dirty="0" err="1"/>
              <a:t>TM</a:t>
            </a:r>
            <a:r>
              <a:rPr lang="en-US" sz="2000" dirty="0"/>
              <a:t>.  The instructors, commentators, guests and participants are not endorsing or promoting the use of these websites, products or services.               </a:t>
            </a:r>
          </a:p>
        </p:txBody>
      </p:sp>
    </p:spTree>
    <p:extLst>
      <p:ext uri="{BB962C8B-B14F-4D97-AF65-F5344CB8AC3E}">
        <p14:creationId xmlns:p14="http://schemas.microsoft.com/office/powerpoint/2010/main" val="12889886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7482" y="0"/>
            <a:ext cx="10515600" cy="1325563"/>
          </a:xfrm>
        </p:spPr>
        <p:txBody>
          <a:bodyPr/>
          <a:lstStyle/>
          <a:p>
            <a:r>
              <a:rPr lang="en-US" dirty="0"/>
              <a:t>SWKS – </a:t>
            </a:r>
            <a:r>
              <a:rPr lang="en-US" dirty="0" smtClean="0"/>
              <a:t>Enhancing Margins</a:t>
            </a:r>
            <a:endParaRPr lang="en-US" dirty="0"/>
          </a:p>
        </p:txBody>
      </p:sp>
      <p:sp>
        <p:nvSpPr>
          <p:cNvPr id="4" name="Content Placeholder 3"/>
          <p:cNvSpPr>
            <a:spLocks noGrp="1"/>
          </p:cNvSpPr>
          <p:nvPr>
            <p:ph idx="1"/>
          </p:nvPr>
        </p:nvSpPr>
        <p:spPr>
          <a:xfrm>
            <a:off x="547253" y="5836516"/>
            <a:ext cx="11423073" cy="4351338"/>
          </a:xfrm>
        </p:spPr>
        <p:txBody>
          <a:bodyPr/>
          <a:lstStyle/>
          <a:p>
            <a:r>
              <a:rPr lang="en-US" dirty="0" smtClean="0"/>
              <a:t>Green and Blue shaded areas have strong growth with higher margins</a:t>
            </a:r>
            <a:endParaRPr lang="en-US" dirty="0"/>
          </a:p>
        </p:txBody>
      </p:sp>
      <p:pic>
        <p:nvPicPr>
          <p:cNvPr id="5" name="Picture 4"/>
          <p:cNvPicPr>
            <a:picLocks noChangeAspect="1"/>
          </p:cNvPicPr>
          <p:nvPr/>
        </p:nvPicPr>
        <p:blipFill>
          <a:blip r:embed="rId2"/>
          <a:stretch>
            <a:fillRect/>
          </a:stretch>
        </p:blipFill>
        <p:spPr>
          <a:xfrm>
            <a:off x="1929746" y="935181"/>
            <a:ext cx="8000000" cy="4677286"/>
          </a:xfrm>
          <a:prstGeom prst="rect">
            <a:avLst/>
          </a:prstGeom>
        </p:spPr>
      </p:pic>
    </p:spTree>
    <p:extLst>
      <p:ext uri="{BB962C8B-B14F-4D97-AF65-F5344CB8AC3E}">
        <p14:creationId xmlns:p14="http://schemas.microsoft.com/office/powerpoint/2010/main" val="42607320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7482" y="0"/>
            <a:ext cx="10515600" cy="1325563"/>
          </a:xfrm>
        </p:spPr>
        <p:txBody>
          <a:bodyPr/>
          <a:lstStyle/>
          <a:p>
            <a:r>
              <a:rPr lang="en-US" dirty="0" smtClean="0"/>
              <a:t>SWKS – Team A Sept Info + Team B</a:t>
            </a:r>
            <a:endParaRPr lang="en-US" dirty="0"/>
          </a:p>
        </p:txBody>
      </p:sp>
      <p:sp>
        <p:nvSpPr>
          <p:cNvPr id="3" name="Content Placeholder 2"/>
          <p:cNvSpPr>
            <a:spLocks noGrp="1"/>
          </p:cNvSpPr>
          <p:nvPr>
            <p:ph idx="1"/>
          </p:nvPr>
        </p:nvSpPr>
        <p:spPr>
          <a:xfrm>
            <a:off x="516082" y="1184564"/>
            <a:ext cx="11069782" cy="5410200"/>
          </a:xfrm>
        </p:spPr>
        <p:txBody>
          <a:bodyPr>
            <a:noAutofit/>
          </a:bodyPr>
          <a:lstStyle/>
          <a:p>
            <a:r>
              <a:rPr lang="en-US" sz="1800" dirty="0"/>
              <a:t>Customers: #1 Apple accounting for 35-40% of their company annual revenue, #2 Samsung</a:t>
            </a:r>
          </a:p>
          <a:p>
            <a:r>
              <a:rPr lang="en-US" sz="1800" dirty="0"/>
              <a:t>Competitors for Chip:  Intel </a:t>
            </a:r>
          </a:p>
          <a:p>
            <a:r>
              <a:rPr lang="en-US" sz="1800" dirty="0"/>
              <a:t>Competitors for radio frequency:   </a:t>
            </a:r>
            <a:r>
              <a:rPr lang="en-US" sz="1800" u="sng" dirty="0">
                <a:solidFill>
                  <a:srgbClr val="FF0000"/>
                </a:solidFill>
              </a:rPr>
              <a:t>Leader is Skyworks</a:t>
            </a:r>
            <a:r>
              <a:rPr lang="en-US" sz="1800" dirty="0"/>
              <a:t> followed by  AVGO, QRVO</a:t>
            </a:r>
          </a:p>
          <a:p>
            <a:r>
              <a:rPr lang="en-US" sz="1800" dirty="0" smtClean="0"/>
              <a:t>Nine </a:t>
            </a:r>
            <a:r>
              <a:rPr lang="en-US" sz="1800" dirty="0"/>
              <a:t>straight quarters of double digit earnings growth</a:t>
            </a:r>
          </a:p>
          <a:p>
            <a:r>
              <a:rPr lang="en-US" sz="1800" dirty="0"/>
              <a:t>Growing connectivity will continue to drive demand for </a:t>
            </a:r>
            <a:r>
              <a:rPr lang="en-US" sz="1800" dirty="0" err="1"/>
              <a:t>Skywork’s</a:t>
            </a:r>
            <a:r>
              <a:rPr lang="en-US" sz="1800" dirty="0"/>
              <a:t> offerings translating into further top and bottom line advances in 2016.  </a:t>
            </a:r>
            <a:endParaRPr lang="en-US" sz="1800" dirty="0" smtClean="0"/>
          </a:p>
          <a:p>
            <a:pPr marL="0" indent="0">
              <a:buNone/>
            </a:pPr>
            <a:r>
              <a:rPr lang="en-US" sz="1800" dirty="0" smtClean="0"/>
              <a:t>------------------------------------------------------</a:t>
            </a:r>
            <a:endParaRPr lang="en-US" sz="1800" dirty="0"/>
          </a:p>
          <a:p>
            <a:r>
              <a:rPr lang="en-US" sz="1800" dirty="0" smtClean="0"/>
              <a:t>Total </a:t>
            </a:r>
            <a:r>
              <a:rPr lang="en-US" sz="1800" dirty="0"/>
              <a:t>dollar amount of </a:t>
            </a:r>
            <a:r>
              <a:rPr lang="en-US" sz="1800" dirty="0" smtClean="0"/>
              <a:t>Radio Frequency (RF) </a:t>
            </a:r>
            <a:r>
              <a:rPr lang="en-US" sz="1800" dirty="0"/>
              <a:t>components in smartphones </a:t>
            </a:r>
            <a:r>
              <a:rPr lang="en-US" sz="1800" dirty="0" smtClean="0"/>
              <a:t>rising because of LTE or 4G adoption</a:t>
            </a:r>
          </a:p>
          <a:p>
            <a:pPr lvl="1"/>
            <a:r>
              <a:rPr lang="en-US" sz="1400" dirty="0"/>
              <a:t>iPhone 6, for example. Total RF front-end content costs </a:t>
            </a:r>
            <a:r>
              <a:rPr lang="en-US" sz="1400" dirty="0" smtClean="0"/>
              <a:t>-- $</a:t>
            </a:r>
            <a:r>
              <a:rPr lang="en-US" sz="1400" dirty="0"/>
              <a:t>15.89 per </a:t>
            </a:r>
            <a:r>
              <a:rPr lang="en-US" sz="1400" dirty="0" smtClean="0"/>
              <a:t>phone (Barclays</a:t>
            </a:r>
            <a:r>
              <a:rPr lang="en-US" sz="1400" dirty="0"/>
              <a:t>’ </a:t>
            </a:r>
            <a:r>
              <a:rPr lang="en-US" sz="1400" dirty="0" smtClean="0"/>
              <a:t>analysis); up 324</a:t>
            </a:r>
            <a:r>
              <a:rPr lang="en-US" sz="1400" dirty="0"/>
              <a:t>%, compared to a typical 3G phone</a:t>
            </a:r>
            <a:r>
              <a:rPr lang="en-US" sz="1400" dirty="0" smtClean="0"/>
              <a:t>. </a:t>
            </a:r>
            <a:r>
              <a:rPr lang="en-US" sz="1400" dirty="0"/>
              <a:t>LTE </a:t>
            </a:r>
            <a:r>
              <a:rPr lang="en-US" sz="1400" dirty="0" smtClean="0"/>
              <a:t>(4G) penetration </a:t>
            </a:r>
            <a:r>
              <a:rPr lang="en-US" sz="1400" dirty="0"/>
              <a:t>rates in China check in at a measly 12</a:t>
            </a:r>
            <a:r>
              <a:rPr lang="en-US" sz="1400" dirty="0" smtClean="0"/>
              <a:t>%</a:t>
            </a:r>
          </a:p>
          <a:p>
            <a:r>
              <a:rPr lang="en-US" sz="1800" dirty="0" smtClean="0"/>
              <a:t>Manifest Aug 2015 Roundtable,  recommended by Ken </a:t>
            </a:r>
            <a:r>
              <a:rPr lang="en-US" sz="1800" dirty="0" err="1" smtClean="0"/>
              <a:t>Kavula</a:t>
            </a:r>
            <a:r>
              <a:rPr lang="en-US" sz="1800" dirty="0"/>
              <a:t>     </a:t>
            </a:r>
            <a:r>
              <a:rPr lang="en-US" sz="1800" dirty="0" smtClean="0"/>
              <a:t>	</a:t>
            </a:r>
            <a:r>
              <a:rPr lang="en-US" sz="1800" dirty="0" smtClean="0">
                <a:hlinkClick r:id="rId2"/>
              </a:rPr>
              <a:t>https</a:t>
            </a:r>
            <a:r>
              <a:rPr lang="en-US" sz="1800" dirty="0">
                <a:hlinkClick r:id="rId2"/>
              </a:rPr>
              <a:t>://</a:t>
            </a:r>
            <a:r>
              <a:rPr lang="en-US" sz="1800" dirty="0" smtClean="0">
                <a:hlinkClick r:id="rId2"/>
              </a:rPr>
              <a:t>www.youtube.com/watch?v=APGW8E4n0Ns</a:t>
            </a:r>
            <a:r>
              <a:rPr lang="en-US" sz="1800" dirty="0" smtClean="0"/>
              <a:t>  (start at min. 40)</a:t>
            </a:r>
          </a:p>
          <a:p>
            <a:pPr lvl="1"/>
            <a:r>
              <a:rPr lang="en-US" sz="1400" dirty="0" smtClean="0"/>
              <a:t>Per </a:t>
            </a:r>
            <a:r>
              <a:rPr lang="en-US" sz="1400" dirty="0" err="1" smtClean="0"/>
              <a:t>Valueline</a:t>
            </a:r>
            <a:r>
              <a:rPr lang="en-US" sz="1400" dirty="0" smtClean="0"/>
              <a:t>, profit margin expansion expected to go from 20% to 29.5%</a:t>
            </a:r>
          </a:p>
          <a:p>
            <a:r>
              <a:rPr lang="en-US" sz="1800" dirty="0"/>
              <a:t>Skyworks website full of </a:t>
            </a:r>
            <a:r>
              <a:rPr lang="en-US" sz="1800" dirty="0" smtClean="0"/>
              <a:t>good videos/product info:</a:t>
            </a:r>
            <a:endParaRPr lang="en-US" sz="1800" dirty="0">
              <a:hlinkClick r:id="rId3"/>
            </a:endParaRPr>
          </a:p>
          <a:p>
            <a:pPr lvl="1"/>
            <a:r>
              <a:rPr lang="en-US" sz="1400" dirty="0" smtClean="0">
                <a:hlinkClick r:id="rId3"/>
              </a:rPr>
              <a:t>http</a:t>
            </a:r>
            <a:r>
              <a:rPr lang="en-US" sz="1400" dirty="0">
                <a:hlinkClick r:id="rId3"/>
              </a:rPr>
              <a:t>://</a:t>
            </a:r>
            <a:r>
              <a:rPr lang="en-US" sz="1400" dirty="0" smtClean="0">
                <a:hlinkClick r:id="rId3"/>
              </a:rPr>
              <a:t>www.skyworksinc.com/About.aspx</a:t>
            </a:r>
          </a:p>
          <a:p>
            <a:pPr marL="0" indent="0">
              <a:buNone/>
            </a:pPr>
            <a:endParaRPr lang="en-US" sz="1800" dirty="0"/>
          </a:p>
        </p:txBody>
      </p:sp>
    </p:spTree>
    <p:extLst>
      <p:ext uri="{BB962C8B-B14F-4D97-AF65-F5344CB8AC3E}">
        <p14:creationId xmlns:p14="http://schemas.microsoft.com/office/powerpoint/2010/main" val="11398404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987425"/>
          </a:xfrm>
        </p:spPr>
        <p:txBody>
          <a:bodyPr/>
          <a:lstStyle/>
          <a:p>
            <a:r>
              <a:rPr lang="en-US" b="1" dirty="0" smtClean="0"/>
              <a:t>SWKS Meets the Triple Play Criteria</a:t>
            </a:r>
            <a:endParaRPr lang="en-US" b="1" dirty="0"/>
          </a:p>
        </p:txBody>
      </p:sp>
      <p:sp>
        <p:nvSpPr>
          <p:cNvPr id="3" name="Content Placeholder 2"/>
          <p:cNvSpPr>
            <a:spLocks noGrp="1"/>
          </p:cNvSpPr>
          <p:nvPr>
            <p:ph idx="1"/>
          </p:nvPr>
        </p:nvSpPr>
        <p:spPr>
          <a:xfrm>
            <a:off x="838200" y="1419225"/>
            <a:ext cx="10515600" cy="5010149"/>
          </a:xfrm>
        </p:spPr>
        <p:txBody>
          <a:bodyPr>
            <a:normAutofit/>
          </a:bodyPr>
          <a:lstStyle/>
          <a:p>
            <a:pPr marL="0" indent="0">
              <a:buNone/>
            </a:pPr>
            <a:r>
              <a:rPr lang="en-US" dirty="0" smtClean="0"/>
              <a:t>1. Projected Return significantly higher than the average stock.</a:t>
            </a:r>
          </a:p>
          <a:p>
            <a:endParaRPr lang="en-US" dirty="0" smtClean="0"/>
          </a:p>
          <a:p>
            <a:pPr marL="0" indent="0">
              <a:buNone/>
            </a:pPr>
            <a:endParaRPr lang="en-US" dirty="0" smtClean="0"/>
          </a:p>
          <a:p>
            <a:pPr marL="0" indent="0">
              <a:buNone/>
            </a:pPr>
            <a:r>
              <a:rPr lang="en-US" dirty="0" smtClean="0"/>
              <a:t>2. Room for P/E expansion exists.</a:t>
            </a:r>
          </a:p>
          <a:p>
            <a:endParaRPr lang="en-US" dirty="0" smtClean="0"/>
          </a:p>
          <a:p>
            <a:endParaRPr lang="en-US" dirty="0" smtClean="0"/>
          </a:p>
          <a:p>
            <a:pPr marL="0" indent="0">
              <a:buNone/>
            </a:pPr>
            <a:r>
              <a:rPr lang="en-US" dirty="0" smtClean="0"/>
              <a:t>3. Room for Margin expansion exists.</a:t>
            </a:r>
          </a:p>
          <a:p>
            <a:endParaRPr lang="en-US" dirty="0" smtClean="0"/>
          </a:p>
        </p:txBody>
      </p:sp>
      <p:pic>
        <p:nvPicPr>
          <p:cNvPr id="4" name="Picture 3"/>
          <p:cNvPicPr>
            <a:picLocks noChangeAspect="1"/>
          </p:cNvPicPr>
          <p:nvPr/>
        </p:nvPicPr>
        <p:blipFill rotWithShape="1">
          <a:blip r:embed="rId2"/>
          <a:srcRect l="25047" t="27871" r="32842" b="67507"/>
          <a:stretch/>
        </p:blipFill>
        <p:spPr>
          <a:xfrm>
            <a:off x="908702" y="2021478"/>
            <a:ext cx="10431449" cy="643958"/>
          </a:xfrm>
          <a:prstGeom prst="rect">
            <a:avLst/>
          </a:prstGeom>
        </p:spPr>
      </p:pic>
      <p:pic>
        <p:nvPicPr>
          <p:cNvPr id="7" name="Picture 6"/>
          <p:cNvPicPr>
            <a:picLocks noChangeAspect="1"/>
          </p:cNvPicPr>
          <p:nvPr/>
        </p:nvPicPr>
        <p:blipFill rotWithShape="1">
          <a:blip r:embed="rId3"/>
          <a:srcRect l="42776" t="27512" r="25881" b="70577"/>
          <a:stretch/>
        </p:blipFill>
        <p:spPr>
          <a:xfrm>
            <a:off x="922351" y="5035643"/>
            <a:ext cx="9798126" cy="331953"/>
          </a:xfrm>
          <a:prstGeom prst="rect">
            <a:avLst/>
          </a:prstGeom>
        </p:spPr>
      </p:pic>
      <p:pic>
        <p:nvPicPr>
          <p:cNvPr id="8" name="Picture 7"/>
          <p:cNvPicPr>
            <a:picLocks noChangeAspect="1"/>
          </p:cNvPicPr>
          <p:nvPr/>
        </p:nvPicPr>
        <p:blipFill rotWithShape="1">
          <a:blip r:embed="rId4"/>
          <a:srcRect l="42777" t="58398" r="25880" b="39055"/>
          <a:stretch/>
        </p:blipFill>
        <p:spPr>
          <a:xfrm>
            <a:off x="922351" y="5325088"/>
            <a:ext cx="9798126" cy="447914"/>
          </a:xfrm>
          <a:prstGeom prst="rect">
            <a:avLst/>
          </a:prstGeom>
        </p:spPr>
      </p:pic>
      <p:pic>
        <p:nvPicPr>
          <p:cNvPr id="9" name="Picture 8"/>
          <p:cNvPicPr>
            <a:picLocks noChangeAspect="1"/>
          </p:cNvPicPr>
          <p:nvPr/>
        </p:nvPicPr>
        <p:blipFill rotWithShape="1">
          <a:blip r:embed="rId4"/>
          <a:srcRect l="42747" t="43137" r="25971" b="54995"/>
          <a:stretch/>
        </p:blipFill>
        <p:spPr>
          <a:xfrm>
            <a:off x="928047" y="3739484"/>
            <a:ext cx="9751485" cy="327548"/>
          </a:xfrm>
          <a:prstGeom prst="rect">
            <a:avLst/>
          </a:prstGeom>
        </p:spPr>
      </p:pic>
      <p:pic>
        <p:nvPicPr>
          <p:cNvPr id="10" name="Picture 9"/>
          <p:cNvPicPr>
            <a:picLocks noChangeAspect="1"/>
          </p:cNvPicPr>
          <p:nvPr/>
        </p:nvPicPr>
        <p:blipFill>
          <a:blip r:embed="rId5"/>
          <a:stretch>
            <a:fillRect/>
          </a:stretch>
        </p:blipFill>
        <p:spPr>
          <a:xfrm>
            <a:off x="922351" y="3400563"/>
            <a:ext cx="9803218" cy="335309"/>
          </a:xfrm>
          <a:prstGeom prst="rect">
            <a:avLst/>
          </a:prstGeom>
        </p:spPr>
      </p:pic>
    </p:spTree>
    <p:extLst>
      <p:ext uri="{BB962C8B-B14F-4D97-AF65-F5344CB8AC3E}">
        <p14:creationId xmlns:p14="http://schemas.microsoft.com/office/powerpoint/2010/main" val="353039809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364" name="Group 28"/>
          <p:cNvGraphicFramePr>
            <a:graphicFrameLocks noGrp="1"/>
          </p:cNvGraphicFramePr>
          <p:nvPr>
            <p:extLst>
              <p:ext uri="{D42A27DB-BD31-4B8C-83A1-F6EECF244321}">
                <p14:modId xmlns:p14="http://schemas.microsoft.com/office/powerpoint/2010/main" val="1714636273"/>
              </p:ext>
            </p:extLst>
          </p:nvPr>
        </p:nvGraphicFramePr>
        <p:xfrm>
          <a:off x="1524000" y="1"/>
          <a:ext cx="9144000" cy="6679177"/>
        </p:xfrm>
        <a:graphic>
          <a:graphicData uri="http://schemas.openxmlformats.org/drawingml/2006/table">
            <a:tbl>
              <a:tblPr/>
              <a:tblGrid>
                <a:gridCol w="2743200"/>
                <a:gridCol w="1981200"/>
                <a:gridCol w="914400"/>
                <a:gridCol w="3505200"/>
              </a:tblGrid>
              <a:tr h="518185">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800" b="1" i="0" u="none" strike="noStrike" cap="none" normalizeH="0" baseline="0" dirty="0" smtClean="0">
                        <a:ln>
                          <a:noFill/>
                        </a:ln>
                        <a:solidFill>
                          <a:srgbClr val="FF0000"/>
                        </a:solidFill>
                        <a:effectLst/>
                        <a:latin typeface="Arial" charset="0"/>
                        <a:cs typeface="Arial" charset="0"/>
                      </a:endParaRPr>
                    </a:p>
                  </a:txBody>
                  <a:tcPr marT="45717" marB="45717" horzOverflow="overflow">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1" i="0" u="none" strike="noStrike" cap="none" normalizeH="0" baseline="0" dirty="0" smtClean="0">
                          <a:ln>
                            <a:noFill/>
                          </a:ln>
                          <a:solidFill>
                            <a:schemeClr val="tx1"/>
                          </a:solidFill>
                          <a:effectLst/>
                          <a:latin typeface="Arial" charset="0"/>
                          <a:cs typeface="Arial" charset="0"/>
                        </a:rPr>
                        <a:t>Hain Celestial Group (HAIN)</a:t>
                      </a:r>
                    </a:p>
                  </a:txBody>
                  <a:tcPr marT="45717" marB="45717" horzOverflow="overflow">
                    <a:lnL w="12700" cap="flat" cmpd="sng" algn="ctr">
                      <a:solidFill>
                        <a:schemeClr val="tx1"/>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r>
              <a:tr h="731560">
                <a:tc vMerge="1">
                  <a:txBody>
                    <a:bodyPr/>
                    <a:lstStyle/>
                    <a:p>
                      <a:endParaRPr lang="en-US"/>
                    </a:p>
                  </a:txBody>
                  <a:tcPr/>
                </a:tc>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200" b="1" i="0" u="sng" strike="noStrike" cap="none" normalizeH="0" baseline="0" dirty="0" smtClean="0">
                          <a:ln>
                            <a:noFill/>
                          </a:ln>
                          <a:solidFill>
                            <a:schemeClr val="tx1"/>
                          </a:solidFill>
                          <a:effectLst/>
                          <a:latin typeface="Arial" charset="0"/>
                          <a:cs typeface="Arial" charset="0"/>
                        </a:rPr>
                        <a:t>Prospector Industry</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cs typeface="Arial" charset="0"/>
                        </a:rPr>
                        <a:t>Food Distribution</a:t>
                      </a: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sng" strike="noStrike" cap="none" normalizeH="0" baseline="0" dirty="0" smtClean="0">
                          <a:ln>
                            <a:noFill/>
                          </a:ln>
                          <a:solidFill>
                            <a:schemeClr val="tx1"/>
                          </a:solidFill>
                          <a:effectLst/>
                          <a:latin typeface="Arial" charset="0"/>
                          <a:cs typeface="Arial" charset="0"/>
                        </a:rPr>
                        <a:t>Off &amp; Dir</a:t>
                      </a:r>
                      <a:r>
                        <a:rPr kumimoji="0" lang="en-US" sz="2000" b="1" i="0" u="none" strike="noStrike" cap="none" normalizeH="0" baseline="0" dirty="0" smtClean="0">
                          <a:ln>
                            <a:noFill/>
                          </a:ln>
                          <a:solidFill>
                            <a:schemeClr val="tx1"/>
                          </a:solidFill>
                          <a:effectLst/>
                          <a:latin typeface="Arial" charset="0"/>
                          <a:cs typeface="Arial" charset="0"/>
                        </a:rPr>
                        <a:t>: </a:t>
                      </a:r>
                      <a:r>
                        <a:rPr kumimoji="0" lang="en-US" sz="2000" b="0" i="0" u="none" strike="noStrike" cap="none" normalizeH="0" baseline="0" dirty="0" smtClean="0">
                          <a:ln>
                            <a:noFill/>
                          </a:ln>
                          <a:solidFill>
                            <a:schemeClr val="tx1"/>
                          </a:solidFill>
                          <a:effectLst/>
                          <a:latin typeface="Arial" charset="0"/>
                          <a:cs typeface="Arial" charset="0"/>
                        </a:rPr>
                        <a:t>2.7%</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sng" strike="noStrike" cap="none" normalizeH="0" baseline="0" dirty="0" smtClean="0">
                          <a:ln>
                            <a:noFill/>
                          </a:ln>
                          <a:solidFill>
                            <a:schemeClr val="tx1"/>
                          </a:solidFill>
                          <a:effectLst/>
                          <a:latin typeface="Arial" charset="0"/>
                          <a:cs typeface="Arial" charset="0"/>
                        </a:rPr>
                        <a:t>Institutional</a:t>
                      </a:r>
                      <a:r>
                        <a:rPr kumimoji="0" lang="en-US" sz="2000" b="0" i="0" u="none" strike="noStrike" cap="none" normalizeH="0" baseline="0" dirty="0" smtClean="0">
                          <a:ln>
                            <a:noFill/>
                          </a:ln>
                          <a:solidFill>
                            <a:schemeClr val="tx1"/>
                          </a:solidFill>
                          <a:effectLst/>
                          <a:latin typeface="Arial" charset="0"/>
                          <a:cs typeface="Arial" charset="0"/>
                        </a:rPr>
                        <a:t>: 91.6%</a:t>
                      </a:r>
                      <a:endParaRPr kumimoji="0" lang="en-US" sz="2000" b="1" i="0" u="none" strike="noStrike" cap="none" normalizeH="0" baseline="0" dirty="0" smtClean="0">
                        <a:ln>
                          <a:noFill/>
                        </a:ln>
                        <a:solidFill>
                          <a:schemeClr val="tx1"/>
                        </a:solidFill>
                        <a:effectLst/>
                        <a:latin typeface="Arial" charset="0"/>
                        <a:cs typeface="Arial" charset="0"/>
                      </a:endParaRPr>
                    </a:p>
                  </a:txBody>
                  <a:tcPr marT="45717" marB="45717"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649865">
                <a:tc gridSpan="4">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200" b="1" i="0" u="sng" strike="noStrike" cap="none" normalizeH="0" baseline="0" dirty="0" smtClean="0">
                          <a:ln>
                            <a:noFill/>
                          </a:ln>
                          <a:solidFill>
                            <a:schemeClr val="tx1"/>
                          </a:solidFill>
                          <a:effectLst/>
                          <a:latin typeface="Arial" charset="0"/>
                          <a:cs typeface="Arial" charset="0"/>
                        </a:rPr>
                        <a:t>Background Info</a:t>
                      </a:r>
                      <a:endParaRPr kumimoji="0" lang="en-US" sz="2200" b="0" i="0" u="none" strike="noStrike" cap="none" normalizeH="0" baseline="0" dirty="0" smtClean="0">
                        <a:ln>
                          <a:noFill/>
                        </a:ln>
                        <a:solidFill>
                          <a:schemeClr val="tx1"/>
                        </a:solidFill>
                        <a:effectLst/>
                        <a:latin typeface="Arial"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cap="none" normalizeH="0" baseline="0" dirty="0" smtClean="0">
                          <a:ln>
                            <a:noFill/>
                          </a:ln>
                          <a:solidFill>
                            <a:schemeClr val="tx1"/>
                          </a:solidFill>
                          <a:effectLst/>
                          <a:latin typeface="Arial" charset="0"/>
                          <a:cs typeface="Arial" charset="0"/>
                        </a:rPr>
                        <a:t>Hain Celestial manufactures, markets and sells natural, GMO free and organic products across several food, beverage, and personal care categories. Sells mainly to specialty and natural food distributors and markets to supermarkets, mass merchandisers, and natural foods stores. Brands include: Health Valley, Celestial Seasonings, Sensible Portions, Ella’s Kitchen, Terra, Earth’s Best, Arrowhead Mills, The Greek Gods, Rice Dream, Garden of </a:t>
                      </a:r>
                      <a:r>
                        <a:rPr kumimoji="0" lang="en-US" sz="1600" b="0" i="0" u="none" strike="noStrike" cap="none" normalizeH="0" baseline="0" dirty="0" err="1" smtClean="0">
                          <a:ln>
                            <a:noFill/>
                          </a:ln>
                          <a:solidFill>
                            <a:schemeClr val="tx1"/>
                          </a:solidFill>
                          <a:effectLst/>
                          <a:latin typeface="Arial" charset="0"/>
                          <a:cs typeface="Arial" charset="0"/>
                        </a:rPr>
                        <a:t>Eatin</a:t>
                      </a:r>
                      <a:r>
                        <a:rPr kumimoji="0" lang="en-US" sz="1600" b="0" i="0" u="none" strike="noStrike" cap="none" normalizeH="0" baseline="0" dirty="0" smtClean="0">
                          <a:ln>
                            <a:noFill/>
                          </a:ln>
                          <a:solidFill>
                            <a:schemeClr val="tx1"/>
                          </a:solidFill>
                          <a:effectLst/>
                          <a:latin typeface="Arial" charset="0"/>
                          <a:cs typeface="Arial" charset="0"/>
                        </a:rPr>
                        <a:t>’, Lima, </a:t>
                      </a:r>
                      <a:r>
                        <a:rPr kumimoji="0" lang="en-US" sz="1600" b="0" i="0" u="none" strike="noStrike" cap="none" normalizeH="0" baseline="0" dirty="0" err="1" smtClean="0">
                          <a:ln>
                            <a:noFill/>
                          </a:ln>
                          <a:solidFill>
                            <a:schemeClr val="tx1"/>
                          </a:solidFill>
                          <a:effectLst/>
                          <a:latin typeface="Arial" charset="0"/>
                          <a:cs typeface="Arial" charset="0"/>
                        </a:rPr>
                        <a:t>WestSoy</a:t>
                      </a:r>
                      <a:r>
                        <a:rPr kumimoji="0" lang="en-US" sz="1600" b="0" i="0" u="none" strike="noStrike" cap="none" normalizeH="0" baseline="0" dirty="0" smtClean="0">
                          <a:ln>
                            <a:noFill/>
                          </a:ln>
                          <a:solidFill>
                            <a:schemeClr val="tx1"/>
                          </a:solidFill>
                          <a:effectLst/>
                          <a:latin typeface="Arial" charset="0"/>
                          <a:cs typeface="Arial" charset="0"/>
                        </a:rPr>
                        <a:t> &amp; others.</a:t>
                      </a:r>
                    </a:p>
                  </a:txBody>
                  <a:tcPr marT="45717" marB="45717" horzOverflow="overflow">
                    <a:lnL>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charset="0"/>
                        <a:cs typeface="Arial" charset="0"/>
                      </a:endParaRPr>
                    </a:p>
                  </a:txBody>
                  <a:tcPr marT="45714" marB="45714"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r>
              <a:tr h="914453">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200" b="1" i="0" u="sng" strike="noStrike" cap="none" normalizeH="0" baseline="0" dirty="0" smtClean="0">
                          <a:ln>
                            <a:noFill/>
                          </a:ln>
                          <a:solidFill>
                            <a:schemeClr val="tx1"/>
                          </a:solidFill>
                          <a:effectLst/>
                          <a:latin typeface="Arial" charset="0"/>
                          <a:cs typeface="Arial" charset="0"/>
                        </a:rPr>
                        <a:t>Revenues (~$2.7B)</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cs typeface="Arial" charset="0"/>
                        </a:rPr>
                        <a:t>~55% Traditional Grocers (Kroger, Target,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cs typeface="Arial" charset="0"/>
                        </a:rPr>
                        <a:t>Walmart, Publix)</a:t>
                      </a:r>
                    </a:p>
                  </a:txBody>
                  <a:tcPr marT="45717" marB="45717"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200" b="1" i="0" u="sng" strike="noStrike" cap="none" normalizeH="0" baseline="0" dirty="0" smtClean="0">
                          <a:ln>
                            <a:noFill/>
                          </a:ln>
                          <a:solidFill>
                            <a:schemeClr val="tx1"/>
                          </a:solidFill>
                          <a:effectLst/>
                          <a:latin typeface="Arial" charset="0"/>
                          <a:cs typeface="Arial" charset="0"/>
                        </a:rPr>
                        <a:t>Geographic Breakdown</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normalizeH="0" baseline="0" dirty="0" smtClean="0">
                          <a:ln>
                            <a:noFill/>
                          </a:ln>
                          <a:solidFill>
                            <a:schemeClr val="tx1"/>
                          </a:solidFill>
                          <a:effectLst/>
                          <a:latin typeface="Arial" charset="0"/>
                          <a:ea typeface="+mn-ea"/>
                          <a:cs typeface="Arial" charset="0"/>
                        </a:rPr>
                        <a:t>51% Sales US</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normalizeH="0" baseline="0" dirty="0" smtClean="0">
                          <a:ln>
                            <a:noFill/>
                          </a:ln>
                          <a:solidFill>
                            <a:schemeClr val="tx1"/>
                          </a:solidFill>
                          <a:effectLst/>
                          <a:latin typeface="Arial" charset="0"/>
                          <a:ea typeface="+mn-ea"/>
                          <a:cs typeface="Arial" charset="0"/>
                        </a:rPr>
                        <a:t>27% Sales UK</a:t>
                      </a:r>
                    </a:p>
                  </a:txBody>
                  <a:tcPr marT="45717" marB="45717"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r>
              <a:tr h="2671839">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200" b="1" i="0" u="none" strike="noStrike" cap="none" normalizeH="0" baseline="0" dirty="0" smtClean="0">
                          <a:ln>
                            <a:noFill/>
                          </a:ln>
                          <a:solidFill>
                            <a:schemeClr val="tx1"/>
                          </a:solidFill>
                          <a:effectLst/>
                          <a:latin typeface="Arial" charset="0"/>
                          <a:cs typeface="Arial" charset="0"/>
                        </a:rPr>
                        <a:t>     </a:t>
                      </a:r>
                      <a:r>
                        <a:rPr kumimoji="0" lang="en-US" sz="2200" b="1" i="0" u="sng" strike="noStrike" cap="none" normalizeH="0" baseline="0" dirty="0" smtClean="0">
                          <a:ln>
                            <a:noFill/>
                          </a:ln>
                          <a:solidFill>
                            <a:schemeClr val="tx1"/>
                          </a:solidFill>
                          <a:effectLst/>
                          <a:latin typeface="Arial" charset="0"/>
                          <a:cs typeface="Arial" charset="0"/>
                        </a:rPr>
                        <a:t>Strengths (Moat = NONE)</a:t>
                      </a:r>
                      <a:endParaRPr kumimoji="0" lang="en-US" sz="2200" b="0" i="0" u="none" strike="noStrike" cap="none" normalizeH="0" baseline="0" dirty="0" smtClean="0">
                        <a:ln>
                          <a:noFill/>
                        </a:ln>
                        <a:solidFill>
                          <a:schemeClr val="tx1"/>
                        </a:solidFill>
                        <a:effectLst/>
                        <a:latin typeface="Arial" charset="0"/>
                        <a:cs typeface="Arial" charset="0"/>
                      </a:endParaRPr>
                    </a:p>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defRPr/>
                      </a:pPr>
                      <a:r>
                        <a:rPr kumimoji="0" lang="en-US" sz="1600" b="0" i="0" u="none" strike="noStrike" kern="1200" cap="none" normalizeH="0" baseline="0" dirty="0" smtClean="0">
                          <a:ln>
                            <a:noFill/>
                          </a:ln>
                          <a:solidFill>
                            <a:schemeClr val="tx1"/>
                          </a:solidFill>
                          <a:effectLst/>
                          <a:latin typeface="Arial" charset="0"/>
                          <a:ea typeface="+mn-ea"/>
                          <a:cs typeface="Arial" charset="0"/>
                        </a:rPr>
                        <a:t>Benefiting from rising demand of health oriented products (category growth 10%+).</a:t>
                      </a:r>
                    </a:p>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defRPr/>
                      </a:pPr>
                      <a:r>
                        <a:rPr kumimoji="0" lang="en-US" sz="1600" b="0" i="0" u="none" strike="noStrike" kern="1200" cap="none" normalizeH="0" baseline="0" dirty="0" smtClean="0">
                          <a:ln>
                            <a:noFill/>
                          </a:ln>
                          <a:solidFill>
                            <a:schemeClr val="tx1"/>
                          </a:solidFill>
                          <a:effectLst/>
                          <a:latin typeface="Arial" charset="0"/>
                          <a:ea typeface="+mn-ea"/>
                          <a:cs typeface="Arial" charset="0"/>
                        </a:rPr>
                        <a:t>Efficient procurement, production and distribution infrastructure, but size limited.</a:t>
                      </a:r>
                    </a:p>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defRPr/>
                      </a:pPr>
                      <a:r>
                        <a:rPr kumimoji="0" lang="en-US" sz="1600" b="0" i="0" u="none" strike="noStrike" kern="1200" cap="none" normalizeH="0" baseline="0" dirty="0" smtClean="0">
                          <a:ln>
                            <a:noFill/>
                          </a:ln>
                          <a:solidFill>
                            <a:schemeClr val="tx1"/>
                          </a:solidFill>
                          <a:effectLst/>
                          <a:latin typeface="Arial" charset="0"/>
                          <a:ea typeface="+mn-ea"/>
                          <a:cs typeface="Arial" charset="0"/>
                        </a:rPr>
                        <a:t>First mover advantage.</a:t>
                      </a:r>
                    </a:p>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defRPr/>
                      </a:pPr>
                      <a:r>
                        <a:rPr kumimoji="0" lang="en-US" sz="1600" b="0" i="0" u="none" strike="noStrike" kern="1200" cap="none" normalizeH="0" baseline="0" dirty="0" smtClean="0">
                          <a:ln>
                            <a:noFill/>
                          </a:ln>
                          <a:solidFill>
                            <a:schemeClr val="tx1"/>
                          </a:solidFill>
                          <a:effectLst/>
                          <a:latin typeface="Arial" charset="0"/>
                          <a:ea typeface="+mn-ea"/>
                          <a:cs typeface="Arial" charset="0"/>
                        </a:rPr>
                        <a:t>Many years of experience managing natural and organic supply chains.</a:t>
                      </a:r>
                    </a:p>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defRPr/>
                      </a:pPr>
                      <a:r>
                        <a:rPr kumimoji="0" lang="en-US" sz="1600" b="0" i="0" u="none" strike="noStrike" kern="1200" cap="none" normalizeH="0" baseline="0" dirty="0" smtClean="0">
                          <a:ln>
                            <a:noFill/>
                          </a:ln>
                          <a:solidFill>
                            <a:schemeClr val="tx1"/>
                          </a:solidFill>
                          <a:effectLst/>
                          <a:latin typeface="Arial" charset="0"/>
                          <a:ea typeface="+mn-ea"/>
                          <a:cs typeface="Arial" charset="0"/>
                        </a:rPr>
                        <a:t>Distribution wins in traditional grocery (benefit from mainstreaming of health oriented trend).</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1" u="none" strike="noStrike" kern="1200" cap="none" normalizeH="0" baseline="0" dirty="0" smtClean="0">
                        <a:ln>
                          <a:noFill/>
                        </a:ln>
                        <a:solidFill>
                          <a:schemeClr val="tx1"/>
                        </a:solidFill>
                        <a:effectLst/>
                        <a:latin typeface="Arial" charset="0"/>
                        <a:ea typeface="+mn-ea"/>
                        <a:cs typeface="Arial" charset="0"/>
                      </a:endParaRPr>
                    </a:p>
                  </a:txBody>
                  <a:tcPr marT="45717" marB="45717"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noFill/>
                  </a:tcPr>
                </a:tc>
                <a:tc hMerge="1">
                  <a:txBody>
                    <a:bodyPr/>
                    <a:lstStyle/>
                    <a:p>
                      <a:endParaRPr lang="en-US"/>
                    </a:p>
                  </a:txBody>
                  <a:tcPr/>
                </a:tc>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200" b="1" i="0" u="sng" strike="noStrike" cap="none" normalizeH="0" baseline="0" dirty="0" smtClean="0">
                          <a:ln>
                            <a:noFill/>
                          </a:ln>
                          <a:solidFill>
                            <a:schemeClr val="tx1"/>
                          </a:solidFill>
                          <a:effectLst/>
                          <a:latin typeface="Arial" charset="0"/>
                          <a:cs typeface="Arial" charset="0"/>
                        </a:rPr>
                        <a:t>Weaknesses / Risks</a:t>
                      </a:r>
                      <a:endParaRPr kumimoji="0" lang="en-US" sz="2200" b="0" i="0" u="none" strike="noStrike" cap="none" normalizeH="0" baseline="0" dirty="0" smtClean="0">
                        <a:ln>
                          <a:noFill/>
                        </a:ln>
                        <a:solidFill>
                          <a:schemeClr val="tx1"/>
                        </a:solidFill>
                        <a:effectLst/>
                        <a:latin typeface="Arial" charset="0"/>
                        <a:cs typeface="Arial" charset="0"/>
                      </a:endParaRPr>
                    </a:p>
                    <a:p>
                      <a:pPr marL="342900" marR="0" lvl="0" indent="-342900" algn="l" defTabSz="914400" rtl="0" eaLnBrk="1" fontAlgn="base" latinLnBrk="0" hangingPunct="1">
                        <a:lnSpc>
                          <a:spcPct val="100000"/>
                        </a:lnSpc>
                        <a:spcBef>
                          <a:spcPct val="0"/>
                        </a:spcBef>
                        <a:spcAft>
                          <a:spcPct val="0"/>
                        </a:spcAft>
                        <a:buClrTx/>
                        <a:buSzTx/>
                        <a:buFontTx/>
                        <a:buAutoNum type="arabicPeriod"/>
                        <a:tabLst/>
                      </a:pPr>
                      <a:r>
                        <a:rPr kumimoji="0" lang="en-US" sz="1600" b="0" i="0" u="none" strike="noStrike" cap="none" normalizeH="0" baseline="0" dirty="0" smtClean="0">
                          <a:ln>
                            <a:noFill/>
                          </a:ln>
                          <a:solidFill>
                            <a:schemeClr val="tx1"/>
                          </a:solidFill>
                          <a:effectLst/>
                          <a:latin typeface="Arial" charset="0"/>
                          <a:cs typeface="Arial" charset="0"/>
                        </a:rPr>
                        <a:t>Competition.</a:t>
                      </a:r>
                    </a:p>
                    <a:p>
                      <a:pPr marL="342900" marR="0" lvl="0" indent="-342900" algn="l" defTabSz="914400" rtl="0" eaLnBrk="1" fontAlgn="base" latinLnBrk="0" hangingPunct="1">
                        <a:lnSpc>
                          <a:spcPct val="100000"/>
                        </a:lnSpc>
                        <a:spcBef>
                          <a:spcPct val="0"/>
                        </a:spcBef>
                        <a:spcAft>
                          <a:spcPct val="0"/>
                        </a:spcAft>
                        <a:buClrTx/>
                        <a:buSzTx/>
                        <a:buFontTx/>
                        <a:buAutoNum type="arabicPeriod"/>
                        <a:tabLst/>
                      </a:pPr>
                      <a:r>
                        <a:rPr kumimoji="0" lang="en-US" sz="1600" b="0" i="0" u="none" strike="noStrike" cap="none" normalizeH="0" baseline="0" dirty="0" smtClean="0">
                          <a:ln>
                            <a:noFill/>
                          </a:ln>
                          <a:solidFill>
                            <a:schemeClr val="tx1"/>
                          </a:solidFill>
                          <a:effectLst/>
                          <a:latin typeface="Arial" charset="0"/>
                          <a:cs typeface="Arial" charset="0"/>
                        </a:rPr>
                        <a:t>Products do not have enough brand recognition to command pricing power.</a:t>
                      </a:r>
                    </a:p>
                    <a:p>
                      <a:pPr marL="342900" marR="0" lvl="0" indent="-342900" algn="l" defTabSz="914400" rtl="0" eaLnBrk="1" fontAlgn="base" latinLnBrk="0" hangingPunct="1">
                        <a:lnSpc>
                          <a:spcPct val="100000"/>
                        </a:lnSpc>
                        <a:spcBef>
                          <a:spcPct val="0"/>
                        </a:spcBef>
                        <a:spcAft>
                          <a:spcPct val="0"/>
                        </a:spcAft>
                        <a:buClrTx/>
                        <a:buSzTx/>
                        <a:buFontTx/>
                        <a:buAutoNum type="arabicPeriod"/>
                        <a:tabLst/>
                      </a:pPr>
                      <a:r>
                        <a:rPr kumimoji="0" lang="en-US" sz="1600" b="0" i="0" u="none" strike="noStrike" cap="none" normalizeH="0" baseline="0" dirty="0" smtClean="0">
                          <a:ln>
                            <a:noFill/>
                          </a:ln>
                          <a:solidFill>
                            <a:schemeClr val="tx1"/>
                          </a:solidFill>
                          <a:effectLst/>
                          <a:latin typeface="Arial" charset="0"/>
                          <a:cs typeface="Arial" charset="0"/>
                        </a:rPr>
                        <a:t>Large CPG firms are increasing focus due to higher growth than traditional grocery.</a:t>
                      </a:r>
                    </a:p>
                    <a:p>
                      <a:pPr marL="342900" marR="0" lvl="0" indent="-342900" algn="l" defTabSz="914400" rtl="0" eaLnBrk="1" fontAlgn="base" latinLnBrk="0" hangingPunct="1">
                        <a:lnSpc>
                          <a:spcPct val="100000"/>
                        </a:lnSpc>
                        <a:spcBef>
                          <a:spcPct val="0"/>
                        </a:spcBef>
                        <a:spcAft>
                          <a:spcPct val="0"/>
                        </a:spcAft>
                        <a:buClrTx/>
                        <a:buSzTx/>
                        <a:buFontTx/>
                        <a:buAutoNum type="arabicPeriod"/>
                        <a:tabLst/>
                      </a:pPr>
                      <a:r>
                        <a:rPr kumimoji="0" lang="en-US" sz="1600" b="0" i="0" u="none" strike="noStrike" cap="none" normalizeH="0" baseline="0" dirty="0" smtClean="0">
                          <a:ln>
                            <a:noFill/>
                          </a:ln>
                          <a:solidFill>
                            <a:schemeClr val="tx1"/>
                          </a:solidFill>
                          <a:effectLst/>
                          <a:latin typeface="Arial" charset="0"/>
                          <a:cs typeface="Arial" charset="0"/>
                        </a:rPr>
                        <a:t>Overall trend has raised sector valuations.</a:t>
                      </a:r>
                    </a:p>
                    <a:p>
                      <a:pPr marL="342900" marR="0" lvl="0" indent="-342900" algn="l" defTabSz="914400" rtl="0" eaLnBrk="1" fontAlgn="base" latinLnBrk="0" hangingPunct="1">
                        <a:lnSpc>
                          <a:spcPct val="100000"/>
                        </a:lnSpc>
                        <a:spcBef>
                          <a:spcPct val="0"/>
                        </a:spcBef>
                        <a:spcAft>
                          <a:spcPct val="0"/>
                        </a:spcAft>
                        <a:buClrTx/>
                        <a:buSzTx/>
                        <a:buFontTx/>
                        <a:buAutoNum type="arabicPeriod"/>
                        <a:tabLst/>
                      </a:pPr>
                      <a:r>
                        <a:rPr kumimoji="0" lang="en-US" sz="1600" b="0" i="0" u="none" strike="noStrike" cap="none" normalizeH="0" baseline="0" dirty="0" smtClean="0">
                          <a:ln>
                            <a:noFill/>
                          </a:ln>
                          <a:solidFill>
                            <a:schemeClr val="tx1"/>
                          </a:solidFill>
                          <a:effectLst/>
                          <a:latin typeface="Arial" charset="0"/>
                          <a:cs typeface="Arial" charset="0"/>
                        </a:rPr>
                        <a:t>Margins lag CPG firms.</a:t>
                      </a:r>
                    </a:p>
                    <a:p>
                      <a:pPr marL="342900" marR="0" lvl="0" indent="-342900" algn="l" defTabSz="914400" rtl="0" eaLnBrk="1" fontAlgn="base" latinLnBrk="0" hangingPunct="1">
                        <a:lnSpc>
                          <a:spcPct val="100000"/>
                        </a:lnSpc>
                        <a:spcBef>
                          <a:spcPct val="0"/>
                        </a:spcBef>
                        <a:spcAft>
                          <a:spcPct val="0"/>
                        </a:spcAft>
                        <a:buClrTx/>
                        <a:buSzTx/>
                        <a:buFontTx/>
                        <a:buAutoNum type="arabicPeriod"/>
                        <a:tabLst/>
                      </a:pPr>
                      <a:r>
                        <a:rPr kumimoji="0" lang="en-US" sz="1600" b="0" i="0" u="none" strike="noStrike" cap="none" normalizeH="0" baseline="0" dirty="0" smtClean="0">
                          <a:ln>
                            <a:noFill/>
                          </a:ln>
                          <a:solidFill>
                            <a:schemeClr val="tx1"/>
                          </a:solidFill>
                          <a:effectLst/>
                          <a:latin typeface="Arial" charset="0"/>
                          <a:cs typeface="Arial" charset="0"/>
                        </a:rPr>
                        <a:t>High demand with constrained supply for key ingredients restricts sourcing leverage.</a:t>
                      </a:r>
                    </a:p>
                    <a:p>
                      <a:pPr marL="342900" marR="0" lvl="0" indent="-342900" algn="l" defTabSz="914400" rtl="0" eaLnBrk="1" fontAlgn="base" latinLnBrk="0" hangingPunct="1">
                        <a:lnSpc>
                          <a:spcPct val="100000"/>
                        </a:lnSpc>
                        <a:spcBef>
                          <a:spcPct val="0"/>
                        </a:spcBef>
                        <a:spcAft>
                          <a:spcPct val="0"/>
                        </a:spcAft>
                        <a:buClrTx/>
                        <a:buSzTx/>
                        <a:buFontTx/>
                        <a:buAutoNum type="arabicPeriod"/>
                        <a:tabLst/>
                      </a:pPr>
                      <a:r>
                        <a:rPr kumimoji="0" lang="en-US" sz="1600" b="0" i="0" u="none" strike="noStrike" cap="none" normalizeH="0" baseline="0" dirty="0" smtClean="0">
                          <a:ln>
                            <a:noFill/>
                          </a:ln>
                          <a:solidFill>
                            <a:schemeClr val="tx1"/>
                          </a:solidFill>
                          <a:effectLst/>
                          <a:latin typeface="Arial" charset="0"/>
                          <a:cs typeface="Arial" charset="0"/>
                        </a:rPr>
                        <a:t>Depend on local sources for ingredients.</a:t>
                      </a:r>
                    </a:p>
                  </a:txBody>
                  <a:tcPr marT="45717" marB="45717"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hMerge="1">
                  <a:txBody>
                    <a:bodyPr/>
                    <a:lstStyle/>
                    <a:p>
                      <a:endParaRPr lang="en-US"/>
                    </a:p>
                  </a:txBody>
                  <a:tcPr/>
                </a:tc>
              </a:tr>
            </a:tbl>
          </a:graphicData>
        </a:graphic>
      </p:graphicFrame>
      <p:pic>
        <p:nvPicPr>
          <p:cNvPr id="2" name="Picture 1"/>
          <p:cNvPicPr>
            <a:picLocks noChangeAspect="1"/>
          </p:cNvPicPr>
          <p:nvPr/>
        </p:nvPicPr>
        <p:blipFill rotWithShape="1">
          <a:blip r:embed="rId3"/>
          <a:srcRect l="12242" t="15408" r="70169" b="15912"/>
          <a:stretch/>
        </p:blipFill>
        <p:spPr>
          <a:xfrm>
            <a:off x="2281381" y="73891"/>
            <a:ext cx="1182256" cy="1071909"/>
          </a:xfrm>
          <a:prstGeom prst="rect">
            <a:avLst/>
          </a:prstGeom>
        </p:spPr>
      </p:pic>
    </p:spTree>
    <p:extLst>
      <p:ext uri="{BB962C8B-B14F-4D97-AF65-F5344CB8AC3E}">
        <p14:creationId xmlns:p14="http://schemas.microsoft.com/office/powerpoint/2010/main" val="409222536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dirty="0" smtClean="0"/>
              <a:t>Overall Team Recommendation</a:t>
            </a:r>
            <a:endParaRPr lang="en-US" sz="4800" b="1" dirty="0"/>
          </a:p>
        </p:txBody>
      </p:sp>
      <p:sp>
        <p:nvSpPr>
          <p:cNvPr id="3" name="Content Placeholder 2"/>
          <p:cNvSpPr txBox="1">
            <a:spLocks/>
          </p:cNvSpPr>
          <p:nvPr/>
        </p:nvSpPr>
        <p:spPr>
          <a:xfrm>
            <a:off x="838200" y="1690688"/>
            <a:ext cx="10515600" cy="1660858"/>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dirty="0" smtClean="0">
                <a:solidFill>
                  <a:schemeClr val="accent1">
                    <a:lumMod val="75000"/>
                  </a:schemeClr>
                </a:solidFill>
              </a:rPr>
              <a:t>Add to SWKS.</a:t>
            </a:r>
          </a:p>
          <a:p>
            <a:r>
              <a:rPr lang="en-US" sz="3200" dirty="0" smtClean="0">
                <a:solidFill>
                  <a:schemeClr val="accent1">
                    <a:lumMod val="75000"/>
                  </a:schemeClr>
                </a:solidFill>
              </a:rPr>
              <a:t>Assign Stock Watcher and closely watch / investigate CTSE.</a:t>
            </a:r>
          </a:p>
          <a:p>
            <a:r>
              <a:rPr lang="en-US" sz="3200" dirty="0" smtClean="0">
                <a:solidFill>
                  <a:schemeClr val="accent1">
                    <a:lumMod val="75000"/>
                  </a:schemeClr>
                </a:solidFill>
              </a:rPr>
              <a:t>Consider PRLB for small position in future.</a:t>
            </a:r>
          </a:p>
          <a:p>
            <a:r>
              <a:rPr lang="en-US" sz="3200" dirty="0" smtClean="0">
                <a:solidFill>
                  <a:schemeClr val="accent1">
                    <a:lumMod val="75000"/>
                  </a:schemeClr>
                </a:solidFill>
              </a:rPr>
              <a:t>Potential Industry Study for next month: </a:t>
            </a:r>
          </a:p>
          <a:p>
            <a:pPr lvl="1"/>
            <a:r>
              <a:rPr lang="en-US" dirty="0" smtClean="0">
                <a:solidFill>
                  <a:schemeClr val="accent1">
                    <a:lumMod val="75000"/>
                  </a:schemeClr>
                </a:solidFill>
              </a:rPr>
              <a:t>Food Distribution: HAIN, UNFI, CORE, SPTN</a:t>
            </a:r>
          </a:p>
        </p:txBody>
      </p:sp>
    </p:spTree>
    <p:extLst>
      <p:ext uri="{BB962C8B-B14F-4D97-AF65-F5344CB8AC3E}">
        <p14:creationId xmlns:p14="http://schemas.microsoft.com/office/powerpoint/2010/main" val="19963829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987425"/>
          </a:xfrm>
        </p:spPr>
        <p:txBody>
          <a:bodyPr/>
          <a:lstStyle/>
          <a:p>
            <a:r>
              <a:rPr lang="en-US" b="1" dirty="0" smtClean="0"/>
              <a:t>Fortune 100 Fastest Growing Companies 2015</a:t>
            </a:r>
            <a:endParaRPr lang="en-US" b="1" dirty="0"/>
          </a:p>
        </p:txBody>
      </p:sp>
      <p:sp>
        <p:nvSpPr>
          <p:cNvPr id="3" name="Content Placeholder 2"/>
          <p:cNvSpPr>
            <a:spLocks noGrp="1"/>
          </p:cNvSpPr>
          <p:nvPr>
            <p:ph idx="1"/>
          </p:nvPr>
        </p:nvSpPr>
        <p:spPr>
          <a:xfrm>
            <a:off x="838200" y="1419225"/>
            <a:ext cx="10515600" cy="5010149"/>
          </a:xfrm>
        </p:spPr>
        <p:txBody>
          <a:bodyPr>
            <a:normAutofit fontScale="85000" lnSpcReduction="20000"/>
          </a:bodyPr>
          <a:lstStyle/>
          <a:p>
            <a:r>
              <a:rPr lang="en-US" dirty="0" smtClean="0"/>
              <a:t>Annual list of the 100 fastest growing companies trading on a major U.S. Stock Exchange.</a:t>
            </a:r>
          </a:p>
          <a:p>
            <a:r>
              <a:rPr lang="en-US" dirty="0" smtClean="0"/>
              <a:t>Criteria (as of end of June each year):</a:t>
            </a:r>
          </a:p>
          <a:p>
            <a:pPr lvl="1"/>
            <a:r>
              <a:rPr lang="en-US" dirty="0" smtClean="0"/>
              <a:t>Minimum market </a:t>
            </a:r>
            <a:r>
              <a:rPr lang="en-US" dirty="0"/>
              <a:t>c</a:t>
            </a:r>
            <a:r>
              <a:rPr lang="en-US" dirty="0" smtClean="0"/>
              <a:t>apitalization of $250M</a:t>
            </a:r>
          </a:p>
          <a:p>
            <a:pPr lvl="1"/>
            <a:r>
              <a:rPr lang="en-US" dirty="0" smtClean="0"/>
              <a:t>Stock price $5 minimum.</a:t>
            </a:r>
          </a:p>
          <a:p>
            <a:pPr lvl="1"/>
            <a:r>
              <a:rPr lang="en-US" dirty="0" smtClean="0"/>
              <a:t>Minimum 3 year trading history.</a:t>
            </a:r>
          </a:p>
          <a:p>
            <a:pPr lvl="1"/>
            <a:r>
              <a:rPr lang="en-US" dirty="0" smtClean="0"/>
              <a:t>Revenues &gt; $50M (4 </a:t>
            </a:r>
            <a:r>
              <a:rPr lang="en-US" dirty="0" err="1" smtClean="0"/>
              <a:t>Qtrs</a:t>
            </a:r>
            <a:r>
              <a:rPr lang="en-US" dirty="0" smtClean="0"/>
              <a:t> ended on or before April 30).</a:t>
            </a:r>
          </a:p>
          <a:p>
            <a:pPr lvl="1"/>
            <a:r>
              <a:rPr lang="en-US" dirty="0" smtClean="0"/>
              <a:t>Net Income &gt; $10M (4 </a:t>
            </a:r>
            <a:r>
              <a:rPr lang="en-US" dirty="0" err="1" smtClean="0"/>
              <a:t>Qtrs</a:t>
            </a:r>
            <a:r>
              <a:rPr lang="en-US" dirty="0" smtClean="0"/>
              <a:t> ended on or before April 30).</a:t>
            </a:r>
          </a:p>
          <a:p>
            <a:pPr lvl="1"/>
            <a:r>
              <a:rPr lang="en-US" dirty="0" smtClean="0"/>
              <a:t>&gt; 15% annualized </a:t>
            </a:r>
            <a:r>
              <a:rPr lang="en-US" dirty="0"/>
              <a:t>g</a:t>
            </a:r>
            <a:r>
              <a:rPr lang="en-US" dirty="0" smtClean="0"/>
              <a:t>rowth in Revenue and EPS for 3 years ending April 30).</a:t>
            </a:r>
          </a:p>
          <a:p>
            <a:pPr lvl="1"/>
            <a:r>
              <a:rPr lang="en-US" dirty="0" smtClean="0"/>
              <a:t>Ranked by Revenue growth rate, EPS growth rate, 3yr annualized Total Return (as of end of June) and Overall (sum of prior 3 elements).</a:t>
            </a:r>
          </a:p>
          <a:p>
            <a:pPr lvl="1"/>
            <a:r>
              <a:rPr lang="en-US" u="sng" dirty="0" smtClean="0">
                <a:solidFill>
                  <a:schemeClr val="bg1">
                    <a:lumMod val="50000"/>
                  </a:schemeClr>
                </a:solidFill>
              </a:rPr>
              <a:t>Excluded:</a:t>
            </a:r>
            <a:r>
              <a:rPr lang="en-US" dirty="0" smtClean="0">
                <a:solidFill>
                  <a:schemeClr val="bg1">
                    <a:lumMod val="50000"/>
                  </a:schemeClr>
                </a:solidFill>
              </a:rPr>
              <a:t> REITS, LLCs, limited partnerships, business development companies, closed end investment firms, companies about to be acquired, and companies that lost money in the quarter ended on or before April 30, 2015.  Also companies that have announced intentions to restate previously reported financial data, if these errors appear to have a significant impact and companies that lost money in the quarter ended May 31 or June 30, if the loss represents a deterioration in business conditions.</a:t>
            </a:r>
            <a:endParaRPr lang="en-US" dirty="0">
              <a:solidFill>
                <a:schemeClr val="bg1">
                  <a:lumMod val="50000"/>
                </a:schemeClr>
              </a:solidFill>
            </a:endParaRPr>
          </a:p>
          <a:p>
            <a:r>
              <a:rPr lang="en-US" dirty="0" smtClean="0">
                <a:hlinkClick r:id="rId2"/>
              </a:rPr>
              <a:t>http://fortune.com/100-fastest-growing-companies/</a:t>
            </a:r>
            <a:endParaRPr lang="en-US" dirty="0" smtClean="0"/>
          </a:p>
          <a:p>
            <a:endParaRPr lang="en-US" dirty="0"/>
          </a:p>
        </p:txBody>
      </p:sp>
    </p:spTree>
    <p:extLst>
      <p:ext uri="{BB962C8B-B14F-4D97-AF65-F5344CB8AC3E}">
        <p14:creationId xmlns:p14="http://schemas.microsoft.com/office/powerpoint/2010/main" val="228498971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987425"/>
          </a:xfrm>
        </p:spPr>
        <p:txBody>
          <a:bodyPr/>
          <a:lstStyle/>
          <a:p>
            <a:r>
              <a:rPr lang="en-US" b="1" dirty="0" smtClean="0"/>
              <a:t>The Triple Play Concept for Stocks</a:t>
            </a:r>
            <a:endParaRPr lang="en-US" b="1" dirty="0"/>
          </a:p>
        </p:txBody>
      </p:sp>
      <p:sp>
        <p:nvSpPr>
          <p:cNvPr id="3" name="Content Placeholder 2"/>
          <p:cNvSpPr>
            <a:spLocks noGrp="1"/>
          </p:cNvSpPr>
          <p:nvPr>
            <p:ph idx="1"/>
          </p:nvPr>
        </p:nvSpPr>
        <p:spPr>
          <a:xfrm>
            <a:off x="838200" y="1419225"/>
            <a:ext cx="10515600" cy="5010149"/>
          </a:xfrm>
        </p:spPr>
        <p:txBody>
          <a:bodyPr>
            <a:normAutofit/>
          </a:bodyPr>
          <a:lstStyle/>
          <a:p>
            <a:r>
              <a:rPr lang="en-US" dirty="0" smtClean="0"/>
              <a:t>Term coined by George Nicholson.</a:t>
            </a:r>
          </a:p>
          <a:p>
            <a:r>
              <a:rPr lang="en-US" dirty="0" smtClean="0"/>
              <a:t>Indicates potential for stock to significantly outperform the market.</a:t>
            </a:r>
          </a:p>
          <a:p>
            <a:r>
              <a:rPr lang="en-US" dirty="0" smtClean="0"/>
              <a:t>Elements: </a:t>
            </a:r>
          </a:p>
          <a:p>
            <a:pPr lvl="1"/>
            <a:r>
              <a:rPr lang="en-US" dirty="0" smtClean="0"/>
              <a:t>Projected Return of the Stock significantly higher than the average stock.</a:t>
            </a:r>
          </a:p>
          <a:p>
            <a:pPr lvl="1"/>
            <a:r>
              <a:rPr lang="en-US" dirty="0" smtClean="0"/>
              <a:t>Room for P/E expansion exists.</a:t>
            </a:r>
          </a:p>
          <a:p>
            <a:pPr lvl="1"/>
            <a:r>
              <a:rPr lang="en-US" dirty="0" smtClean="0"/>
              <a:t>Room for Margin expansion exists.</a:t>
            </a:r>
          </a:p>
        </p:txBody>
      </p:sp>
    </p:spTree>
    <p:extLst>
      <p:ext uri="{BB962C8B-B14F-4D97-AF65-F5344CB8AC3E}">
        <p14:creationId xmlns:p14="http://schemas.microsoft.com/office/powerpoint/2010/main" val="237405973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1108" y="160581"/>
            <a:ext cx="10515600" cy="1325563"/>
          </a:xfrm>
        </p:spPr>
        <p:txBody>
          <a:bodyPr>
            <a:normAutofit/>
          </a:bodyPr>
          <a:lstStyle/>
          <a:p>
            <a:r>
              <a:rPr lang="en-US" b="1" dirty="0" smtClean="0"/>
              <a:t>Manifest Investing Dashboard</a:t>
            </a:r>
            <a:r>
              <a:rPr lang="en-US" dirty="0" smtClean="0"/>
              <a:t/>
            </a:r>
            <a:br>
              <a:rPr lang="en-US" dirty="0" smtClean="0"/>
            </a:br>
            <a:r>
              <a:rPr lang="en-US" sz="1800" dirty="0" smtClean="0">
                <a:hlinkClick r:id="rId2"/>
              </a:rPr>
              <a:t>https://www.manifestinvesting.com/dashboards/public/WL2LH6Q</a:t>
            </a:r>
            <a:endParaRPr lang="en-US" sz="2000" dirty="0"/>
          </a:p>
        </p:txBody>
      </p:sp>
      <p:pic>
        <p:nvPicPr>
          <p:cNvPr id="4" name="Picture 3"/>
          <p:cNvPicPr>
            <a:picLocks noChangeAspect="1"/>
          </p:cNvPicPr>
          <p:nvPr/>
        </p:nvPicPr>
        <p:blipFill rotWithShape="1">
          <a:blip r:embed="rId3"/>
          <a:srcRect l="13632" t="13560" r="32842" b="12106"/>
          <a:stretch/>
        </p:blipFill>
        <p:spPr>
          <a:xfrm>
            <a:off x="446067" y="1486144"/>
            <a:ext cx="6557211" cy="5122315"/>
          </a:xfrm>
          <a:prstGeom prst="rect">
            <a:avLst/>
          </a:prstGeom>
        </p:spPr>
      </p:pic>
      <p:pic>
        <p:nvPicPr>
          <p:cNvPr id="5" name="Picture 4"/>
          <p:cNvPicPr>
            <a:picLocks noChangeAspect="1"/>
          </p:cNvPicPr>
          <p:nvPr/>
        </p:nvPicPr>
        <p:blipFill rotWithShape="1">
          <a:blip r:embed="rId4"/>
          <a:srcRect r="21042"/>
          <a:stretch/>
        </p:blipFill>
        <p:spPr>
          <a:xfrm>
            <a:off x="7310944" y="1163731"/>
            <a:ext cx="3937333" cy="914400"/>
          </a:xfrm>
          <a:prstGeom prst="rect">
            <a:avLst/>
          </a:prstGeom>
        </p:spPr>
      </p:pic>
      <p:pic>
        <p:nvPicPr>
          <p:cNvPr id="6" name="Picture 5"/>
          <p:cNvPicPr>
            <a:picLocks noChangeAspect="1"/>
          </p:cNvPicPr>
          <p:nvPr/>
        </p:nvPicPr>
        <p:blipFill rotWithShape="1">
          <a:blip r:embed="rId5"/>
          <a:srcRect l="15571" t="70338" r="51403" b="17881"/>
          <a:stretch/>
        </p:blipFill>
        <p:spPr>
          <a:xfrm>
            <a:off x="7310944" y="2078131"/>
            <a:ext cx="4557066" cy="914400"/>
          </a:xfrm>
          <a:prstGeom prst="rect">
            <a:avLst/>
          </a:prstGeom>
        </p:spPr>
      </p:pic>
      <p:pic>
        <p:nvPicPr>
          <p:cNvPr id="7" name="Picture 6"/>
          <p:cNvPicPr>
            <a:picLocks noChangeAspect="1"/>
          </p:cNvPicPr>
          <p:nvPr/>
        </p:nvPicPr>
        <p:blipFill rotWithShape="1">
          <a:blip r:embed="rId6"/>
          <a:srcRect l="15611" t="70257" r="60842" b="17766"/>
          <a:stretch/>
        </p:blipFill>
        <p:spPr>
          <a:xfrm>
            <a:off x="7310944" y="2992531"/>
            <a:ext cx="3196143" cy="914400"/>
          </a:xfrm>
          <a:prstGeom prst="rect">
            <a:avLst/>
          </a:prstGeom>
        </p:spPr>
      </p:pic>
      <p:pic>
        <p:nvPicPr>
          <p:cNvPr id="8" name="Picture 7"/>
          <p:cNvPicPr>
            <a:picLocks noChangeAspect="1"/>
          </p:cNvPicPr>
          <p:nvPr/>
        </p:nvPicPr>
        <p:blipFill rotWithShape="1">
          <a:blip r:embed="rId7"/>
          <a:srcRect l="15579" t="70257" r="63158" b="18702"/>
          <a:stretch/>
        </p:blipFill>
        <p:spPr>
          <a:xfrm>
            <a:off x="7310944" y="3906931"/>
            <a:ext cx="3130658" cy="914400"/>
          </a:xfrm>
          <a:prstGeom prst="rect">
            <a:avLst/>
          </a:prstGeom>
        </p:spPr>
      </p:pic>
      <p:pic>
        <p:nvPicPr>
          <p:cNvPr id="9" name="Picture 8"/>
          <p:cNvPicPr>
            <a:picLocks noChangeAspect="1"/>
          </p:cNvPicPr>
          <p:nvPr/>
        </p:nvPicPr>
        <p:blipFill rotWithShape="1">
          <a:blip r:embed="rId8"/>
          <a:srcRect l="15473" t="70257" r="63369" b="17579"/>
          <a:stretch/>
        </p:blipFill>
        <p:spPr>
          <a:xfrm>
            <a:off x="7310944" y="4821331"/>
            <a:ext cx="2827607" cy="914400"/>
          </a:xfrm>
          <a:prstGeom prst="rect">
            <a:avLst/>
          </a:prstGeom>
        </p:spPr>
      </p:pic>
      <p:pic>
        <p:nvPicPr>
          <p:cNvPr id="10" name="Picture 9"/>
          <p:cNvPicPr>
            <a:picLocks noChangeAspect="1"/>
          </p:cNvPicPr>
          <p:nvPr/>
        </p:nvPicPr>
        <p:blipFill rotWithShape="1">
          <a:blip r:embed="rId9"/>
          <a:srcRect l="15474" t="70257" r="53789" b="17392"/>
          <a:stretch/>
        </p:blipFill>
        <p:spPr>
          <a:xfrm>
            <a:off x="7310944" y="5735731"/>
            <a:ext cx="4045528" cy="914400"/>
          </a:xfrm>
          <a:prstGeom prst="rect">
            <a:avLst/>
          </a:prstGeom>
        </p:spPr>
      </p:pic>
      <p:sp>
        <p:nvSpPr>
          <p:cNvPr id="11" name="TextBox 10"/>
          <p:cNvSpPr txBox="1"/>
          <p:nvPr/>
        </p:nvSpPr>
        <p:spPr>
          <a:xfrm>
            <a:off x="10396649" y="1386131"/>
            <a:ext cx="847725" cy="200025"/>
          </a:xfrm>
          <a:prstGeom prst="rect">
            <a:avLst/>
          </a:prstGeom>
          <a:solidFill>
            <a:schemeClr val="bg1"/>
          </a:solidFill>
        </p:spPr>
        <p:txBody>
          <a:bodyPr wrap="square" rtlCol="0">
            <a:spAutoFit/>
          </a:bodyPr>
          <a:lstStyle/>
          <a:p>
            <a:endParaRPr lang="en-US" dirty="0"/>
          </a:p>
        </p:txBody>
      </p:sp>
      <p:sp>
        <p:nvSpPr>
          <p:cNvPr id="12" name="TextBox 11"/>
          <p:cNvSpPr txBox="1"/>
          <p:nvPr/>
        </p:nvSpPr>
        <p:spPr>
          <a:xfrm>
            <a:off x="10497673" y="2235293"/>
            <a:ext cx="847725" cy="200025"/>
          </a:xfrm>
          <a:prstGeom prst="rect">
            <a:avLst/>
          </a:prstGeom>
          <a:solidFill>
            <a:schemeClr val="bg1"/>
          </a:solidFill>
        </p:spPr>
        <p:txBody>
          <a:bodyPr wrap="square" rtlCol="0">
            <a:spAutoFit/>
          </a:bodyPr>
          <a:lstStyle/>
          <a:p>
            <a:endParaRPr lang="en-US" dirty="0"/>
          </a:p>
        </p:txBody>
      </p:sp>
      <p:sp>
        <p:nvSpPr>
          <p:cNvPr id="13" name="TextBox 12"/>
          <p:cNvSpPr txBox="1"/>
          <p:nvPr/>
        </p:nvSpPr>
        <p:spPr>
          <a:xfrm>
            <a:off x="9659362" y="3142793"/>
            <a:ext cx="847725" cy="200025"/>
          </a:xfrm>
          <a:prstGeom prst="rect">
            <a:avLst/>
          </a:prstGeom>
          <a:solidFill>
            <a:schemeClr val="bg1"/>
          </a:solidFill>
        </p:spPr>
        <p:txBody>
          <a:bodyPr wrap="square" rtlCol="0">
            <a:spAutoFit/>
          </a:bodyPr>
          <a:lstStyle/>
          <a:p>
            <a:endParaRPr lang="en-US" dirty="0"/>
          </a:p>
        </p:txBody>
      </p:sp>
      <p:sp>
        <p:nvSpPr>
          <p:cNvPr id="14" name="TextBox 13"/>
          <p:cNvSpPr txBox="1"/>
          <p:nvPr/>
        </p:nvSpPr>
        <p:spPr>
          <a:xfrm>
            <a:off x="9649948" y="4122431"/>
            <a:ext cx="847725" cy="200025"/>
          </a:xfrm>
          <a:prstGeom prst="rect">
            <a:avLst/>
          </a:prstGeom>
          <a:solidFill>
            <a:schemeClr val="bg1"/>
          </a:solidFill>
        </p:spPr>
        <p:txBody>
          <a:bodyPr wrap="square" rtlCol="0">
            <a:spAutoFit/>
          </a:bodyPr>
          <a:lstStyle/>
          <a:p>
            <a:endParaRPr lang="en-US" dirty="0"/>
          </a:p>
        </p:txBody>
      </p:sp>
      <p:sp>
        <p:nvSpPr>
          <p:cNvPr id="15" name="TextBox 14"/>
          <p:cNvSpPr txBox="1"/>
          <p:nvPr/>
        </p:nvSpPr>
        <p:spPr>
          <a:xfrm>
            <a:off x="9361839" y="4981118"/>
            <a:ext cx="847725" cy="200025"/>
          </a:xfrm>
          <a:prstGeom prst="rect">
            <a:avLst/>
          </a:prstGeom>
          <a:solidFill>
            <a:schemeClr val="bg1"/>
          </a:solidFill>
        </p:spPr>
        <p:txBody>
          <a:bodyPr wrap="square" rtlCol="0">
            <a:spAutoFit/>
          </a:bodyPr>
          <a:lstStyle/>
          <a:p>
            <a:endParaRPr lang="en-US" dirty="0"/>
          </a:p>
        </p:txBody>
      </p:sp>
      <p:sp>
        <p:nvSpPr>
          <p:cNvPr id="16" name="TextBox 15"/>
          <p:cNvSpPr txBox="1"/>
          <p:nvPr/>
        </p:nvSpPr>
        <p:spPr>
          <a:xfrm>
            <a:off x="10606199" y="5891456"/>
            <a:ext cx="847725" cy="200025"/>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188546300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a:srcRect r="20486"/>
          <a:stretch/>
        </p:blipFill>
        <p:spPr>
          <a:xfrm>
            <a:off x="838200" y="308771"/>
            <a:ext cx="4070684" cy="1188720"/>
          </a:xfrm>
          <a:prstGeom prst="rect">
            <a:avLst/>
          </a:prstGeom>
        </p:spPr>
      </p:pic>
      <p:pic>
        <p:nvPicPr>
          <p:cNvPr id="9" name="Picture 8"/>
          <p:cNvPicPr>
            <a:picLocks noChangeAspect="1"/>
          </p:cNvPicPr>
          <p:nvPr/>
        </p:nvPicPr>
        <p:blipFill rotWithShape="1">
          <a:blip r:embed="rId3"/>
          <a:srcRect l="10948" t="67957" r="50210" b="5790"/>
          <a:stretch/>
        </p:blipFill>
        <p:spPr>
          <a:xfrm>
            <a:off x="6176209" y="4386547"/>
            <a:ext cx="5422232" cy="2061482"/>
          </a:xfrm>
          <a:prstGeom prst="rect">
            <a:avLst/>
          </a:prstGeom>
        </p:spPr>
      </p:pic>
      <p:pic>
        <p:nvPicPr>
          <p:cNvPr id="10" name="Picture 9"/>
          <p:cNvPicPr>
            <a:picLocks noChangeAspect="1"/>
          </p:cNvPicPr>
          <p:nvPr/>
        </p:nvPicPr>
        <p:blipFill rotWithShape="1">
          <a:blip r:embed="rId4"/>
          <a:srcRect l="2737" t="38257" r="67263" b="7099"/>
          <a:stretch/>
        </p:blipFill>
        <p:spPr>
          <a:xfrm>
            <a:off x="838200" y="1763734"/>
            <a:ext cx="4572000" cy="4684295"/>
          </a:xfrm>
          <a:prstGeom prst="rect">
            <a:avLst/>
          </a:prstGeom>
        </p:spPr>
      </p:pic>
      <p:pic>
        <p:nvPicPr>
          <p:cNvPr id="2" name="Picture 1"/>
          <p:cNvPicPr>
            <a:picLocks noChangeAspect="1"/>
          </p:cNvPicPr>
          <p:nvPr/>
        </p:nvPicPr>
        <p:blipFill rotWithShape="1">
          <a:blip r:embed="rId5"/>
          <a:srcRect b="70277"/>
          <a:stretch/>
        </p:blipFill>
        <p:spPr>
          <a:xfrm>
            <a:off x="6176209" y="3080886"/>
            <a:ext cx="5425910" cy="1348193"/>
          </a:xfrm>
          <a:prstGeom prst="rect">
            <a:avLst/>
          </a:prstGeom>
        </p:spPr>
      </p:pic>
      <p:pic>
        <p:nvPicPr>
          <p:cNvPr id="3" name="Picture 2"/>
          <p:cNvPicPr>
            <a:picLocks noChangeAspect="1"/>
          </p:cNvPicPr>
          <p:nvPr/>
        </p:nvPicPr>
        <p:blipFill rotWithShape="1">
          <a:blip r:embed="rId6"/>
          <a:srcRect l="3194" t="29742" r="40387" b="23930"/>
          <a:stretch/>
        </p:blipFill>
        <p:spPr>
          <a:xfrm>
            <a:off x="6176209" y="493001"/>
            <a:ext cx="5422232" cy="2504555"/>
          </a:xfrm>
          <a:prstGeom prst="rect">
            <a:avLst/>
          </a:prstGeom>
        </p:spPr>
      </p:pic>
      <p:sp>
        <p:nvSpPr>
          <p:cNvPr id="11" name="Content Placeholder 5"/>
          <p:cNvSpPr txBox="1">
            <a:spLocks/>
          </p:cNvSpPr>
          <p:nvPr/>
        </p:nvSpPr>
        <p:spPr>
          <a:xfrm>
            <a:off x="3188369" y="5965923"/>
            <a:ext cx="2221832" cy="482106"/>
          </a:xfrm>
          <a:prstGeom prst="rect">
            <a:avLst/>
          </a:prstGeom>
          <a:solidFill>
            <a:srgbClr val="FFFF00"/>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b="1" dirty="0" smtClean="0">
                <a:solidFill>
                  <a:srgbClr val="FF0000"/>
                </a:solidFill>
              </a:rPr>
              <a:t>INVESTIGATE</a:t>
            </a:r>
            <a:endParaRPr lang="en-US" b="1" dirty="0">
              <a:solidFill>
                <a:srgbClr val="FF0000"/>
              </a:solidFill>
            </a:endParaRPr>
          </a:p>
        </p:txBody>
      </p:sp>
      <p:cxnSp>
        <p:nvCxnSpPr>
          <p:cNvPr id="5" name="Straight Arrow Connector 4"/>
          <p:cNvCxnSpPr/>
          <p:nvPr/>
        </p:nvCxnSpPr>
        <p:spPr>
          <a:xfrm flipV="1">
            <a:off x="9516982" y="3898231"/>
            <a:ext cx="697832" cy="1"/>
          </a:xfrm>
          <a:prstGeom prst="straightConnector1">
            <a:avLst/>
          </a:prstGeom>
          <a:ln w="57150">
            <a:solidFill>
              <a:srgbClr val="00FF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7419473" y="4764096"/>
            <a:ext cx="697832" cy="1"/>
          </a:xfrm>
          <a:prstGeom prst="straightConnector1">
            <a:avLst/>
          </a:prstGeom>
          <a:ln w="57150">
            <a:solidFill>
              <a:schemeClr val="accent4">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211508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9946"/>
          <a:stretch/>
        </p:blipFill>
        <p:spPr>
          <a:xfrm>
            <a:off x="577515" y="328447"/>
            <a:ext cx="5338204" cy="1188720"/>
          </a:xfrm>
          <a:prstGeom prst="rect">
            <a:avLst/>
          </a:prstGeom>
        </p:spPr>
      </p:pic>
      <p:sp>
        <p:nvSpPr>
          <p:cNvPr id="5" name="TextBox 4"/>
          <p:cNvSpPr txBox="1"/>
          <p:nvPr/>
        </p:nvSpPr>
        <p:spPr>
          <a:xfrm>
            <a:off x="4060295" y="552663"/>
            <a:ext cx="1340158" cy="365724"/>
          </a:xfrm>
          <a:prstGeom prst="rect">
            <a:avLst/>
          </a:prstGeom>
          <a:solidFill>
            <a:schemeClr val="bg1"/>
          </a:solidFill>
        </p:spPr>
        <p:txBody>
          <a:bodyPr wrap="square" rtlCol="0">
            <a:spAutoFit/>
          </a:bodyPr>
          <a:lstStyle/>
          <a:p>
            <a:endParaRPr lang="en-US" dirty="0"/>
          </a:p>
        </p:txBody>
      </p:sp>
      <p:pic>
        <p:nvPicPr>
          <p:cNvPr id="3" name="Picture 2"/>
          <p:cNvPicPr>
            <a:picLocks noChangeAspect="1"/>
          </p:cNvPicPr>
          <p:nvPr/>
        </p:nvPicPr>
        <p:blipFill rotWithShape="1">
          <a:blip r:embed="rId3"/>
          <a:srcRect l="2947" t="38316" r="63895" b="12324"/>
          <a:stretch/>
        </p:blipFill>
        <p:spPr>
          <a:xfrm>
            <a:off x="577515" y="2211877"/>
            <a:ext cx="5053264" cy="4231448"/>
          </a:xfrm>
          <a:prstGeom prst="rect">
            <a:avLst/>
          </a:prstGeom>
        </p:spPr>
      </p:pic>
      <p:pic>
        <p:nvPicPr>
          <p:cNvPr id="4" name="Picture 3"/>
          <p:cNvPicPr>
            <a:picLocks noChangeAspect="1"/>
          </p:cNvPicPr>
          <p:nvPr/>
        </p:nvPicPr>
        <p:blipFill rotWithShape="1">
          <a:blip r:embed="rId4"/>
          <a:srcRect l="11053" t="65264" r="50316" b="8223"/>
          <a:stretch/>
        </p:blipFill>
        <p:spPr>
          <a:xfrm>
            <a:off x="6364372" y="4443664"/>
            <a:ext cx="5306259" cy="2048474"/>
          </a:xfrm>
          <a:prstGeom prst="rect">
            <a:avLst/>
          </a:prstGeom>
        </p:spPr>
      </p:pic>
      <p:pic>
        <p:nvPicPr>
          <p:cNvPr id="7" name="Picture 6"/>
          <p:cNvPicPr>
            <a:picLocks noChangeAspect="1"/>
          </p:cNvPicPr>
          <p:nvPr/>
        </p:nvPicPr>
        <p:blipFill rotWithShape="1">
          <a:blip r:embed="rId5"/>
          <a:srcRect b="70874"/>
          <a:stretch/>
        </p:blipFill>
        <p:spPr>
          <a:xfrm>
            <a:off x="6360555" y="3150959"/>
            <a:ext cx="5310076" cy="1292705"/>
          </a:xfrm>
          <a:prstGeom prst="rect">
            <a:avLst/>
          </a:prstGeom>
        </p:spPr>
      </p:pic>
      <p:pic>
        <p:nvPicPr>
          <p:cNvPr id="9" name="Picture 8"/>
          <p:cNvPicPr>
            <a:picLocks noChangeAspect="1"/>
          </p:cNvPicPr>
          <p:nvPr/>
        </p:nvPicPr>
        <p:blipFill rotWithShape="1">
          <a:blip r:embed="rId6"/>
          <a:srcRect l="2936" t="29858" r="40116" b="14564"/>
          <a:stretch/>
        </p:blipFill>
        <p:spPr>
          <a:xfrm>
            <a:off x="6457101" y="328447"/>
            <a:ext cx="5141340" cy="2822511"/>
          </a:xfrm>
          <a:prstGeom prst="rect">
            <a:avLst/>
          </a:prstGeom>
        </p:spPr>
      </p:pic>
      <p:sp>
        <p:nvSpPr>
          <p:cNvPr id="10" name="TextBox 9"/>
          <p:cNvSpPr txBox="1"/>
          <p:nvPr/>
        </p:nvSpPr>
        <p:spPr>
          <a:xfrm>
            <a:off x="594537" y="1517167"/>
            <a:ext cx="4805916" cy="400110"/>
          </a:xfrm>
          <a:prstGeom prst="rect">
            <a:avLst/>
          </a:prstGeom>
          <a:noFill/>
        </p:spPr>
        <p:txBody>
          <a:bodyPr wrap="square" rtlCol="0">
            <a:spAutoFit/>
          </a:bodyPr>
          <a:lstStyle/>
          <a:p>
            <a:r>
              <a:rPr lang="en-US" sz="2000" dirty="0">
                <a:hlinkClick r:id="rId7"/>
              </a:rPr>
              <a:t>http://</a:t>
            </a:r>
            <a:r>
              <a:rPr lang="en-US" sz="2000" dirty="0" smtClean="0">
                <a:hlinkClick r:id="rId7"/>
              </a:rPr>
              <a:t>www.skyworksinc.com</a:t>
            </a:r>
            <a:r>
              <a:rPr lang="en-US" sz="2000" dirty="0" smtClean="0"/>
              <a:t> </a:t>
            </a:r>
            <a:endParaRPr lang="en-US" sz="2000" dirty="0"/>
          </a:p>
        </p:txBody>
      </p:sp>
      <p:sp>
        <p:nvSpPr>
          <p:cNvPr id="11" name="Content Placeholder 5"/>
          <p:cNvSpPr>
            <a:spLocks noGrp="1"/>
          </p:cNvSpPr>
          <p:nvPr>
            <p:ph idx="1"/>
          </p:nvPr>
        </p:nvSpPr>
        <p:spPr>
          <a:xfrm>
            <a:off x="4331227" y="5961219"/>
            <a:ext cx="1299552" cy="482106"/>
          </a:xfrm>
          <a:solidFill>
            <a:srgbClr val="00FF00"/>
          </a:solidFill>
        </p:spPr>
        <p:txBody>
          <a:bodyPr/>
          <a:lstStyle/>
          <a:p>
            <a:pPr marL="0" indent="0" algn="ctr">
              <a:buNone/>
            </a:pPr>
            <a:r>
              <a:rPr lang="en-US" b="1" dirty="0" smtClean="0">
                <a:solidFill>
                  <a:srgbClr val="FF0000"/>
                </a:solidFill>
              </a:rPr>
              <a:t>BUY</a:t>
            </a:r>
            <a:endParaRPr lang="en-US" b="1" dirty="0">
              <a:solidFill>
                <a:srgbClr val="FF0000"/>
              </a:solidFill>
            </a:endParaRPr>
          </a:p>
        </p:txBody>
      </p:sp>
      <p:pic>
        <p:nvPicPr>
          <p:cNvPr id="8" name="Picture 7"/>
          <p:cNvPicPr>
            <a:picLocks noChangeAspect="1"/>
          </p:cNvPicPr>
          <p:nvPr/>
        </p:nvPicPr>
        <p:blipFill>
          <a:blip r:embed="rId8"/>
          <a:stretch>
            <a:fillRect/>
          </a:stretch>
        </p:blipFill>
        <p:spPr>
          <a:xfrm>
            <a:off x="9606456" y="3672231"/>
            <a:ext cx="871804" cy="335309"/>
          </a:xfrm>
          <a:prstGeom prst="rect">
            <a:avLst/>
          </a:prstGeom>
        </p:spPr>
      </p:pic>
      <p:cxnSp>
        <p:nvCxnSpPr>
          <p:cNvPr id="12" name="Straight Arrow Connector 11"/>
          <p:cNvCxnSpPr/>
          <p:nvPr/>
        </p:nvCxnSpPr>
        <p:spPr>
          <a:xfrm flipV="1">
            <a:off x="7579897" y="4916907"/>
            <a:ext cx="697832" cy="1"/>
          </a:xfrm>
          <a:prstGeom prst="straightConnector1">
            <a:avLst/>
          </a:prstGeom>
          <a:ln w="57150">
            <a:solidFill>
              <a:srgbClr val="00FF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70954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12627"/>
          <a:stretch/>
        </p:blipFill>
        <p:spPr>
          <a:xfrm>
            <a:off x="776838" y="329467"/>
            <a:ext cx="3635142" cy="1188720"/>
          </a:xfrm>
          <a:prstGeom prst="rect">
            <a:avLst/>
          </a:prstGeom>
        </p:spPr>
      </p:pic>
      <p:sp>
        <p:nvSpPr>
          <p:cNvPr id="8" name="TextBox 7"/>
          <p:cNvSpPr txBox="1"/>
          <p:nvPr/>
        </p:nvSpPr>
        <p:spPr>
          <a:xfrm>
            <a:off x="3367638" y="522774"/>
            <a:ext cx="1177629" cy="401053"/>
          </a:xfrm>
          <a:prstGeom prst="rect">
            <a:avLst/>
          </a:prstGeom>
          <a:solidFill>
            <a:schemeClr val="bg1"/>
          </a:solidFill>
        </p:spPr>
        <p:txBody>
          <a:bodyPr wrap="square" rtlCol="0">
            <a:spAutoFit/>
          </a:bodyPr>
          <a:lstStyle/>
          <a:p>
            <a:endParaRPr lang="en-US" dirty="0"/>
          </a:p>
        </p:txBody>
      </p:sp>
      <p:pic>
        <p:nvPicPr>
          <p:cNvPr id="4" name="Picture 3"/>
          <p:cNvPicPr>
            <a:picLocks noChangeAspect="1"/>
          </p:cNvPicPr>
          <p:nvPr/>
        </p:nvPicPr>
        <p:blipFill rotWithShape="1">
          <a:blip r:embed="rId3"/>
          <a:srcRect l="2527" t="38069" r="65579" b="15747"/>
          <a:stretch/>
        </p:blipFill>
        <p:spPr>
          <a:xfrm>
            <a:off x="776838" y="2314165"/>
            <a:ext cx="4860758" cy="3959044"/>
          </a:xfrm>
          <a:prstGeom prst="rect">
            <a:avLst/>
          </a:prstGeom>
        </p:spPr>
      </p:pic>
      <p:pic>
        <p:nvPicPr>
          <p:cNvPr id="5" name="Picture 4"/>
          <p:cNvPicPr>
            <a:picLocks noChangeAspect="1"/>
          </p:cNvPicPr>
          <p:nvPr/>
        </p:nvPicPr>
        <p:blipFill rotWithShape="1">
          <a:blip r:embed="rId4"/>
          <a:srcRect l="11053" t="57498" r="50211" b="16082"/>
          <a:stretch/>
        </p:blipFill>
        <p:spPr>
          <a:xfrm>
            <a:off x="6286781" y="4429164"/>
            <a:ext cx="5444112" cy="2088593"/>
          </a:xfrm>
          <a:prstGeom prst="rect">
            <a:avLst/>
          </a:prstGeom>
        </p:spPr>
      </p:pic>
      <p:pic>
        <p:nvPicPr>
          <p:cNvPr id="3" name="Picture 2"/>
          <p:cNvPicPr>
            <a:picLocks noChangeAspect="1"/>
          </p:cNvPicPr>
          <p:nvPr/>
        </p:nvPicPr>
        <p:blipFill rotWithShape="1">
          <a:blip r:embed="rId5"/>
          <a:srcRect b="70778"/>
          <a:stretch/>
        </p:blipFill>
        <p:spPr>
          <a:xfrm>
            <a:off x="6287157" y="3147231"/>
            <a:ext cx="5447915" cy="1328999"/>
          </a:xfrm>
          <a:prstGeom prst="rect">
            <a:avLst/>
          </a:prstGeom>
        </p:spPr>
      </p:pic>
      <p:pic>
        <p:nvPicPr>
          <p:cNvPr id="6" name="Picture 5"/>
          <p:cNvPicPr>
            <a:picLocks noChangeAspect="1"/>
          </p:cNvPicPr>
          <p:nvPr/>
        </p:nvPicPr>
        <p:blipFill rotWithShape="1">
          <a:blip r:embed="rId6"/>
          <a:srcRect l="3052" t="30210" r="38421" b="15521"/>
          <a:stretch/>
        </p:blipFill>
        <p:spPr>
          <a:xfrm>
            <a:off x="6336670" y="329467"/>
            <a:ext cx="5320809" cy="2775242"/>
          </a:xfrm>
          <a:prstGeom prst="rect">
            <a:avLst/>
          </a:prstGeom>
        </p:spPr>
      </p:pic>
      <p:sp>
        <p:nvSpPr>
          <p:cNvPr id="10" name="TextBox 9"/>
          <p:cNvSpPr txBox="1"/>
          <p:nvPr/>
        </p:nvSpPr>
        <p:spPr>
          <a:xfrm>
            <a:off x="776838" y="1518187"/>
            <a:ext cx="3401757" cy="400110"/>
          </a:xfrm>
          <a:prstGeom prst="rect">
            <a:avLst/>
          </a:prstGeom>
          <a:noFill/>
        </p:spPr>
        <p:txBody>
          <a:bodyPr wrap="square" rtlCol="0">
            <a:spAutoFit/>
          </a:bodyPr>
          <a:lstStyle/>
          <a:p>
            <a:r>
              <a:rPr lang="en-US" sz="2000" dirty="0" smtClean="0">
                <a:hlinkClick r:id="rId7"/>
              </a:rPr>
              <a:t>www.protolabs.com</a:t>
            </a:r>
            <a:endParaRPr lang="en-US" sz="2000" dirty="0" smtClean="0"/>
          </a:p>
        </p:txBody>
      </p:sp>
      <p:sp>
        <p:nvSpPr>
          <p:cNvPr id="9" name="Content Placeholder 5"/>
          <p:cNvSpPr>
            <a:spLocks noGrp="1"/>
          </p:cNvSpPr>
          <p:nvPr>
            <p:ph idx="1"/>
          </p:nvPr>
        </p:nvSpPr>
        <p:spPr>
          <a:xfrm>
            <a:off x="4338044" y="5791103"/>
            <a:ext cx="1299552" cy="482106"/>
          </a:xfrm>
          <a:solidFill>
            <a:srgbClr val="00FF00"/>
          </a:solidFill>
        </p:spPr>
        <p:txBody>
          <a:bodyPr/>
          <a:lstStyle/>
          <a:p>
            <a:pPr marL="0" indent="0" algn="ctr">
              <a:buNone/>
            </a:pPr>
            <a:r>
              <a:rPr lang="en-US" b="1" dirty="0" smtClean="0">
                <a:solidFill>
                  <a:srgbClr val="FF0000"/>
                </a:solidFill>
              </a:rPr>
              <a:t>BUY</a:t>
            </a:r>
            <a:endParaRPr lang="en-US" b="1" dirty="0">
              <a:solidFill>
                <a:srgbClr val="FF0000"/>
              </a:solidFill>
            </a:endParaRPr>
          </a:p>
        </p:txBody>
      </p:sp>
      <p:pic>
        <p:nvPicPr>
          <p:cNvPr id="7" name="Picture 6"/>
          <p:cNvPicPr>
            <a:picLocks noChangeAspect="1"/>
          </p:cNvPicPr>
          <p:nvPr/>
        </p:nvPicPr>
        <p:blipFill>
          <a:blip r:embed="rId8"/>
          <a:stretch>
            <a:fillRect/>
          </a:stretch>
        </p:blipFill>
        <p:spPr>
          <a:xfrm>
            <a:off x="7546100" y="3718918"/>
            <a:ext cx="2901948" cy="1420491"/>
          </a:xfrm>
          <a:prstGeom prst="rect">
            <a:avLst/>
          </a:prstGeom>
        </p:spPr>
      </p:pic>
    </p:spTree>
    <p:extLst>
      <p:ext uri="{BB962C8B-B14F-4D97-AF65-F5344CB8AC3E}">
        <p14:creationId xmlns:p14="http://schemas.microsoft.com/office/powerpoint/2010/main" val="31034511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838199" y="308769"/>
            <a:ext cx="4073350" cy="1188720"/>
          </a:xfrm>
          <a:prstGeom prst="rect">
            <a:avLst/>
          </a:prstGeom>
        </p:spPr>
      </p:pic>
      <p:sp>
        <p:nvSpPr>
          <p:cNvPr id="5" name="TextBox 4"/>
          <p:cNvSpPr txBox="1"/>
          <p:nvPr/>
        </p:nvSpPr>
        <p:spPr>
          <a:xfrm>
            <a:off x="3868673" y="518117"/>
            <a:ext cx="1042876" cy="297541"/>
          </a:xfrm>
          <a:prstGeom prst="rect">
            <a:avLst/>
          </a:prstGeom>
          <a:solidFill>
            <a:schemeClr val="bg1"/>
          </a:solidFill>
        </p:spPr>
        <p:txBody>
          <a:bodyPr wrap="square" rtlCol="0">
            <a:spAutoFit/>
          </a:bodyPr>
          <a:lstStyle/>
          <a:p>
            <a:endParaRPr lang="en-US" dirty="0"/>
          </a:p>
        </p:txBody>
      </p:sp>
      <p:pic>
        <p:nvPicPr>
          <p:cNvPr id="3" name="Picture 2"/>
          <p:cNvPicPr>
            <a:picLocks noChangeAspect="1"/>
          </p:cNvPicPr>
          <p:nvPr/>
        </p:nvPicPr>
        <p:blipFill rotWithShape="1">
          <a:blip r:embed="rId3"/>
          <a:srcRect l="2947" t="38070" r="67263" b="7271"/>
          <a:stretch/>
        </p:blipFill>
        <p:spPr>
          <a:xfrm>
            <a:off x="838198" y="1706838"/>
            <a:ext cx="4594557" cy="4742088"/>
          </a:xfrm>
          <a:prstGeom prst="rect">
            <a:avLst/>
          </a:prstGeom>
        </p:spPr>
      </p:pic>
      <p:pic>
        <p:nvPicPr>
          <p:cNvPr id="4" name="Picture 3"/>
          <p:cNvPicPr>
            <a:picLocks noChangeAspect="1"/>
          </p:cNvPicPr>
          <p:nvPr/>
        </p:nvPicPr>
        <p:blipFill rotWithShape="1">
          <a:blip r:embed="rId4"/>
          <a:srcRect l="11158" t="51971" r="50211" b="22070"/>
          <a:stretch/>
        </p:blipFill>
        <p:spPr>
          <a:xfrm>
            <a:off x="6176209" y="4476466"/>
            <a:ext cx="5218425" cy="1972460"/>
          </a:xfrm>
          <a:prstGeom prst="rect">
            <a:avLst/>
          </a:prstGeom>
        </p:spPr>
      </p:pic>
      <p:pic>
        <p:nvPicPr>
          <p:cNvPr id="7" name="Picture 6"/>
          <p:cNvPicPr>
            <a:picLocks noChangeAspect="1"/>
          </p:cNvPicPr>
          <p:nvPr/>
        </p:nvPicPr>
        <p:blipFill rotWithShape="1">
          <a:blip r:embed="rId5"/>
          <a:srcRect b="70316"/>
          <a:stretch/>
        </p:blipFill>
        <p:spPr>
          <a:xfrm>
            <a:off x="6176006" y="3234371"/>
            <a:ext cx="5218628" cy="1301186"/>
          </a:xfrm>
          <a:prstGeom prst="rect">
            <a:avLst/>
          </a:prstGeom>
        </p:spPr>
      </p:pic>
      <p:pic>
        <p:nvPicPr>
          <p:cNvPr id="8" name="Picture 7"/>
          <p:cNvPicPr>
            <a:picLocks noChangeAspect="1"/>
          </p:cNvPicPr>
          <p:nvPr/>
        </p:nvPicPr>
        <p:blipFill rotWithShape="1">
          <a:blip r:embed="rId6"/>
          <a:srcRect l="3605" t="29369" r="36000" b="16316"/>
          <a:stretch/>
        </p:blipFill>
        <p:spPr>
          <a:xfrm>
            <a:off x="6176006" y="515976"/>
            <a:ext cx="5218628" cy="2640012"/>
          </a:xfrm>
          <a:prstGeom prst="rect">
            <a:avLst/>
          </a:prstGeom>
        </p:spPr>
      </p:pic>
      <p:sp>
        <p:nvSpPr>
          <p:cNvPr id="9" name="Content Placeholder 5"/>
          <p:cNvSpPr txBox="1">
            <a:spLocks/>
          </p:cNvSpPr>
          <p:nvPr/>
        </p:nvSpPr>
        <p:spPr>
          <a:xfrm>
            <a:off x="3210923" y="5966820"/>
            <a:ext cx="2221832" cy="482106"/>
          </a:xfrm>
          <a:prstGeom prst="rect">
            <a:avLst/>
          </a:prstGeom>
          <a:solidFill>
            <a:srgbClr val="FFFF00"/>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b="1" dirty="0" smtClean="0">
                <a:solidFill>
                  <a:srgbClr val="FF0000"/>
                </a:solidFill>
              </a:rPr>
              <a:t>INVESTIGATE</a:t>
            </a:r>
            <a:endParaRPr lang="en-US" b="1" dirty="0">
              <a:solidFill>
                <a:srgbClr val="FF0000"/>
              </a:solidFill>
            </a:endParaRPr>
          </a:p>
        </p:txBody>
      </p:sp>
      <p:cxnSp>
        <p:nvCxnSpPr>
          <p:cNvPr id="15" name="Straight Arrow Connector 14"/>
          <p:cNvCxnSpPr/>
          <p:nvPr/>
        </p:nvCxnSpPr>
        <p:spPr>
          <a:xfrm flipV="1">
            <a:off x="7315202" y="4989096"/>
            <a:ext cx="697832" cy="1"/>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V="1">
            <a:off x="10246896" y="4022927"/>
            <a:ext cx="697832" cy="1"/>
          </a:xfrm>
          <a:prstGeom prst="straightConnector1">
            <a:avLst/>
          </a:prstGeom>
          <a:ln w="57150">
            <a:solidFill>
              <a:schemeClr val="accent4">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7205852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2213</TotalTime>
  <Words>1210</Words>
  <Application>Microsoft Office PowerPoint</Application>
  <PresentationFormat>Widescreen</PresentationFormat>
  <Paragraphs>140</Paragraphs>
  <Slides>24</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24</vt:i4>
      </vt:variant>
    </vt:vector>
  </HeadingPairs>
  <TitlesOfParts>
    <vt:vector size="28" baseType="lpstr">
      <vt:lpstr>Arial</vt:lpstr>
      <vt:lpstr>Calibri</vt:lpstr>
      <vt:lpstr>Calibri Light</vt:lpstr>
      <vt:lpstr>Office Theme</vt:lpstr>
      <vt:lpstr>Team B – Stock Study</vt:lpstr>
      <vt:lpstr>Disclaimer</vt:lpstr>
      <vt:lpstr>Fortune 100 Fastest Growing Companies 2015</vt:lpstr>
      <vt:lpstr>The Triple Play Concept for Stocks</vt:lpstr>
      <vt:lpstr>Manifest Investing Dashboard https://www.manifestinvesting.com/dashboards/public/WL2LH6Q</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SWKS – Types of Devices</vt:lpstr>
      <vt:lpstr>SWKS – Types of Devices in Phone</vt:lpstr>
      <vt:lpstr>SWKS – Types of Devices in Phone</vt:lpstr>
      <vt:lpstr>SWKS – Types of Devices in CableBox</vt:lpstr>
      <vt:lpstr>SWKS – Growth in Data Usage/month</vt:lpstr>
      <vt:lpstr>SWKS – Enhancing Margins</vt:lpstr>
      <vt:lpstr>SWKS – Team A Sept Info + Team B</vt:lpstr>
      <vt:lpstr>SWKS Meets the Triple Play Criteria</vt:lpstr>
      <vt:lpstr>PowerPoint Presentation</vt:lpstr>
      <vt:lpstr>Overall Team Recommendation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Christopher Rolls</dc:creator>
  <cp:lastModifiedBy>Christopher Rolls</cp:lastModifiedBy>
  <cp:revision>114</cp:revision>
  <dcterms:created xsi:type="dcterms:W3CDTF">2015-10-12T09:53:04Z</dcterms:created>
  <dcterms:modified xsi:type="dcterms:W3CDTF">2015-11-02T13:37:21Z</dcterms:modified>
</cp:coreProperties>
</file>