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58" r:id="rId9"/>
    <p:sldId id="264" r:id="rId10"/>
    <p:sldId id="266" r:id="rId11"/>
    <p:sldId id="261" r:id="rId12"/>
    <p:sldId id="268" r:id="rId13"/>
    <p:sldId id="270" r:id="rId14"/>
    <p:sldId id="272" r:id="rId15"/>
    <p:sldId id="273" r:id="rId16"/>
    <p:sldId id="274" r:id="rId17"/>
    <p:sldId id="275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 varScale="1">
        <p:scale>
          <a:sx n="86" d="100"/>
          <a:sy n="86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5C8C-8CE0-428B-BE0F-70BA292ACF8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8E159-61DD-4927-8298-02B806328B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EVALUATING BANK STOCKS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Elizabeth Tobin</a:t>
            </a:r>
            <a:br>
              <a:rPr lang="en-US" dirty="0" smtClean="0"/>
            </a:br>
            <a:r>
              <a:rPr lang="en-US" dirty="0" smtClean="0"/>
              <a:t> Yankee Model Investing Club</a:t>
            </a:r>
            <a:br>
              <a:rPr lang="en-US" dirty="0" smtClean="0"/>
            </a:br>
            <a:r>
              <a:rPr lang="en-US" dirty="0" smtClean="0"/>
              <a:t>January 8, 2022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 NUMBERS TO </a:t>
            </a:r>
            <a:br>
              <a:rPr lang="en-US" dirty="0" smtClean="0"/>
            </a:br>
            <a:r>
              <a:rPr lang="en-US" dirty="0" smtClean="0"/>
              <a:t>PINPOINT GOOD 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Loan Loss Provision – the amount of loans the bank lost in the year is a good measure of the quality of the bank’s loans</a:t>
            </a:r>
          </a:p>
          <a:p>
            <a:r>
              <a:rPr lang="en-US" dirty="0" smtClean="0"/>
              <a:t> Return on Average Assets (ROAA) measures the income the bank was able to earn after all expenses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MEASURING LOAN 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• </a:t>
            </a:r>
            <a:r>
              <a:rPr lang="en-US" dirty="0"/>
              <a:t>Loan Loss Provision expense ratio – </a:t>
            </a:r>
            <a:r>
              <a:rPr lang="en-US" dirty="0" smtClean="0"/>
              <a:t>is the amount of Loan Losses to amount of Total Loans to measure bank’s ability to make good loans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• Calculate</a:t>
            </a:r>
            <a:r>
              <a:rPr lang="en-US" dirty="0"/>
              <a:t> the ratio – Loan loss provision expense </a:t>
            </a:r>
            <a:r>
              <a:rPr lang="en-US" dirty="0" smtClean="0"/>
              <a:t>Divided by</a:t>
            </a:r>
            <a:r>
              <a:rPr lang="en-US" dirty="0"/>
              <a:t> Total loans</a:t>
            </a:r>
            <a:br>
              <a:rPr lang="en-US" dirty="0"/>
            </a:br>
            <a:r>
              <a:rPr lang="en-US" dirty="0" smtClean="0"/>
              <a:t> If</a:t>
            </a:r>
            <a:r>
              <a:rPr lang="en-US" dirty="0"/>
              <a:t> loan losses are well below 1% of loans for 8‐10  </a:t>
            </a:r>
            <a:r>
              <a:rPr lang="en-US" dirty="0" err="1" smtClean="0"/>
              <a:t>yearsthat’s</a:t>
            </a:r>
            <a:r>
              <a:rPr lang="en-US" dirty="0" smtClean="0"/>
              <a:t> a</a:t>
            </a:r>
            <a:r>
              <a:rPr lang="en-US" dirty="0"/>
              <a:t> good lender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 • </a:t>
            </a:r>
            <a:r>
              <a:rPr lang="en-US" dirty="0" smtClean="0"/>
              <a:t>In </a:t>
            </a:r>
            <a:r>
              <a:rPr lang="en-US" dirty="0"/>
              <a:t>Value Line look for the box Loss </a:t>
            </a:r>
            <a:r>
              <a:rPr lang="en-US" dirty="0" smtClean="0"/>
              <a:t>Provisions. Divide it by Net </a:t>
            </a:r>
            <a:r>
              <a:rPr lang="en-US" dirty="0"/>
              <a:t>Loans and it should be less than 1%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VALUELINE SHORTCUT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089" y="1600200"/>
            <a:ext cx="600182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 on Average Assets (ROAA)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 good measure of profitability for a bank </a:t>
            </a:r>
          </a:p>
          <a:p>
            <a:r>
              <a:rPr lang="en-US" dirty="0" smtClean="0"/>
              <a:t>Defined as Net Income / Average Assets Average Assets = (Beginning year assets + Ending year  assets) / 2 </a:t>
            </a:r>
          </a:p>
          <a:p>
            <a:r>
              <a:rPr lang="en-US" dirty="0" smtClean="0"/>
              <a:t>Quantifies management’s ability  to control expenses  and to maximize earnings from the assets </a:t>
            </a:r>
          </a:p>
          <a:p>
            <a:r>
              <a:rPr lang="en-US" dirty="0" smtClean="0"/>
              <a:t>We want banks that consistently exceed over 1%  earned on assets </a:t>
            </a:r>
          </a:p>
          <a:p>
            <a:r>
              <a:rPr lang="en-US" dirty="0" smtClean="0"/>
              <a:t>Defined by Value Line as earnings divided by total  assets (ROA)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SSG!</a:t>
            </a:r>
            <a:endParaRPr lang="en-US" dirty="0"/>
          </a:p>
        </p:txBody>
      </p:sp>
      <p:pic>
        <p:nvPicPr>
          <p:cNvPr id="4" name="Content Placeholder 3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600200"/>
            <a:ext cx="7620000" cy="51054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 A GOOD ROAA?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As of 2017 the average bank earns a return on assets of about 0.79% </a:t>
            </a:r>
          </a:p>
          <a:p>
            <a:r>
              <a:rPr lang="en-US" dirty="0" smtClean="0"/>
              <a:t>Over 1.25% is good, only 9% of banks do that. </a:t>
            </a:r>
          </a:p>
          <a:p>
            <a:r>
              <a:rPr lang="en-US" dirty="0" smtClean="0"/>
              <a:t>Over 1.5% is VERY good, less than 4% of banks do  that. </a:t>
            </a:r>
          </a:p>
          <a:p>
            <a:r>
              <a:rPr lang="en-US" dirty="0" smtClean="0"/>
              <a:t>A high ROAA is indicative of good management.</a:t>
            </a:r>
          </a:p>
          <a:p>
            <a:r>
              <a:rPr lang="en-US" b="1" dirty="0" smtClean="0"/>
              <a:t>ROAA Average is About 0.8% </a:t>
            </a:r>
          </a:p>
          <a:p>
            <a:r>
              <a:rPr lang="en-US" b="1" dirty="0" smtClean="0"/>
              <a:t>Good is Greater than 1.25%</a:t>
            </a:r>
          </a:p>
          <a:p>
            <a:r>
              <a:rPr lang="en-US" b="1" dirty="0" smtClean="0"/>
              <a:t>Excellent is Greater than 1.5</a:t>
            </a:r>
            <a:r>
              <a:rPr lang="en-US" dirty="0" smtClean="0"/>
              <a:t>%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Forecasting Future P/Es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P/Es for banks, in general, tend to be low.</a:t>
            </a:r>
          </a:p>
          <a:p>
            <a:r>
              <a:rPr lang="en-US" dirty="0" smtClean="0"/>
              <a:t> Historical averages are often a good reflection of future P/Es for a high quality bank.</a:t>
            </a:r>
          </a:p>
          <a:p>
            <a:r>
              <a:rPr lang="en-US" dirty="0" smtClean="0"/>
              <a:t>Look at  how the stock price performed in the Great Recession.</a:t>
            </a:r>
          </a:p>
          <a:p>
            <a:r>
              <a:rPr lang="en-US" dirty="0" smtClean="0"/>
              <a:t>Bank P/Es may be more sensitive to economic trends, including interest rates.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 THE SSG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Sales </a:t>
            </a:r>
            <a:r>
              <a:rPr lang="en-US" dirty="0"/>
              <a:t>= Net </a:t>
            </a:r>
            <a:r>
              <a:rPr lang="en-US" dirty="0" smtClean="0"/>
              <a:t>Interest </a:t>
            </a:r>
          </a:p>
          <a:p>
            <a:r>
              <a:rPr lang="en-US" dirty="0" smtClean="0"/>
              <a:t>Income </a:t>
            </a:r>
            <a:r>
              <a:rPr lang="en-US" dirty="0"/>
              <a:t>+ Non Interest </a:t>
            </a:r>
            <a:r>
              <a:rPr lang="en-US" dirty="0" smtClean="0"/>
              <a:t>Income</a:t>
            </a:r>
          </a:p>
          <a:p>
            <a:r>
              <a:rPr lang="en-US" dirty="0" smtClean="0"/>
              <a:t>Total </a:t>
            </a:r>
            <a:r>
              <a:rPr lang="en-US" dirty="0"/>
              <a:t>Assets is a line on the first page of </a:t>
            </a:r>
            <a:r>
              <a:rPr lang="en-US" dirty="0" smtClean="0"/>
              <a:t>SSG</a:t>
            </a:r>
          </a:p>
          <a:p>
            <a:r>
              <a:rPr lang="en-US" dirty="0" smtClean="0"/>
              <a:t>ROAA is included in SSG Plus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Better Investing Learning Center</a:t>
            </a:r>
          </a:p>
          <a:p>
            <a:r>
              <a:rPr lang="en-US" dirty="0" smtClean="0"/>
              <a:t>Better Bank Stock Analysis Parts 1&amp;2 by Ross Meredith Director of the Rocky Mountain Chapter</a:t>
            </a:r>
          </a:p>
          <a:p>
            <a:r>
              <a:rPr lang="en-US" dirty="0"/>
              <a:t>S&amp;P Industry Survey ‐ Banks </a:t>
            </a:r>
            <a:br>
              <a:rPr lang="en-US" dirty="0"/>
            </a:br>
            <a:r>
              <a:rPr lang="en-US" dirty="0"/>
              <a:t>• The Five Rules for Successful Stock Investing by Pat  Dorsey </a:t>
            </a:r>
            <a:br>
              <a:rPr lang="en-US" dirty="0"/>
            </a:br>
            <a:r>
              <a:rPr lang="en-US" dirty="0"/>
              <a:t>• Khan Academy (KhanAcademy.org) – </a:t>
            </a:r>
            <a:r>
              <a:rPr lang="en-US" dirty="0" smtClean="0"/>
              <a:t>Search Subjects:</a:t>
            </a:r>
            <a:r>
              <a:rPr lang="en-US" dirty="0"/>
              <a:t> Finance and Capital </a:t>
            </a:r>
            <a:r>
              <a:rPr lang="en-US" dirty="0" smtClean="0"/>
              <a:t>Markets, Money</a:t>
            </a:r>
            <a:r>
              <a:rPr lang="en-US" dirty="0"/>
              <a:t>, Banking and Central Banks 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smtClean="0"/>
              <a:t>Banks’</a:t>
            </a:r>
            <a:r>
              <a:rPr lang="en-US" dirty="0"/>
              <a:t> Investor Relations Website </a:t>
            </a:r>
            <a:br>
              <a:rPr lang="en-US" dirty="0"/>
            </a:br>
            <a:r>
              <a:rPr lang="en-US" dirty="0"/>
              <a:t>• FDIC.gov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This presentation is based on the Better Investing 2017 seminar: Better</a:t>
            </a:r>
            <a:r>
              <a:rPr lang="en-US" sz="2800" dirty="0"/>
              <a:t> Bank Stock Analysis </a:t>
            </a:r>
            <a:r>
              <a:rPr lang="en-US" sz="2800" dirty="0" smtClean="0"/>
              <a:t>Part 1by Ross Meredith Director of the Rocky Mountain Chapter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Link to the Video: https://www.betterinvesting.org/members/learning-center/video-learning-library/stockup/better-bank-stock-analysis/better-bank-stock-analysis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SMALL? MEDIUM? OR LARGE?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to Medium banks generally make money through loans funded by depositors</a:t>
            </a:r>
          </a:p>
          <a:p>
            <a:r>
              <a:rPr lang="en-US" dirty="0" smtClean="0"/>
              <a:t>Larger banks offer other services such as, trading, insurance and investment banking services</a:t>
            </a:r>
          </a:p>
          <a:p>
            <a:r>
              <a:rPr lang="en-US" dirty="0" smtClean="0"/>
              <a:t>This presentation will focus on loans and deposits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BANKS MAKE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Primary source of revenue is generated by </a:t>
            </a:r>
            <a:r>
              <a:rPr lang="en-US" i="1" dirty="0" smtClean="0"/>
              <a:t>interest on the loans </a:t>
            </a:r>
            <a:r>
              <a:rPr lang="en-US" dirty="0" smtClean="0"/>
              <a:t>the bank gives to customers</a:t>
            </a:r>
          </a:p>
          <a:p>
            <a:r>
              <a:rPr lang="en-US" dirty="0" smtClean="0"/>
              <a:t>Depositors fund these loans and the bank pays interest to its depositors</a:t>
            </a:r>
          </a:p>
          <a:p>
            <a:r>
              <a:rPr lang="en-US" dirty="0" smtClean="0"/>
              <a:t>Net Interest Spread a/k/a Net Interest Margin: difference  between the interest rate the bank</a:t>
            </a:r>
            <a:r>
              <a:rPr lang="en-US" i="1" dirty="0" smtClean="0"/>
              <a:t> earns</a:t>
            </a:r>
            <a:r>
              <a:rPr lang="en-US" dirty="0" smtClean="0"/>
              <a:t> </a:t>
            </a:r>
            <a:r>
              <a:rPr lang="en-US" i="1" dirty="0" smtClean="0"/>
              <a:t>from loans</a:t>
            </a:r>
            <a:r>
              <a:rPr lang="en-US" dirty="0" smtClean="0"/>
              <a:t> and  interest rate the bank </a:t>
            </a:r>
            <a:br>
              <a:rPr lang="en-US" dirty="0" smtClean="0"/>
            </a:br>
            <a:r>
              <a:rPr lang="en-US" i="1" dirty="0" smtClean="0"/>
              <a:t>pays for funding</a:t>
            </a: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Overhead Expenses:</a:t>
            </a:r>
            <a:r>
              <a:rPr lang="en-US" dirty="0" smtClean="0"/>
              <a:t> all costs  incurred other than the cost of </a:t>
            </a:r>
            <a:br>
              <a:rPr lang="en-US" dirty="0" smtClean="0"/>
            </a:br>
            <a:r>
              <a:rPr lang="en-US" dirty="0" smtClean="0"/>
              <a:t>funding – facilities, staff, services, etc.</a:t>
            </a:r>
          </a:p>
          <a:p>
            <a:r>
              <a:rPr lang="en-US" dirty="0" smtClean="0"/>
              <a:t>Efficiency Ratio: % of how much of each dollar of new revenue goes to overhead</a:t>
            </a:r>
          </a:p>
          <a:p>
            <a:r>
              <a:rPr lang="en-US" dirty="0" smtClean="0"/>
              <a:t>Best banks maintain efficiency ratio of &lt; 60%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Overhead + Interest Rate Bank for Funding =</a:t>
            </a:r>
          </a:p>
          <a:p>
            <a:pPr>
              <a:buNone/>
            </a:pPr>
            <a:r>
              <a:rPr lang="en-US" dirty="0" smtClean="0"/>
              <a:t>    Expenses</a:t>
            </a:r>
          </a:p>
          <a:p>
            <a:pPr>
              <a:buNone/>
            </a:pPr>
            <a:r>
              <a:rPr lang="en-US" dirty="0" smtClean="0"/>
              <a:t>• Pricing Loans Is A Key Management Skill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QUALITY IS PRIMARY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Maintaining a high quality portfolio of </a:t>
            </a:r>
            <a:r>
              <a:rPr lang="en-US" dirty="0" smtClean="0"/>
              <a:t>bank loans</a:t>
            </a:r>
            <a:r>
              <a:rPr lang="en-US" dirty="0"/>
              <a:t>  is a KEY MANAGEMENT SKILL.  </a:t>
            </a:r>
            <a:endParaRPr lang="en-US" dirty="0"/>
          </a:p>
          <a:p>
            <a:pPr>
              <a:buNone/>
            </a:pPr>
            <a:r>
              <a:rPr lang="en-US" dirty="0"/>
              <a:t>•  </a:t>
            </a:r>
            <a:r>
              <a:rPr lang="en-US" dirty="0" smtClean="0"/>
              <a:t>Bad</a:t>
            </a:r>
            <a:r>
              <a:rPr lang="en-US" dirty="0"/>
              <a:t> </a:t>
            </a:r>
            <a:r>
              <a:rPr lang="en-US" dirty="0" smtClean="0"/>
              <a:t>loans are</a:t>
            </a:r>
            <a:r>
              <a:rPr lang="en-US" dirty="0"/>
              <a:t> </a:t>
            </a:r>
            <a:r>
              <a:rPr lang="en-US" dirty="0" smtClean="0"/>
              <a:t>expensive; entire loan amount is lost</a:t>
            </a:r>
            <a:r>
              <a:rPr lang="en-US" dirty="0"/>
              <a:t>, not just the </a:t>
            </a:r>
            <a:r>
              <a:rPr lang="en-US" dirty="0" smtClean="0"/>
              <a:t>interest. </a:t>
            </a:r>
          </a:p>
          <a:p>
            <a:r>
              <a:rPr lang="en-US" b="1" u="sng" dirty="0" smtClean="0"/>
              <a:t>Loan Runoff </a:t>
            </a:r>
            <a:r>
              <a:rPr lang="en-US" dirty="0" smtClean="0"/>
              <a:t>is the portion of the bank’s loans that are paid off every year. (Average loan runoff is 10% per year.)</a:t>
            </a:r>
          </a:p>
          <a:p>
            <a:r>
              <a:rPr lang="en-US" dirty="0" smtClean="0"/>
              <a:t>To increase revenue and income, a bank must     increase it loans.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QUALITY US BANKS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Lose less than 1% of loans to default per year.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 </a:t>
            </a:r>
            <a:r>
              <a:rPr lang="en-US" dirty="0" smtClean="0"/>
              <a:t>Grow</a:t>
            </a:r>
            <a:r>
              <a:rPr lang="en-US" dirty="0"/>
              <a:t> assets </a:t>
            </a:r>
            <a:r>
              <a:rPr lang="en-US" dirty="0" smtClean="0"/>
              <a:t>at about</a:t>
            </a:r>
            <a:r>
              <a:rPr lang="en-US" dirty="0"/>
              <a:t> 4‐5% per </a:t>
            </a:r>
            <a:r>
              <a:rPr lang="en-US" dirty="0" smtClean="0"/>
              <a:t>year.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Have actual growth, including replacement of paid off loans at 14-15% per year.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So far we know that the best </a:t>
            </a:r>
            <a:r>
              <a:rPr lang="en-US" dirty="0" smtClean="0"/>
              <a:t>bankers</a:t>
            </a:r>
            <a:r>
              <a:rPr lang="en-US" dirty="0"/>
              <a:t>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Make</a:t>
            </a:r>
            <a:r>
              <a:rPr lang="en-US" dirty="0"/>
              <a:t> good use of their deposits, a low cost 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source</a:t>
            </a:r>
            <a:r>
              <a:rPr lang="en-US" dirty="0"/>
              <a:t> of funding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• </a:t>
            </a:r>
            <a:r>
              <a:rPr lang="en-US" dirty="0"/>
              <a:t>Control their costs well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• </a:t>
            </a:r>
            <a:r>
              <a:rPr lang="en-US" dirty="0"/>
              <a:t>Make good loans and price them well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• </a:t>
            </a:r>
            <a:r>
              <a:rPr lang="en-US" dirty="0"/>
              <a:t>Achieve consistent growth of assets ‐ loans are  a large portion of a bank’s assets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252</Words>
  <Application>Microsoft Office PowerPoint</Application>
  <PresentationFormat>On-screen Show (4:3)</PresentationFormat>
  <Paragraphs>71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EVALUATING BANK STOCKS</vt:lpstr>
      <vt:lpstr>REFERENCES</vt:lpstr>
      <vt:lpstr>SMALL? MEDIUM? OR LARGE?</vt:lpstr>
      <vt:lpstr>HOW BANKS MAKE MONEY</vt:lpstr>
      <vt:lpstr>LET’S LOOK AT EXPENSES</vt:lpstr>
      <vt:lpstr>TOTAL EXPENSES</vt:lpstr>
      <vt:lpstr>LOAN QUALITY IS PRIMARY</vt:lpstr>
      <vt:lpstr>HIGH QUALITY US BANKS </vt:lpstr>
      <vt:lpstr>RECAP</vt:lpstr>
      <vt:lpstr>TWO NUMBERS TO  PINPOINT GOOD BANKS</vt:lpstr>
      <vt:lpstr>MEASURING LOAN QUALITY</vt:lpstr>
      <vt:lpstr>VALUELINE SHORTCUT</vt:lpstr>
      <vt:lpstr>Return on Average Assets (ROAA)</vt:lpstr>
      <vt:lpstr>Thank You SSG!</vt:lpstr>
      <vt:lpstr>WHAT’S  A GOOD ROAA?</vt:lpstr>
      <vt:lpstr>Forecasting Future P/Es</vt:lpstr>
      <vt:lpstr>IN THE SSG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BANK STOCKS</dc:title>
  <dc:creator>Liz</dc:creator>
  <cp:lastModifiedBy>Liz</cp:lastModifiedBy>
  <cp:revision>31</cp:revision>
  <dcterms:created xsi:type="dcterms:W3CDTF">2022-01-07T18:35:01Z</dcterms:created>
  <dcterms:modified xsi:type="dcterms:W3CDTF">2022-01-08T00:15:42Z</dcterms:modified>
</cp:coreProperties>
</file>