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6" r:id="rId1"/>
  </p:sldMasterIdLst>
  <p:sldIdLst>
    <p:sldId id="257" r:id="rId2"/>
    <p:sldId id="258" r:id="rId3"/>
    <p:sldId id="259" r:id="rId4"/>
    <p:sldId id="260" r:id="rId5"/>
    <p:sldId id="271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77" y="6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5/8/2020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5/8/2020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5/8/2020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5/8/2020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5/8/2020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5/8/2020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5/8/2020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5/8/2020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5/8/2020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sz="6000" dirty="0"/>
              <a:t>Judgement Assistance for the Stock Selection Guide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Jack Finn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Yankee Chapter Model Investment Club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A082DF-5896-46CD-AD50-EC66B3FC9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9746" y="0"/>
            <a:ext cx="7052254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4CD255-7122-464F-A87F-767D94A0B9F4}"/>
              </a:ext>
            </a:extLst>
          </p:cNvPr>
          <p:cNvSpPr txBox="1"/>
          <p:nvPr/>
        </p:nvSpPr>
        <p:spPr>
          <a:xfrm>
            <a:off x="294198" y="310102"/>
            <a:ext cx="48455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SSG for </a:t>
            </a:r>
            <a:r>
              <a:rPr lang="en-US" sz="2400" dirty="0" err="1"/>
              <a:t>Ulta</a:t>
            </a:r>
            <a:r>
              <a:rPr lang="en-US" sz="2400" dirty="0"/>
              <a:t> Beauty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Sales, EPS &amp; Pre Tax Profit are all </a:t>
            </a:r>
            <a:r>
              <a:rPr lang="en-US" sz="2400" i="1" dirty="0"/>
              <a:t>sort of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UP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STRAIGHT &amp;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PARALLEL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BUT all three have slowed since 2017 because of competition (e.g., Sephora?)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Projected growth rate a little higher than trend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 am predicting an improvement vs. trend!</a:t>
            </a:r>
          </a:p>
        </p:txBody>
      </p:sp>
    </p:spTree>
    <p:extLst>
      <p:ext uri="{BB962C8B-B14F-4D97-AF65-F5344CB8AC3E}">
        <p14:creationId xmlns:p14="http://schemas.microsoft.com/office/powerpoint/2010/main" val="198569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1F3E2-A951-4349-B529-D740EB52D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Rates from </a:t>
            </a:r>
            <a:br>
              <a:rPr lang="en-US" dirty="0"/>
            </a:br>
            <a:r>
              <a:rPr lang="en-US" dirty="0"/>
              <a:t>Value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4EDD2-4C56-4081-A36A-063614371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3768918" cy="3760891"/>
          </a:xfrm>
        </p:spPr>
        <p:txBody>
          <a:bodyPr/>
          <a:lstStyle/>
          <a:p>
            <a:r>
              <a:rPr lang="en-US" sz="2400" dirty="0"/>
              <a:t>ESNT has Small Company VL Sheet</a:t>
            </a:r>
          </a:p>
          <a:p>
            <a:r>
              <a:rPr lang="en-US" sz="2400" dirty="0"/>
              <a:t>Annual Rates are historical</a:t>
            </a:r>
          </a:p>
          <a:p>
            <a:r>
              <a:rPr lang="en-US" sz="2400" dirty="0"/>
              <a:t>Analyst estimate of EPS growth is predictive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66B9A9-53EF-4390-83A1-932D0A3EA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637" y="0"/>
            <a:ext cx="7397363" cy="63925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D7E022-B57A-4D64-A0C1-C1452D2BC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198" y="0"/>
            <a:ext cx="7325802" cy="64012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29F30E-418E-4A73-A8F0-A1375552C9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9008" y="2384052"/>
            <a:ext cx="3943350" cy="2914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DD3658-16F2-42DF-8172-07249CE475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118" y="0"/>
            <a:ext cx="7428881" cy="64012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647B20-F66D-4608-9D75-6A21F0E156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3692" y="4545448"/>
            <a:ext cx="766762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4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1F3E2-A951-4349-B529-D740EB52D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047" y="286603"/>
            <a:ext cx="10151633" cy="1450757"/>
          </a:xfrm>
        </p:spPr>
        <p:txBody>
          <a:bodyPr>
            <a:normAutofit/>
          </a:bodyPr>
          <a:lstStyle/>
          <a:p>
            <a:r>
              <a:rPr lang="en-US" dirty="0"/>
              <a:t>Growth Rates </a:t>
            </a:r>
            <a:br>
              <a:rPr lang="en-US" dirty="0"/>
            </a:br>
            <a:r>
              <a:rPr lang="en-US" dirty="0"/>
              <a:t>from Value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4EDD2-4C56-4081-A36A-063614371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4209826" cy="3760891"/>
          </a:xfrm>
        </p:spPr>
        <p:txBody>
          <a:bodyPr/>
          <a:lstStyle/>
          <a:p>
            <a:r>
              <a:rPr lang="en-US" sz="2800" dirty="0"/>
              <a:t>ULTA has a full VL Sheet</a:t>
            </a:r>
          </a:p>
          <a:p>
            <a:r>
              <a:rPr lang="en-US" sz="2800" dirty="0"/>
              <a:t>Annual Rates are historical &amp; predictive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363424-7C8B-48E4-BE35-5BC326014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0"/>
            <a:ext cx="6248400" cy="63614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E34C5D-3693-4935-AA49-F5BE4417D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6729" y="0"/>
            <a:ext cx="6535271" cy="63766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AB3E34-DADA-4D51-B9C7-EFC43C3F9B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8494" y="2611084"/>
            <a:ext cx="5781675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25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1F3E2-A951-4349-B529-D740EB52D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683" y="286603"/>
            <a:ext cx="10312998" cy="1703562"/>
          </a:xfrm>
        </p:spPr>
        <p:txBody>
          <a:bodyPr>
            <a:normAutofit fontScale="90000"/>
          </a:bodyPr>
          <a:lstStyle/>
          <a:p>
            <a:r>
              <a:rPr lang="en-US" dirty="0"/>
              <a:t>Growth Rates </a:t>
            </a:r>
            <a:br>
              <a:rPr lang="en-US" dirty="0"/>
            </a:br>
            <a:r>
              <a:rPr lang="en-US" dirty="0"/>
              <a:t>from Analyst </a:t>
            </a:r>
            <a:br>
              <a:rPr lang="en-US" dirty="0"/>
            </a:br>
            <a:r>
              <a:rPr lang="en-US" dirty="0"/>
              <a:t>Estimates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4EDD2-4C56-4081-A36A-063614371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106" y="2108201"/>
            <a:ext cx="4572000" cy="3760891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Analyst estimates for sales and EPS available from many sites </a:t>
            </a:r>
          </a:p>
          <a:p>
            <a:r>
              <a:rPr lang="en-US" sz="2400" dirty="0"/>
              <a:t>Ameritrade’s profile for ULTA showing history and prediction of quarterly numbers</a:t>
            </a:r>
          </a:p>
          <a:p>
            <a:r>
              <a:rPr lang="en-US" sz="2400" dirty="0"/>
              <a:t>Predictions indicate extreme uncertainty for this retailer! </a:t>
            </a:r>
          </a:p>
          <a:p>
            <a:r>
              <a:rPr lang="en-US" sz="2400" dirty="0"/>
              <a:t>Q1 2020 EPS estimates range from </a:t>
            </a:r>
            <a:r>
              <a:rPr lang="en-US" sz="2400" dirty="0">
                <a:solidFill>
                  <a:srgbClr val="FF0000"/>
                </a:solidFill>
              </a:rPr>
              <a:t>$(.97) </a:t>
            </a:r>
            <a:r>
              <a:rPr lang="en-US" sz="2400" dirty="0"/>
              <a:t>to $3.13!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46A344-042B-4A1B-88C6-F25B6B356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4858" y="0"/>
            <a:ext cx="7150753" cy="35438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07CB78-3C3D-482B-955E-5C16D8CC1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8471" y="981697"/>
            <a:ext cx="6723529" cy="512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1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1F3E2-A951-4349-B529-D740EB52D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047" y="286603"/>
            <a:ext cx="10151633" cy="1450757"/>
          </a:xfrm>
        </p:spPr>
        <p:txBody>
          <a:bodyPr>
            <a:normAutofit/>
          </a:bodyPr>
          <a:lstStyle/>
          <a:p>
            <a:r>
              <a:rPr lang="en-US" dirty="0"/>
              <a:t>Future PEs </a:t>
            </a:r>
            <a:r>
              <a:rPr lang="en-US" sz="4000" dirty="0"/>
              <a:t>from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Value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4EDD2-4C56-4081-A36A-063614371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4209826" cy="3760891"/>
          </a:xfrm>
        </p:spPr>
        <p:txBody>
          <a:bodyPr/>
          <a:lstStyle/>
          <a:p>
            <a:r>
              <a:rPr lang="en-US" sz="2800" dirty="0"/>
              <a:t>ULTA has a full VL Sheet</a:t>
            </a:r>
          </a:p>
          <a:p>
            <a:r>
              <a:rPr lang="en-US" sz="2800" dirty="0"/>
              <a:t>Last column has prediction for 2023-2025</a:t>
            </a:r>
          </a:p>
          <a:p>
            <a:pPr lvl="1"/>
            <a:r>
              <a:rPr lang="en-US" sz="2400" dirty="0"/>
              <a:t>Sales</a:t>
            </a:r>
          </a:p>
          <a:p>
            <a:pPr lvl="1"/>
            <a:r>
              <a:rPr lang="en-US" sz="2400" dirty="0"/>
              <a:t>EPS</a:t>
            </a:r>
          </a:p>
          <a:p>
            <a:pPr lvl="1"/>
            <a:r>
              <a:rPr lang="en-US" sz="2400" dirty="0"/>
              <a:t>Avg PE</a:t>
            </a:r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363424-7C8B-48E4-BE35-5BC326014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0"/>
            <a:ext cx="6248400" cy="6361459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D3D8C-A231-4BF2-B5AA-0B1034618ACE}"/>
              </a:ext>
            </a:extLst>
          </p:cNvPr>
          <p:cNvSpPr/>
          <p:nvPr/>
        </p:nvSpPr>
        <p:spPr>
          <a:xfrm>
            <a:off x="11483788" y="1999129"/>
            <a:ext cx="629612" cy="2728755"/>
          </a:xfrm>
          <a:custGeom>
            <a:avLst/>
            <a:gdLst>
              <a:gd name="connsiteX0" fmla="*/ 313765 w 629612"/>
              <a:gd name="connsiteY0" fmla="*/ 0 h 2728755"/>
              <a:gd name="connsiteX1" fmla="*/ 251012 w 629612"/>
              <a:gd name="connsiteY1" fmla="*/ 53789 h 2728755"/>
              <a:gd name="connsiteX2" fmla="*/ 206188 w 629612"/>
              <a:gd name="connsiteY2" fmla="*/ 116542 h 2728755"/>
              <a:gd name="connsiteX3" fmla="*/ 152400 w 629612"/>
              <a:gd name="connsiteY3" fmla="*/ 188259 h 2728755"/>
              <a:gd name="connsiteX4" fmla="*/ 143436 w 629612"/>
              <a:gd name="connsiteY4" fmla="*/ 215153 h 2728755"/>
              <a:gd name="connsiteX5" fmla="*/ 125506 w 629612"/>
              <a:gd name="connsiteY5" fmla="*/ 251012 h 2728755"/>
              <a:gd name="connsiteX6" fmla="*/ 116541 w 629612"/>
              <a:gd name="connsiteY6" fmla="*/ 286871 h 2728755"/>
              <a:gd name="connsiteX7" fmla="*/ 98612 w 629612"/>
              <a:gd name="connsiteY7" fmla="*/ 340659 h 2728755"/>
              <a:gd name="connsiteX8" fmla="*/ 80683 w 629612"/>
              <a:gd name="connsiteY8" fmla="*/ 376518 h 2728755"/>
              <a:gd name="connsiteX9" fmla="*/ 71718 w 629612"/>
              <a:gd name="connsiteY9" fmla="*/ 412377 h 2728755"/>
              <a:gd name="connsiteX10" fmla="*/ 44824 w 629612"/>
              <a:gd name="connsiteY10" fmla="*/ 502024 h 2728755"/>
              <a:gd name="connsiteX11" fmla="*/ 26894 w 629612"/>
              <a:gd name="connsiteY11" fmla="*/ 699247 h 2728755"/>
              <a:gd name="connsiteX12" fmla="*/ 17930 w 629612"/>
              <a:gd name="connsiteY12" fmla="*/ 744071 h 2728755"/>
              <a:gd name="connsiteX13" fmla="*/ 8965 w 629612"/>
              <a:gd name="connsiteY13" fmla="*/ 842683 h 2728755"/>
              <a:gd name="connsiteX14" fmla="*/ 0 w 629612"/>
              <a:gd name="connsiteY14" fmla="*/ 905436 h 2728755"/>
              <a:gd name="connsiteX15" fmla="*/ 8965 w 629612"/>
              <a:gd name="connsiteY15" fmla="*/ 1452283 h 2728755"/>
              <a:gd name="connsiteX16" fmla="*/ 35859 w 629612"/>
              <a:gd name="connsiteY16" fmla="*/ 1631577 h 2728755"/>
              <a:gd name="connsiteX17" fmla="*/ 44824 w 629612"/>
              <a:gd name="connsiteY17" fmla="*/ 1712259 h 2728755"/>
              <a:gd name="connsiteX18" fmla="*/ 53788 w 629612"/>
              <a:gd name="connsiteY18" fmla="*/ 1757083 h 2728755"/>
              <a:gd name="connsiteX19" fmla="*/ 62753 w 629612"/>
              <a:gd name="connsiteY19" fmla="*/ 1810871 h 2728755"/>
              <a:gd name="connsiteX20" fmla="*/ 71718 w 629612"/>
              <a:gd name="connsiteY20" fmla="*/ 1891553 h 2728755"/>
              <a:gd name="connsiteX21" fmla="*/ 89647 w 629612"/>
              <a:gd name="connsiteY21" fmla="*/ 1963271 h 2728755"/>
              <a:gd name="connsiteX22" fmla="*/ 98612 w 629612"/>
              <a:gd name="connsiteY22" fmla="*/ 2017059 h 2728755"/>
              <a:gd name="connsiteX23" fmla="*/ 107577 w 629612"/>
              <a:gd name="connsiteY23" fmla="*/ 2061883 h 2728755"/>
              <a:gd name="connsiteX24" fmla="*/ 116541 w 629612"/>
              <a:gd name="connsiteY24" fmla="*/ 2097742 h 2728755"/>
              <a:gd name="connsiteX25" fmla="*/ 134471 w 629612"/>
              <a:gd name="connsiteY25" fmla="*/ 2223247 h 2728755"/>
              <a:gd name="connsiteX26" fmla="*/ 143436 w 629612"/>
              <a:gd name="connsiteY26" fmla="*/ 2312895 h 2728755"/>
              <a:gd name="connsiteX27" fmla="*/ 152400 w 629612"/>
              <a:gd name="connsiteY27" fmla="*/ 2348753 h 2728755"/>
              <a:gd name="connsiteX28" fmla="*/ 170330 w 629612"/>
              <a:gd name="connsiteY28" fmla="*/ 2429436 h 2728755"/>
              <a:gd name="connsiteX29" fmla="*/ 179294 w 629612"/>
              <a:gd name="connsiteY29" fmla="*/ 2465295 h 2728755"/>
              <a:gd name="connsiteX30" fmla="*/ 188259 w 629612"/>
              <a:gd name="connsiteY30" fmla="*/ 2510118 h 2728755"/>
              <a:gd name="connsiteX31" fmla="*/ 206188 w 629612"/>
              <a:gd name="connsiteY31" fmla="*/ 2563906 h 2728755"/>
              <a:gd name="connsiteX32" fmla="*/ 233083 w 629612"/>
              <a:gd name="connsiteY32" fmla="*/ 2626659 h 2728755"/>
              <a:gd name="connsiteX33" fmla="*/ 268941 w 629612"/>
              <a:gd name="connsiteY33" fmla="*/ 2680447 h 2728755"/>
              <a:gd name="connsiteX34" fmla="*/ 322730 w 629612"/>
              <a:gd name="connsiteY34" fmla="*/ 2707342 h 2728755"/>
              <a:gd name="connsiteX35" fmla="*/ 627530 w 629612"/>
              <a:gd name="connsiteY35" fmla="*/ 2698377 h 2728755"/>
              <a:gd name="connsiteX36" fmla="*/ 609600 w 629612"/>
              <a:gd name="connsiteY36" fmla="*/ 2357718 h 2728755"/>
              <a:gd name="connsiteX37" fmla="*/ 600636 w 629612"/>
              <a:gd name="connsiteY37" fmla="*/ 2294965 h 2728755"/>
              <a:gd name="connsiteX38" fmla="*/ 600636 w 629612"/>
              <a:gd name="connsiteY38" fmla="*/ 1568824 h 2728755"/>
              <a:gd name="connsiteX39" fmla="*/ 582706 w 629612"/>
              <a:gd name="connsiteY39" fmla="*/ 1129553 h 2728755"/>
              <a:gd name="connsiteX40" fmla="*/ 573741 w 629612"/>
              <a:gd name="connsiteY40" fmla="*/ 1075765 h 2728755"/>
              <a:gd name="connsiteX41" fmla="*/ 582706 w 629612"/>
              <a:gd name="connsiteY41" fmla="*/ 699247 h 2728755"/>
              <a:gd name="connsiteX42" fmla="*/ 600636 w 629612"/>
              <a:gd name="connsiteY42" fmla="*/ 600636 h 2728755"/>
              <a:gd name="connsiteX43" fmla="*/ 609600 w 629612"/>
              <a:gd name="connsiteY43" fmla="*/ 71718 h 2728755"/>
              <a:gd name="connsiteX44" fmla="*/ 582706 w 629612"/>
              <a:gd name="connsiteY44" fmla="*/ 53789 h 2728755"/>
              <a:gd name="connsiteX45" fmla="*/ 564777 w 629612"/>
              <a:gd name="connsiteY45" fmla="*/ 35859 h 2728755"/>
              <a:gd name="connsiteX46" fmla="*/ 537883 w 629612"/>
              <a:gd name="connsiteY46" fmla="*/ 26895 h 2728755"/>
              <a:gd name="connsiteX47" fmla="*/ 493059 w 629612"/>
              <a:gd name="connsiteY47" fmla="*/ 8965 h 2728755"/>
              <a:gd name="connsiteX48" fmla="*/ 313765 w 629612"/>
              <a:gd name="connsiteY48" fmla="*/ 0 h 2728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629612" h="2728755">
                <a:moveTo>
                  <a:pt x="313765" y="0"/>
                </a:moveTo>
                <a:cubicBezTo>
                  <a:pt x="297940" y="12660"/>
                  <a:pt x="266745" y="34909"/>
                  <a:pt x="251012" y="53789"/>
                </a:cubicBezTo>
                <a:cubicBezTo>
                  <a:pt x="205563" y="108329"/>
                  <a:pt x="241125" y="69959"/>
                  <a:pt x="206188" y="116542"/>
                </a:cubicBezTo>
                <a:cubicBezTo>
                  <a:pt x="142297" y="201731"/>
                  <a:pt x="192939" y="127452"/>
                  <a:pt x="152400" y="188259"/>
                </a:cubicBezTo>
                <a:cubicBezTo>
                  <a:pt x="149412" y="197224"/>
                  <a:pt x="147158" y="206468"/>
                  <a:pt x="143436" y="215153"/>
                </a:cubicBezTo>
                <a:cubicBezTo>
                  <a:pt x="138172" y="227436"/>
                  <a:pt x="130199" y="238499"/>
                  <a:pt x="125506" y="251012"/>
                </a:cubicBezTo>
                <a:cubicBezTo>
                  <a:pt x="121180" y="262548"/>
                  <a:pt x="120081" y="275070"/>
                  <a:pt x="116541" y="286871"/>
                </a:cubicBezTo>
                <a:cubicBezTo>
                  <a:pt x="111110" y="304973"/>
                  <a:pt x="105631" y="323112"/>
                  <a:pt x="98612" y="340659"/>
                </a:cubicBezTo>
                <a:cubicBezTo>
                  <a:pt x="93649" y="353067"/>
                  <a:pt x="85375" y="364005"/>
                  <a:pt x="80683" y="376518"/>
                </a:cubicBezTo>
                <a:cubicBezTo>
                  <a:pt x="76357" y="388054"/>
                  <a:pt x="75258" y="400576"/>
                  <a:pt x="71718" y="412377"/>
                </a:cubicBezTo>
                <a:cubicBezTo>
                  <a:pt x="62746" y="442282"/>
                  <a:pt x="49991" y="471020"/>
                  <a:pt x="44824" y="502024"/>
                </a:cubicBezTo>
                <a:cubicBezTo>
                  <a:pt x="30863" y="585791"/>
                  <a:pt x="37216" y="601188"/>
                  <a:pt x="26894" y="699247"/>
                </a:cubicBezTo>
                <a:cubicBezTo>
                  <a:pt x="25299" y="714400"/>
                  <a:pt x="20918" y="729130"/>
                  <a:pt x="17930" y="744071"/>
                </a:cubicBezTo>
                <a:cubicBezTo>
                  <a:pt x="14942" y="776942"/>
                  <a:pt x="12610" y="809879"/>
                  <a:pt x="8965" y="842683"/>
                </a:cubicBezTo>
                <a:cubicBezTo>
                  <a:pt x="6632" y="863684"/>
                  <a:pt x="0" y="884306"/>
                  <a:pt x="0" y="905436"/>
                </a:cubicBezTo>
                <a:cubicBezTo>
                  <a:pt x="0" y="1087743"/>
                  <a:pt x="4039" y="1270043"/>
                  <a:pt x="8965" y="1452283"/>
                </a:cubicBezTo>
                <a:cubicBezTo>
                  <a:pt x="11980" y="1563851"/>
                  <a:pt x="11480" y="1546249"/>
                  <a:pt x="35859" y="1631577"/>
                </a:cubicBezTo>
                <a:cubicBezTo>
                  <a:pt x="38847" y="1658471"/>
                  <a:pt x="40997" y="1685471"/>
                  <a:pt x="44824" y="1712259"/>
                </a:cubicBezTo>
                <a:cubicBezTo>
                  <a:pt x="46979" y="1727343"/>
                  <a:pt x="51062" y="1742092"/>
                  <a:pt x="53788" y="1757083"/>
                </a:cubicBezTo>
                <a:cubicBezTo>
                  <a:pt x="57039" y="1774966"/>
                  <a:pt x="60351" y="1792854"/>
                  <a:pt x="62753" y="1810871"/>
                </a:cubicBezTo>
                <a:cubicBezTo>
                  <a:pt x="66329" y="1837693"/>
                  <a:pt x="67891" y="1864765"/>
                  <a:pt x="71718" y="1891553"/>
                </a:cubicBezTo>
                <a:cubicBezTo>
                  <a:pt x="87216" y="2000033"/>
                  <a:pt x="72963" y="1888191"/>
                  <a:pt x="89647" y="1963271"/>
                </a:cubicBezTo>
                <a:cubicBezTo>
                  <a:pt x="93590" y="1981015"/>
                  <a:pt x="95360" y="1999176"/>
                  <a:pt x="98612" y="2017059"/>
                </a:cubicBezTo>
                <a:cubicBezTo>
                  <a:pt x="101338" y="2032050"/>
                  <a:pt x="104272" y="2047009"/>
                  <a:pt x="107577" y="2061883"/>
                </a:cubicBezTo>
                <a:cubicBezTo>
                  <a:pt x="110250" y="2073910"/>
                  <a:pt x="114515" y="2085589"/>
                  <a:pt x="116541" y="2097742"/>
                </a:cubicBezTo>
                <a:cubicBezTo>
                  <a:pt x="123488" y="2139427"/>
                  <a:pt x="130266" y="2181197"/>
                  <a:pt x="134471" y="2223247"/>
                </a:cubicBezTo>
                <a:cubicBezTo>
                  <a:pt x="137459" y="2253130"/>
                  <a:pt x="139189" y="2283165"/>
                  <a:pt x="143436" y="2312895"/>
                </a:cubicBezTo>
                <a:cubicBezTo>
                  <a:pt x="145178" y="2325092"/>
                  <a:pt x="149630" y="2336748"/>
                  <a:pt x="152400" y="2348753"/>
                </a:cubicBezTo>
                <a:cubicBezTo>
                  <a:pt x="158595" y="2375598"/>
                  <a:pt x="164135" y="2402591"/>
                  <a:pt x="170330" y="2429436"/>
                </a:cubicBezTo>
                <a:cubicBezTo>
                  <a:pt x="173100" y="2441441"/>
                  <a:pt x="176621" y="2453268"/>
                  <a:pt x="179294" y="2465295"/>
                </a:cubicBezTo>
                <a:cubicBezTo>
                  <a:pt x="182599" y="2480169"/>
                  <a:pt x="184250" y="2495418"/>
                  <a:pt x="188259" y="2510118"/>
                </a:cubicBezTo>
                <a:cubicBezTo>
                  <a:pt x="193232" y="2528351"/>
                  <a:pt x="200212" y="2545977"/>
                  <a:pt x="206188" y="2563906"/>
                </a:cubicBezTo>
                <a:cubicBezTo>
                  <a:pt x="215462" y="2591728"/>
                  <a:pt x="216466" y="2598965"/>
                  <a:pt x="233083" y="2626659"/>
                </a:cubicBezTo>
                <a:cubicBezTo>
                  <a:pt x="244169" y="2645136"/>
                  <a:pt x="251012" y="2668494"/>
                  <a:pt x="268941" y="2680447"/>
                </a:cubicBezTo>
                <a:cubicBezTo>
                  <a:pt x="303699" y="2703619"/>
                  <a:pt x="285614" y="2694970"/>
                  <a:pt x="322730" y="2707342"/>
                </a:cubicBezTo>
                <a:cubicBezTo>
                  <a:pt x="424330" y="2704354"/>
                  <a:pt x="548862" y="2762742"/>
                  <a:pt x="627530" y="2698377"/>
                </a:cubicBezTo>
                <a:cubicBezTo>
                  <a:pt x="636004" y="2691444"/>
                  <a:pt x="616311" y="2421476"/>
                  <a:pt x="609600" y="2357718"/>
                </a:cubicBezTo>
                <a:cubicBezTo>
                  <a:pt x="607388" y="2336704"/>
                  <a:pt x="603624" y="2315883"/>
                  <a:pt x="600636" y="2294965"/>
                </a:cubicBezTo>
                <a:cubicBezTo>
                  <a:pt x="579902" y="1838830"/>
                  <a:pt x="600636" y="2385300"/>
                  <a:pt x="600636" y="1568824"/>
                </a:cubicBezTo>
                <a:cubicBezTo>
                  <a:pt x="600636" y="1457961"/>
                  <a:pt x="597624" y="1263807"/>
                  <a:pt x="582706" y="1129553"/>
                </a:cubicBezTo>
                <a:cubicBezTo>
                  <a:pt x="580699" y="1111488"/>
                  <a:pt x="576729" y="1093694"/>
                  <a:pt x="573741" y="1075765"/>
                </a:cubicBezTo>
                <a:cubicBezTo>
                  <a:pt x="561565" y="856587"/>
                  <a:pt x="559261" y="949325"/>
                  <a:pt x="582706" y="699247"/>
                </a:cubicBezTo>
                <a:cubicBezTo>
                  <a:pt x="589317" y="628732"/>
                  <a:pt x="585435" y="646236"/>
                  <a:pt x="600636" y="600636"/>
                </a:cubicBezTo>
                <a:cubicBezTo>
                  <a:pt x="617096" y="394885"/>
                  <a:pt x="633754" y="289104"/>
                  <a:pt x="609600" y="71718"/>
                </a:cubicBezTo>
                <a:cubicBezTo>
                  <a:pt x="608410" y="61010"/>
                  <a:pt x="591119" y="60520"/>
                  <a:pt x="582706" y="53789"/>
                </a:cubicBezTo>
                <a:cubicBezTo>
                  <a:pt x="576106" y="48509"/>
                  <a:pt x="572025" y="40208"/>
                  <a:pt x="564777" y="35859"/>
                </a:cubicBezTo>
                <a:cubicBezTo>
                  <a:pt x="556674" y="30997"/>
                  <a:pt x="546731" y="30213"/>
                  <a:pt x="537883" y="26895"/>
                </a:cubicBezTo>
                <a:cubicBezTo>
                  <a:pt x="522815" y="21245"/>
                  <a:pt x="508000" y="14942"/>
                  <a:pt x="493059" y="8965"/>
                </a:cubicBezTo>
                <a:lnTo>
                  <a:pt x="313765" y="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88273-0627-4E9E-AADF-EEDF57453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0A12F-6D31-472F-BB5D-C52AA1E2F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Judgements on companies are hard (EVEN FOR ANALYSTS!)</a:t>
            </a:r>
          </a:p>
          <a:p>
            <a:r>
              <a:rPr lang="en-US" sz="2400" dirty="0"/>
              <a:t>Don’t buck the trend lines unless you have a good reason</a:t>
            </a:r>
          </a:p>
          <a:p>
            <a:r>
              <a:rPr lang="en-US" sz="2400" dirty="0"/>
              <a:t>Let the various data sources guide you</a:t>
            </a:r>
          </a:p>
          <a:p>
            <a:r>
              <a:rPr lang="en-US" sz="2400" dirty="0"/>
              <a:t>Many other resources offer advice on judgement (See recorded BI Webinars)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21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anchor="ctr">
            <a:normAutofit fontScale="90000"/>
          </a:bodyPr>
          <a:lstStyle/>
          <a:p>
            <a:pPr lvl="0"/>
            <a:r>
              <a:rPr lang="en-US" dirty="0"/>
              <a:t>“Be fearful when others are greedy, and be greedy only when others are fearful.”</a:t>
            </a:r>
            <a:endParaRPr lang="en-US" sz="4800" i="1" dirty="0">
              <a:solidFill>
                <a:srgbClr val="FFFFFF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- Warren Buffett</a:t>
            </a: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CC97E-6A12-42C2-9EB5-22D5AE24C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We Need Help on SSGs?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B0D66-EF9D-45C3-A574-1EAEEFA3F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Growth Rates</a:t>
            </a:r>
          </a:p>
          <a:p>
            <a:pPr lvl="1"/>
            <a:r>
              <a:rPr lang="en-US" dirty="0"/>
              <a:t>Revenues</a:t>
            </a:r>
          </a:p>
          <a:p>
            <a:pPr lvl="1"/>
            <a:r>
              <a:rPr lang="en-US" dirty="0"/>
              <a:t>Earnings</a:t>
            </a:r>
          </a:p>
          <a:p>
            <a:r>
              <a:rPr lang="en-US" dirty="0"/>
              <a:t>Future PEs (Price Earnings Ratios)</a:t>
            </a:r>
          </a:p>
          <a:p>
            <a:pPr lvl="1"/>
            <a:r>
              <a:rPr lang="en-US" dirty="0"/>
              <a:t>Current and Projected PEs</a:t>
            </a:r>
          </a:p>
          <a:p>
            <a:pPr lvl="1"/>
            <a:r>
              <a:rPr lang="en-US" dirty="0"/>
              <a:t>Trends in PE</a:t>
            </a:r>
          </a:p>
          <a:p>
            <a:r>
              <a:rPr lang="en-US" dirty="0"/>
              <a:t>Future Prices</a:t>
            </a:r>
          </a:p>
          <a:p>
            <a:pPr lvl="1"/>
            <a:r>
              <a:rPr lang="en-US" dirty="0"/>
              <a:t>High Price = Est High PE X Est. High EPS</a:t>
            </a:r>
          </a:p>
          <a:p>
            <a:pPr lvl="1"/>
            <a:r>
              <a:rPr lang="en-US" dirty="0"/>
              <a:t>Low Price = Est Low PE X Est. Low EPS (or other estimate)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41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CC97E-6A12-42C2-9EB5-22D5AE24C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 Available from Many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B0D66-EF9D-45C3-A574-1EAEEFA3F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Growth Rates</a:t>
            </a:r>
          </a:p>
          <a:p>
            <a:pPr lvl="1"/>
            <a:r>
              <a:rPr lang="en-US" dirty="0"/>
              <a:t>Theory – businesses can only grow so fast</a:t>
            </a:r>
          </a:p>
          <a:p>
            <a:pPr lvl="1"/>
            <a:r>
              <a:rPr lang="en-US" dirty="0"/>
              <a:t>Trend Lines for Sales &amp; EPS (Front of SSG)</a:t>
            </a:r>
          </a:p>
          <a:p>
            <a:pPr lvl="1"/>
            <a:r>
              <a:rPr lang="en-US" dirty="0"/>
              <a:t>Value Line, Morningstar, CFRA, Analyst Estimates</a:t>
            </a:r>
          </a:p>
          <a:p>
            <a:r>
              <a:rPr lang="en-US" dirty="0"/>
              <a:t>Future PEs (Price Earnings Ratios)</a:t>
            </a:r>
          </a:p>
          <a:p>
            <a:pPr lvl="1"/>
            <a:r>
              <a:rPr lang="en-US" dirty="0"/>
              <a:t>Current and Projected PEs (SSG, Value Line)</a:t>
            </a:r>
          </a:p>
          <a:p>
            <a:pPr lvl="1"/>
            <a:r>
              <a:rPr lang="en-US" dirty="0"/>
              <a:t>Trends in PE (Stable, Unstable, Up or Down?) </a:t>
            </a:r>
          </a:p>
          <a:p>
            <a:pPr lvl="2"/>
            <a:r>
              <a:rPr lang="en-US" dirty="0"/>
              <a:t>PEs tend to decline as a company grows</a:t>
            </a:r>
          </a:p>
          <a:p>
            <a:r>
              <a:rPr lang="en-US" dirty="0"/>
              <a:t>Future Prices</a:t>
            </a:r>
          </a:p>
          <a:p>
            <a:pPr lvl="1"/>
            <a:r>
              <a:rPr lang="en-US" dirty="0"/>
              <a:t>Fair Values (CFRA, Morningstar, etc.)</a:t>
            </a:r>
          </a:p>
          <a:p>
            <a:pPr lvl="1"/>
            <a:r>
              <a:rPr lang="en-US" dirty="0"/>
              <a:t>Value Line (3-5 year price range)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48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CC97E-6A12-42C2-9EB5-22D5AE24C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are going to look at some of them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B0D66-EF9D-45C3-A574-1EAEEFA3F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Growth Rates</a:t>
            </a:r>
          </a:p>
          <a:p>
            <a:pPr lvl="1"/>
            <a:r>
              <a:rPr lang="en-US" b="1" dirty="0"/>
              <a:t>Theory</a:t>
            </a:r>
            <a:r>
              <a:rPr lang="en-US" dirty="0"/>
              <a:t> – businesses can only grow so fast</a:t>
            </a:r>
          </a:p>
          <a:p>
            <a:pPr lvl="1"/>
            <a:r>
              <a:rPr lang="en-US" b="1" dirty="0"/>
              <a:t>Trend Lines for Sales &amp; EPS (Front of SSG)</a:t>
            </a:r>
          </a:p>
          <a:p>
            <a:pPr lvl="1"/>
            <a:r>
              <a:rPr lang="en-US" b="1" dirty="0"/>
              <a:t>Value Line</a:t>
            </a:r>
            <a:r>
              <a:rPr lang="en-US" dirty="0"/>
              <a:t>, </a:t>
            </a:r>
            <a:r>
              <a:rPr lang="en-US" strike="sngStrike" dirty="0"/>
              <a:t>Morningstar, CFRA</a:t>
            </a:r>
            <a:r>
              <a:rPr lang="en-US" dirty="0"/>
              <a:t>, </a:t>
            </a:r>
            <a:r>
              <a:rPr lang="en-US" b="1" dirty="0"/>
              <a:t>Analyst Estimates</a:t>
            </a:r>
          </a:p>
          <a:p>
            <a:r>
              <a:rPr lang="en-US" dirty="0"/>
              <a:t>Future PEs (Price Earnings Ratios)</a:t>
            </a:r>
          </a:p>
          <a:p>
            <a:pPr lvl="1"/>
            <a:r>
              <a:rPr lang="en-US" dirty="0"/>
              <a:t>Current and Projected PEs (</a:t>
            </a:r>
            <a:r>
              <a:rPr lang="en-US" strike="sngStrike" dirty="0"/>
              <a:t>SSG</a:t>
            </a:r>
            <a:r>
              <a:rPr lang="en-US" dirty="0"/>
              <a:t>, </a:t>
            </a:r>
            <a:r>
              <a:rPr lang="en-US" b="1" dirty="0"/>
              <a:t>Value Line</a:t>
            </a:r>
            <a:r>
              <a:rPr lang="en-US" dirty="0"/>
              <a:t>)</a:t>
            </a:r>
          </a:p>
          <a:p>
            <a:pPr lvl="1"/>
            <a:r>
              <a:rPr lang="en-US" strike="sngStrike" dirty="0"/>
              <a:t>Trends in PE (Stable, Unstable, Up or Down?) </a:t>
            </a:r>
          </a:p>
          <a:p>
            <a:pPr lvl="2"/>
            <a:r>
              <a:rPr lang="en-US" strike="sngStrike" dirty="0"/>
              <a:t>PEs tend to decline as a company grows</a:t>
            </a:r>
          </a:p>
          <a:p>
            <a:r>
              <a:rPr lang="en-US" dirty="0"/>
              <a:t>Future Prices</a:t>
            </a:r>
          </a:p>
          <a:p>
            <a:pPr lvl="1"/>
            <a:r>
              <a:rPr lang="en-US" strike="sngStrike" dirty="0"/>
              <a:t>Fair Values (CFRA, Morningstar, etc.)</a:t>
            </a:r>
          </a:p>
          <a:p>
            <a:pPr lvl="1"/>
            <a:r>
              <a:rPr lang="en-US" b="1" dirty="0"/>
              <a:t>Value Line (3-5 year price range)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57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ECFEB-E211-49E4-A927-A3C22F1E6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53590"/>
            <a:ext cx="10241280" cy="1470635"/>
          </a:xfrm>
        </p:spPr>
        <p:txBody>
          <a:bodyPr>
            <a:noAutofit/>
          </a:bodyPr>
          <a:lstStyle/>
          <a:p>
            <a:r>
              <a:rPr lang="en-US" sz="3600" dirty="0"/>
              <a:t>Theory:</a:t>
            </a:r>
            <a:br>
              <a:rPr lang="en-US" sz="3600" dirty="0"/>
            </a:br>
            <a:r>
              <a:rPr lang="en-US" sz="3600" dirty="0"/>
              <a:t>Exponential </a:t>
            </a:r>
            <a:br>
              <a:rPr lang="en-US" sz="3600" dirty="0"/>
            </a:br>
            <a:r>
              <a:rPr lang="en-US" sz="3600" dirty="0"/>
              <a:t>Growth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CF8A4E-AA22-4DFC-8471-AABC09BBF2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924" y="0"/>
            <a:ext cx="7172076" cy="6398879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5622413-6C90-4552-B916-FBB427740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Doubling Times</a:t>
            </a:r>
          </a:p>
          <a:p>
            <a:pPr lvl="1"/>
            <a:r>
              <a:rPr lang="en-US" sz="2000" dirty="0"/>
              <a:t>15% - 5 years</a:t>
            </a:r>
          </a:p>
          <a:p>
            <a:pPr lvl="1"/>
            <a:r>
              <a:rPr lang="en-US" sz="2000" dirty="0"/>
              <a:t>20% - less than 4 years</a:t>
            </a:r>
          </a:p>
          <a:p>
            <a:pPr lvl="1"/>
            <a:r>
              <a:rPr lang="en-US" sz="2000" dirty="0"/>
              <a:t>25% - about 3 years</a:t>
            </a:r>
          </a:p>
          <a:p>
            <a:pPr lvl="1"/>
            <a:r>
              <a:rPr lang="en-US" sz="2000" dirty="0"/>
              <a:t>30% - about 2.6 years</a:t>
            </a:r>
          </a:p>
        </p:txBody>
      </p:sp>
    </p:spTree>
    <p:extLst>
      <p:ext uri="{BB962C8B-B14F-4D97-AF65-F5344CB8AC3E}">
        <p14:creationId xmlns:p14="http://schemas.microsoft.com/office/powerpoint/2010/main" val="60473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ECFEB-E211-49E4-A927-A3C22F1E6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108" y="286603"/>
            <a:ext cx="10193572" cy="1470635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Theory:</a:t>
            </a:r>
            <a:br>
              <a:rPr lang="en-US" sz="4800" dirty="0"/>
            </a:br>
            <a:r>
              <a:rPr lang="en-US" sz="4800" dirty="0"/>
              <a:t>Exponential </a:t>
            </a:r>
            <a:br>
              <a:rPr lang="en-US" sz="4800" dirty="0"/>
            </a:br>
            <a:r>
              <a:rPr lang="en-US" sz="4800" dirty="0"/>
              <a:t>Growth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CF8A4E-AA22-4DFC-8471-AABC09BBF2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924" y="0"/>
            <a:ext cx="7172076" cy="6398879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5622413-6C90-4552-B916-FBB427740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108" y="2116153"/>
            <a:ext cx="10058400" cy="3760891"/>
          </a:xfrm>
        </p:spPr>
        <p:txBody>
          <a:bodyPr>
            <a:normAutofit/>
          </a:bodyPr>
          <a:lstStyle/>
          <a:p>
            <a:r>
              <a:rPr lang="en-US" sz="2000" dirty="0"/>
              <a:t>Doubling Times</a:t>
            </a:r>
          </a:p>
          <a:p>
            <a:pPr lvl="1"/>
            <a:r>
              <a:rPr lang="en-US" sz="1800" dirty="0"/>
              <a:t>15% - 5 years</a:t>
            </a:r>
          </a:p>
          <a:p>
            <a:pPr lvl="1"/>
            <a:r>
              <a:rPr lang="en-US" sz="1800" dirty="0"/>
              <a:t>20% - less than 4 years</a:t>
            </a:r>
          </a:p>
          <a:p>
            <a:pPr lvl="1"/>
            <a:r>
              <a:rPr lang="en-US" sz="1800" dirty="0"/>
              <a:t>25% - about 3 years</a:t>
            </a:r>
          </a:p>
          <a:p>
            <a:pPr lvl="1"/>
            <a:r>
              <a:rPr lang="en-US" sz="1800" dirty="0"/>
              <a:t>30% - about 2.6 years</a:t>
            </a:r>
          </a:p>
          <a:p>
            <a:pPr lvl="1"/>
            <a:endParaRPr lang="en-US" sz="1800" dirty="0"/>
          </a:p>
          <a:p>
            <a:r>
              <a:rPr lang="en-US" sz="2000" b="1" dirty="0"/>
              <a:t>Rule of Thumb: </a:t>
            </a:r>
          </a:p>
          <a:p>
            <a:r>
              <a:rPr lang="en-US" sz="2400" i="1" dirty="0"/>
              <a:t>No Growth Rate greater </a:t>
            </a:r>
          </a:p>
          <a:p>
            <a:pPr marL="201168" lvl="1" indent="0">
              <a:buNone/>
            </a:pPr>
            <a:r>
              <a:rPr lang="en-US" sz="2200" i="1" dirty="0"/>
              <a:t>than 25%!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4E781F-94AE-409D-B3E4-6DD294A3F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925" y="0"/>
            <a:ext cx="7172076" cy="639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44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1F3E2-A951-4349-B529-D740EB52D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Rates from </a:t>
            </a:r>
            <a:br>
              <a:rPr lang="en-US" dirty="0"/>
            </a:br>
            <a:r>
              <a:rPr lang="en-US" dirty="0"/>
              <a:t>SSG Trend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4EDD2-4C56-4081-A36A-063614371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Trend lines (sales &amp; earnings) show how fast a company has been growing.</a:t>
            </a:r>
          </a:p>
          <a:p>
            <a:pPr lvl="1"/>
            <a:r>
              <a:rPr lang="en-US" sz="2400" dirty="0"/>
              <a:t>Don’t expect big improvement in growth!</a:t>
            </a:r>
          </a:p>
          <a:p>
            <a:pPr lvl="2"/>
            <a:r>
              <a:rPr lang="en-US" sz="1800" dirty="0"/>
              <a:t>Exceptions</a:t>
            </a:r>
          </a:p>
          <a:p>
            <a:pPr lvl="3"/>
            <a:r>
              <a:rPr lang="en-US" sz="1800" dirty="0"/>
              <a:t>Recovery from a disaster</a:t>
            </a:r>
          </a:p>
          <a:p>
            <a:pPr lvl="3"/>
            <a:r>
              <a:rPr lang="en-US" sz="1800" dirty="0"/>
              <a:t>Mergers might change growth rate (for good or ill)</a:t>
            </a:r>
          </a:p>
          <a:p>
            <a:pPr lvl="1"/>
            <a:r>
              <a:rPr lang="en-US" sz="2400" dirty="0"/>
              <a:t>Compare your estimate to the long term trend</a:t>
            </a:r>
          </a:p>
          <a:p>
            <a:r>
              <a:rPr lang="en-US" sz="2800" dirty="0"/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289997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88F3288-C6E5-454B-BEC3-6BD6D32F2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149" y="0"/>
            <a:ext cx="6931851" cy="63541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4DB231-DF8F-4AC1-8767-EC859CFCE684}"/>
              </a:ext>
            </a:extLst>
          </p:cNvPr>
          <p:cNvSpPr txBox="1"/>
          <p:nvPr/>
        </p:nvSpPr>
        <p:spPr>
          <a:xfrm>
            <a:off x="294198" y="310102"/>
            <a:ext cx="48515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SSG for Five Below 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Sales, EPS &amp; Pre Tax Profit are all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UP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STRAIGHT &amp;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PARALLEL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Projected growth rate a little lower than trend</a:t>
            </a:r>
          </a:p>
        </p:txBody>
      </p:sp>
    </p:spTree>
    <p:extLst>
      <p:ext uri="{BB962C8B-B14F-4D97-AF65-F5344CB8AC3E}">
        <p14:creationId xmlns:p14="http://schemas.microsoft.com/office/powerpoint/2010/main" val="951901823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{B1D15DC0-D393-456C-9A37-DBA6E1160A19}tf56160789</Template>
  <TotalTime>0</TotalTime>
  <Words>637</Words>
  <Application>Microsoft Office PowerPoint</Application>
  <PresentationFormat>Widescreen</PresentationFormat>
  <Paragraphs>102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Bookman Old Style</vt:lpstr>
      <vt:lpstr>Calibri</vt:lpstr>
      <vt:lpstr>Franklin Gothic Book</vt:lpstr>
      <vt:lpstr>1_RetrospectVTI</vt:lpstr>
      <vt:lpstr>Judgement Assistance for the Stock Selection Guide</vt:lpstr>
      <vt:lpstr>“Be fearful when others are greedy, and be greedy only when others are fearful.”</vt:lpstr>
      <vt:lpstr>Where Do We Need Help on SSGs?</vt:lpstr>
      <vt:lpstr>Help Available from Many Sources</vt:lpstr>
      <vt:lpstr>We are going to look at some of them</vt:lpstr>
      <vt:lpstr>Theory: Exponential  Growth</vt:lpstr>
      <vt:lpstr>Theory: Exponential  Growth</vt:lpstr>
      <vt:lpstr>Growth Rates from  SSG Trend Lines</vt:lpstr>
      <vt:lpstr>PowerPoint Presentation</vt:lpstr>
      <vt:lpstr>PowerPoint Presentation</vt:lpstr>
      <vt:lpstr>Growth Rates from  Value Line</vt:lpstr>
      <vt:lpstr>Growth Rates  from Value Line</vt:lpstr>
      <vt:lpstr>Growth Rates  from Analyst  Estimates</vt:lpstr>
      <vt:lpstr>Future PEs from  Value Line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2020-05-08T17:57:19Z</dcterms:created>
  <dcterms:modified xsi:type="dcterms:W3CDTF">2020-05-09T04:26:49Z</dcterms:modified>
</cp:coreProperties>
</file>