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0" r:id="rId15"/>
    <p:sldId id="269" r:id="rId16"/>
    <p:sldId id="277" r:id="rId17"/>
    <p:sldId id="272" r:id="rId18"/>
    <p:sldId id="273" r:id="rId19"/>
    <p:sldId id="275" r:id="rId20"/>
    <p:sldId id="271" r:id="rId21"/>
    <p:sldId id="274"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100" d="100"/>
          <a:sy n="100" d="100"/>
        </p:scale>
        <p:origin x="12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9FF3E-A481-4A6A-A389-22427F26EB65}" type="datetimeFigureOut">
              <a:rPr lang="en-US" smtClean="0"/>
              <a:pPr/>
              <a:t>2/13/2021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CEF6-3332-4650-BE00-37ACB658ED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ECEF6-3332-4650-BE00-37ACB658EDF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469F87-D99B-4715-B9FA-3DDC1F8DA521}" type="datetimeFigureOut">
              <a:rPr lang="en-US" smtClean="0"/>
              <a:pPr/>
              <a:t>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69F87-D99B-4715-B9FA-3DDC1F8DA521}" type="datetimeFigureOut">
              <a:rPr lang="en-US" smtClean="0"/>
              <a:pPr/>
              <a:t>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69F87-D99B-4715-B9FA-3DDC1F8DA521}" type="datetimeFigureOut">
              <a:rPr lang="en-US" smtClean="0"/>
              <a:pPr/>
              <a:t>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69F87-D99B-4715-B9FA-3DDC1F8DA521}" type="datetimeFigureOut">
              <a:rPr lang="en-US" smtClean="0"/>
              <a:pPr/>
              <a:t>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469F87-D99B-4715-B9FA-3DDC1F8DA521}" type="datetimeFigureOut">
              <a:rPr lang="en-US" smtClean="0"/>
              <a:pPr/>
              <a:t>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469F87-D99B-4715-B9FA-3DDC1F8DA521}" type="datetimeFigureOut">
              <a:rPr lang="en-US" smtClean="0"/>
              <a:pPr/>
              <a:t>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469F87-D99B-4715-B9FA-3DDC1F8DA521}" type="datetimeFigureOut">
              <a:rPr lang="en-US" smtClean="0"/>
              <a:pPr/>
              <a:t>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469F87-D99B-4715-B9FA-3DDC1F8DA521}" type="datetimeFigureOut">
              <a:rPr lang="en-US" smtClean="0"/>
              <a:pPr/>
              <a:t>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69F87-D99B-4715-B9FA-3DDC1F8DA521}" type="datetimeFigureOut">
              <a:rPr lang="en-US" smtClean="0"/>
              <a:pPr/>
              <a:t>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69F87-D99B-4715-B9FA-3DDC1F8DA521}" type="datetimeFigureOut">
              <a:rPr lang="en-US" smtClean="0"/>
              <a:pPr/>
              <a:t>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469F87-D99B-4715-B9FA-3DDC1F8DA521}" type="datetimeFigureOut">
              <a:rPr lang="en-US" smtClean="0"/>
              <a:pPr/>
              <a:t>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C5063-F8B0-4B80-813B-27E8CE5899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69F87-D99B-4715-B9FA-3DDC1F8DA521}" type="datetimeFigureOut">
              <a:rPr lang="en-US" smtClean="0"/>
              <a:pPr/>
              <a:t>2/13/2021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C5063-F8B0-4B80-813B-27E8CE5899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etterinvesting.org/members/learning-center/video-learning-library/special-programs/estimating-eps-using-the-preferred-procedure/estimating-eps-using-the-preferred-procedur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PREFERRED PROCEDURE</a:t>
            </a:r>
          </a:p>
        </p:txBody>
      </p:sp>
      <p:sp>
        <p:nvSpPr>
          <p:cNvPr id="3" name="Subtitle 2"/>
          <p:cNvSpPr>
            <a:spLocks noGrp="1"/>
          </p:cNvSpPr>
          <p:nvPr>
            <p:ph type="subTitle" idx="1"/>
          </p:nvPr>
        </p:nvSpPr>
        <p:spPr/>
        <p:txBody>
          <a:bodyPr/>
          <a:lstStyle/>
          <a:p>
            <a:r>
              <a:rPr lang="en-US" dirty="0"/>
              <a:t>YANKEE INVESTING CLUB</a:t>
            </a:r>
          </a:p>
          <a:p>
            <a:r>
              <a:rPr lang="en-US" dirty="0"/>
              <a:t>February,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SIMPLIFIED EXAMPLE </a:t>
            </a:r>
          </a:p>
        </p:txBody>
      </p:sp>
      <p:graphicFrame>
        <p:nvGraphicFramePr>
          <p:cNvPr id="8" name="Content Placeholder 7"/>
          <p:cNvGraphicFramePr>
            <a:graphicFrameLocks noGrp="1"/>
          </p:cNvGraphicFramePr>
          <p:nvPr>
            <p:ph idx="1"/>
          </p:nvPr>
        </p:nvGraphicFramePr>
        <p:xfrm>
          <a:off x="457200" y="1676400"/>
          <a:ext cx="8229600" cy="33070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472440">
                <a:tc>
                  <a:txBody>
                    <a:bodyPr/>
                    <a:lstStyle/>
                    <a:p>
                      <a:endParaRPr lang="en-US" dirty="0"/>
                    </a:p>
                  </a:txBody>
                  <a:tcPr/>
                </a:tc>
                <a:tc>
                  <a:txBody>
                    <a:bodyPr/>
                    <a:lstStyle/>
                    <a:p>
                      <a:r>
                        <a:rPr lang="en-US" dirty="0"/>
                        <a:t>Historical</a:t>
                      </a:r>
                      <a:r>
                        <a:rPr lang="en-US" baseline="0" dirty="0"/>
                        <a:t> Averages</a:t>
                      </a:r>
                      <a:endParaRPr lang="en-US" dirty="0"/>
                    </a:p>
                  </a:txBody>
                  <a:tcPr/>
                </a:tc>
                <a:tc>
                  <a:txBody>
                    <a:bodyPr/>
                    <a:lstStyle/>
                    <a:p>
                      <a:r>
                        <a:rPr lang="en-US" dirty="0"/>
                        <a:t>Your</a:t>
                      </a:r>
                      <a:r>
                        <a:rPr lang="en-US" baseline="0" dirty="0"/>
                        <a:t>  5 Year Projections</a:t>
                      </a:r>
                      <a:endParaRPr lang="en-US" dirty="0"/>
                    </a:p>
                  </a:txBody>
                  <a:tcPr/>
                </a:tc>
                <a:extLst>
                  <a:ext uri="{0D108BD9-81ED-4DB2-BD59-A6C34878D82A}">
                    <a16:rowId xmlns:a16="http://schemas.microsoft.com/office/drawing/2014/main" val="10000"/>
                  </a:ext>
                </a:extLst>
              </a:tr>
              <a:tr h="472440">
                <a:tc>
                  <a:txBody>
                    <a:bodyPr/>
                    <a:lstStyle/>
                    <a:p>
                      <a:r>
                        <a:rPr lang="en-US" dirty="0"/>
                        <a:t>Revenue</a:t>
                      </a:r>
                    </a:p>
                  </a:txBody>
                  <a:tcPr/>
                </a:tc>
                <a:tc>
                  <a:txBody>
                    <a:bodyPr/>
                    <a:lstStyle/>
                    <a:p>
                      <a:r>
                        <a:rPr lang="en-US" dirty="0"/>
                        <a:t>1000</a:t>
                      </a:r>
                    </a:p>
                  </a:txBody>
                  <a:tcPr/>
                </a:tc>
                <a:tc>
                  <a:txBody>
                    <a:bodyPr/>
                    <a:lstStyle/>
                    <a:p>
                      <a:r>
                        <a:rPr lang="en-US" dirty="0"/>
                        <a:t>15%</a:t>
                      </a:r>
                    </a:p>
                  </a:txBody>
                  <a:tcPr/>
                </a:tc>
                <a:extLst>
                  <a:ext uri="{0D108BD9-81ED-4DB2-BD59-A6C34878D82A}">
                    <a16:rowId xmlns:a16="http://schemas.microsoft.com/office/drawing/2014/main" val="10001"/>
                  </a:ext>
                </a:extLst>
              </a:tr>
              <a:tr h="472440">
                <a:tc>
                  <a:txBody>
                    <a:bodyPr/>
                    <a:lstStyle/>
                    <a:p>
                      <a:r>
                        <a:rPr lang="en-US" dirty="0"/>
                        <a:t>Pre-Tax Profit</a:t>
                      </a:r>
                    </a:p>
                  </a:txBody>
                  <a:tcPr/>
                </a:tc>
                <a:tc>
                  <a:txBody>
                    <a:bodyPr/>
                    <a:lstStyle/>
                    <a:p>
                      <a:r>
                        <a:rPr lang="en-US" dirty="0"/>
                        <a:t>20%</a:t>
                      </a:r>
                    </a:p>
                  </a:txBody>
                  <a:tcPr/>
                </a:tc>
                <a:tc>
                  <a:txBody>
                    <a:bodyPr/>
                    <a:lstStyle/>
                    <a:p>
                      <a:r>
                        <a:rPr lang="en-US" dirty="0"/>
                        <a:t>22%</a:t>
                      </a:r>
                    </a:p>
                  </a:txBody>
                  <a:tcPr/>
                </a:tc>
                <a:extLst>
                  <a:ext uri="{0D108BD9-81ED-4DB2-BD59-A6C34878D82A}">
                    <a16:rowId xmlns:a16="http://schemas.microsoft.com/office/drawing/2014/main" val="10002"/>
                  </a:ext>
                </a:extLst>
              </a:tr>
              <a:tr h="472440">
                <a:tc>
                  <a:txBody>
                    <a:bodyPr/>
                    <a:lstStyle/>
                    <a:p>
                      <a:r>
                        <a:rPr lang="en-US" dirty="0"/>
                        <a:t>Tax Rate</a:t>
                      </a:r>
                    </a:p>
                  </a:txBody>
                  <a:tcPr/>
                </a:tc>
                <a:tc>
                  <a:txBody>
                    <a:bodyPr/>
                    <a:lstStyle/>
                    <a:p>
                      <a:r>
                        <a:rPr lang="en-US" dirty="0"/>
                        <a:t>30%</a:t>
                      </a:r>
                    </a:p>
                  </a:txBody>
                  <a:tcPr/>
                </a:tc>
                <a:tc>
                  <a:txBody>
                    <a:bodyPr/>
                    <a:lstStyle/>
                    <a:p>
                      <a:r>
                        <a:rPr lang="en-US" dirty="0"/>
                        <a:t>30%</a:t>
                      </a:r>
                    </a:p>
                  </a:txBody>
                  <a:tcPr/>
                </a:tc>
                <a:extLst>
                  <a:ext uri="{0D108BD9-81ED-4DB2-BD59-A6C34878D82A}">
                    <a16:rowId xmlns:a16="http://schemas.microsoft.com/office/drawing/2014/main" val="10003"/>
                  </a:ext>
                </a:extLst>
              </a:tr>
              <a:tr h="472440">
                <a:tc>
                  <a:txBody>
                    <a:bodyPr/>
                    <a:lstStyle/>
                    <a:p>
                      <a:r>
                        <a:rPr lang="en-US" dirty="0"/>
                        <a:t>Preferred Dividend</a:t>
                      </a:r>
                    </a:p>
                  </a:txBody>
                  <a:tcPr/>
                </a:tc>
                <a:tc>
                  <a:txBody>
                    <a:bodyPr/>
                    <a:lstStyle/>
                    <a:p>
                      <a:r>
                        <a:rPr lang="en-US" dirty="0"/>
                        <a:t>$10</a:t>
                      </a:r>
                    </a:p>
                  </a:txBody>
                  <a:tcPr/>
                </a:tc>
                <a:tc>
                  <a:txBody>
                    <a:bodyPr/>
                    <a:lstStyle/>
                    <a:p>
                      <a:r>
                        <a:rPr lang="en-US" dirty="0"/>
                        <a:t>10%</a:t>
                      </a:r>
                    </a:p>
                  </a:txBody>
                  <a:tcPr/>
                </a:tc>
                <a:extLst>
                  <a:ext uri="{0D108BD9-81ED-4DB2-BD59-A6C34878D82A}">
                    <a16:rowId xmlns:a16="http://schemas.microsoft.com/office/drawing/2014/main" val="10004"/>
                  </a:ext>
                </a:extLst>
              </a:tr>
              <a:tr h="472440">
                <a:tc>
                  <a:txBody>
                    <a:bodyPr/>
                    <a:lstStyle/>
                    <a:p>
                      <a:r>
                        <a:rPr lang="en-US" dirty="0"/>
                        <a:t>No. Shares Outstanding</a:t>
                      </a:r>
                    </a:p>
                  </a:txBody>
                  <a:tcPr/>
                </a:tc>
                <a:tc>
                  <a:txBody>
                    <a:bodyPr/>
                    <a:lstStyle/>
                    <a:p>
                      <a:r>
                        <a:rPr lang="en-US" dirty="0"/>
                        <a:t>100</a:t>
                      </a:r>
                    </a:p>
                  </a:txBody>
                  <a:tcPr/>
                </a:tc>
                <a:tc>
                  <a:txBody>
                    <a:bodyPr/>
                    <a:lstStyle/>
                    <a:p>
                      <a:r>
                        <a:rPr lang="en-US" dirty="0"/>
                        <a:t>110</a:t>
                      </a:r>
                    </a:p>
                  </a:txBody>
                  <a:tcPr/>
                </a:tc>
                <a:extLst>
                  <a:ext uri="{0D108BD9-81ED-4DB2-BD59-A6C34878D82A}">
                    <a16:rowId xmlns:a16="http://schemas.microsoft.com/office/drawing/2014/main" val="10005"/>
                  </a:ext>
                </a:extLst>
              </a:tr>
              <a:tr h="472440">
                <a:tc>
                  <a:txBody>
                    <a:bodyPr/>
                    <a:lstStyle/>
                    <a:p>
                      <a:r>
                        <a:rPr lang="en-US" dirty="0"/>
                        <a:t>Earnings Per Share</a:t>
                      </a:r>
                    </a:p>
                  </a:txBody>
                  <a:tcPr/>
                </a:tc>
                <a:tc>
                  <a:txBody>
                    <a:bodyPr/>
                    <a:lstStyle/>
                    <a:p>
                      <a:r>
                        <a:rPr lang="en-US" dirty="0"/>
                        <a:t>1.30</a:t>
                      </a:r>
                    </a:p>
                  </a:txBody>
                  <a:tcPr/>
                </a:tc>
                <a:tc>
                  <a:txBody>
                    <a:bodyPr/>
                    <a:lstStyle/>
                    <a:p>
                      <a:r>
                        <a:rPr lang="en-US" dirty="0"/>
                        <a:t>?</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1066800"/>
          </a:xfrm>
        </p:spPr>
        <p:txBody>
          <a:bodyPr>
            <a:normAutofit fontScale="90000"/>
          </a:bodyPr>
          <a:lstStyle/>
          <a:p>
            <a:r>
              <a:rPr lang="en-US" sz="4000" dirty="0"/>
              <a:t>HERE’S THE FORMULA</a:t>
            </a:r>
            <a:br>
              <a:rPr lang="en-US" sz="1800" dirty="0"/>
            </a:br>
            <a:r>
              <a:rPr lang="en-US" sz="2800" dirty="0"/>
              <a:t>Don’t Worry About the Math the SSG will do it for You</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1143000" y="1409422"/>
            <a:ext cx="7168198" cy="544857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a:t>HOW TO FIND THE PREFERRED PROCEDURE ON THE SSG</a:t>
            </a:r>
            <a:br>
              <a:rPr lang="en-US" sz="1800" dirty="0"/>
            </a:br>
            <a:r>
              <a:rPr lang="en-US" sz="2000" dirty="0"/>
              <a:t>Click on the SSG PLUS</a:t>
            </a:r>
            <a:br>
              <a:rPr lang="en-US" sz="2000" dirty="0"/>
            </a:br>
            <a:r>
              <a:rPr lang="en-US" sz="2000" dirty="0"/>
              <a:t>on the first page click on the Historical Earnings Box and it will open up the PP popup</a:t>
            </a:r>
            <a:br>
              <a:rPr lang="en-US" sz="1800" dirty="0"/>
            </a:br>
            <a:endParaRPr lang="en-US" sz="18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452562" y="1672431"/>
            <a:ext cx="6238875" cy="43815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a:t>Here’s the Preferred Procedure Pop Up</a:t>
            </a:r>
          </a:p>
        </p:txBody>
      </p:sp>
      <p:pic>
        <p:nvPicPr>
          <p:cNvPr id="3074" name="Picture 2"/>
          <p:cNvPicPr>
            <a:picLocks noGrp="1" noChangeAspect="1" noChangeArrowheads="1"/>
          </p:cNvPicPr>
          <p:nvPr>
            <p:ph idx="1"/>
          </p:nvPr>
        </p:nvPicPr>
        <p:blipFill>
          <a:blip r:embed="rId2" cstate="print"/>
          <a:srcRect/>
          <a:stretch>
            <a:fillRect/>
          </a:stretch>
        </p:blipFill>
        <p:spPr bwMode="auto">
          <a:xfrm>
            <a:off x="685800" y="1066800"/>
            <a:ext cx="7543800" cy="554690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WHERE DO THE DEFAULT JUDGMENTS COME FROM ON THE PP POPUP?</a:t>
            </a:r>
            <a:endParaRPr lang="en-US" dirty="0"/>
          </a:p>
        </p:txBody>
      </p:sp>
      <p:sp>
        <p:nvSpPr>
          <p:cNvPr id="3" name="Content Placeholder 2"/>
          <p:cNvSpPr>
            <a:spLocks noGrp="1"/>
          </p:cNvSpPr>
          <p:nvPr>
            <p:ph idx="1"/>
          </p:nvPr>
        </p:nvSpPr>
        <p:spPr/>
        <p:txBody>
          <a:bodyPr/>
          <a:lstStyle/>
          <a:p>
            <a:r>
              <a:rPr lang="en-US" dirty="0"/>
              <a:t>The Stock Selection Guide automatically populates these fields for you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SSG PULLS THE DEFAULT JUDGMENTS FOR YOU</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a:t>
            </a:r>
            <a:r>
              <a:rPr lang="en-US" b="1" dirty="0"/>
              <a:t>Projected 5 Year Sales Growth Rate</a:t>
            </a:r>
            <a:r>
              <a:rPr lang="en-US" dirty="0"/>
              <a:t> is the number that YOU entered on the first page of the SSG (so make sure they it’s your best reasonable judgment backed up by your research)</a:t>
            </a:r>
            <a:br>
              <a:rPr lang="en-US" dirty="0"/>
            </a:br>
            <a:endParaRPr lang="en-US" dirty="0"/>
          </a:p>
          <a:p>
            <a:r>
              <a:rPr lang="en-US" dirty="0"/>
              <a:t>The SSG calculates </a:t>
            </a:r>
            <a:r>
              <a:rPr lang="en-US" b="1" dirty="0"/>
              <a:t>5 Year Average % Pre-Tax Profit Margin</a:t>
            </a:r>
            <a:r>
              <a:rPr lang="en-US" dirty="0"/>
              <a:t> for you and automatically populates this field</a:t>
            </a:r>
            <a:br>
              <a:rPr lang="en-US" dirty="0"/>
            </a:br>
            <a:endParaRPr lang="en-US" dirty="0"/>
          </a:p>
          <a:p>
            <a:r>
              <a:rPr lang="en-US" b="1" dirty="0"/>
              <a:t>Tax Rate</a:t>
            </a:r>
            <a:r>
              <a:rPr lang="en-US" dirty="0"/>
              <a:t> is the last year’s tax rate</a:t>
            </a:r>
            <a:br>
              <a:rPr lang="en-US" dirty="0"/>
            </a:br>
            <a:endParaRPr lang="en-US" dirty="0"/>
          </a:p>
          <a:p>
            <a:r>
              <a:rPr lang="en-US" b="1" dirty="0"/>
              <a:t>Preferred Dividend</a:t>
            </a:r>
            <a:r>
              <a:rPr lang="en-US" dirty="0"/>
              <a:t> is pulled from the current preferred dividend </a:t>
            </a:r>
            <a:br>
              <a:rPr lang="en-US"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Remember to Save It!</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990600" y="1219200"/>
            <a:ext cx="7238999" cy="545159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WHY GO THROUGH THESE </a:t>
            </a:r>
            <a:br>
              <a:rPr lang="en-US" b="1" dirty="0"/>
            </a:br>
            <a:r>
              <a:rPr lang="en-US" b="1" dirty="0"/>
              <a:t>EXTRA STEPS?</a:t>
            </a:r>
            <a:br>
              <a:rPr lang="en-US" b="1" dirty="0"/>
            </a:br>
            <a:endParaRPr lang="en-US" dirty="0"/>
          </a:p>
        </p:txBody>
      </p:sp>
      <p:sp>
        <p:nvSpPr>
          <p:cNvPr id="3" name="Content Placeholder 2"/>
          <p:cNvSpPr>
            <a:spLocks noGrp="1"/>
          </p:cNvSpPr>
          <p:nvPr>
            <p:ph idx="1"/>
          </p:nvPr>
        </p:nvSpPr>
        <p:spPr/>
        <p:txBody>
          <a:bodyPr>
            <a:normAutofit/>
          </a:bodyPr>
          <a:lstStyle/>
          <a:p>
            <a:r>
              <a:rPr lang="en-US" dirty="0"/>
              <a:t>Sales growth is often more </a:t>
            </a:r>
            <a:r>
              <a:rPr lang="en-US" i="1" dirty="0"/>
              <a:t>predictable</a:t>
            </a:r>
            <a:r>
              <a:rPr lang="en-US" dirty="0"/>
              <a:t> and </a:t>
            </a:r>
            <a:r>
              <a:rPr lang="en-US" i="1" dirty="0"/>
              <a:t>regular</a:t>
            </a:r>
            <a:r>
              <a:rPr lang="en-US" dirty="0"/>
              <a:t> than earnings growth so it’s beneficial to use the Preferred Procedure to get a more </a:t>
            </a:r>
            <a:r>
              <a:rPr lang="en-US" i="1" dirty="0"/>
              <a:t>accurate </a:t>
            </a:r>
            <a:r>
              <a:rPr lang="en-US" dirty="0"/>
              <a:t>projection of Earnings Per Share</a:t>
            </a:r>
          </a:p>
          <a:p>
            <a:r>
              <a:rPr lang="en-US" dirty="0"/>
              <a:t>It’s also a way to get a second opinion on whether your initial analysis of EPS growth projection is reasonable.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YOU CAN KEEP YOUR FOCUS ON </a:t>
            </a:r>
            <a:br>
              <a:rPr lang="en-US" sz="3200" b="1" dirty="0"/>
            </a:br>
            <a:r>
              <a:rPr lang="en-US" sz="3200" b="1" dirty="0"/>
              <a:t>THESE 3 KEY COMPONENTS: </a:t>
            </a:r>
            <a:endParaRPr lang="en-US" sz="3200" dirty="0"/>
          </a:p>
        </p:txBody>
      </p:sp>
      <p:sp>
        <p:nvSpPr>
          <p:cNvPr id="3" name="Content Placeholder 2"/>
          <p:cNvSpPr>
            <a:spLocks noGrp="1"/>
          </p:cNvSpPr>
          <p:nvPr>
            <p:ph idx="1"/>
          </p:nvPr>
        </p:nvSpPr>
        <p:spPr/>
        <p:txBody>
          <a:bodyPr>
            <a:normAutofit/>
          </a:bodyPr>
          <a:lstStyle/>
          <a:p>
            <a:r>
              <a:rPr lang="en-US" dirty="0"/>
              <a:t>Sales Growth, </a:t>
            </a:r>
          </a:p>
          <a:p>
            <a:r>
              <a:rPr lang="en-US" dirty="0"/>
              <a:t>Percentage of Pre-Tax Profits (%PTP), and </a:t>
            </a:r>
          </a:p>
          <a:p>
            <a:r>
              <a:rPr lang="en-US" dirty="0"/>
              <a:t>Number of Shares Outstanding</a:t>
            </a:r>
          </a:p>
          <a:p>
            <a:endParaRPr lang="en-US" dirty="0"/>
          </a:p>
          <a:p>
            <a:pPr>
              <a:buNone/>
            </a:pPr>
            <a:r>
              <a:rPr lang="en-US" sz="5400" dirty="0"/>
              <a:t>Because …</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 Don’t Need to Spend Much Time</a:t>
            </a:r>
          </a:p>
        </p:txBody>
      </p:sp>
      <p:sp>
        <p:nvSpPr>
          <p:cNvPr id="3" name="Content Placeholder 2"/>
          <p:cNvSpPr>
            <a:spLocks noGrp="1"/>
          </p:cNvSpPr>
          <p:nvPr>
            <p:ph idx="1"/>
          </p:nvPr>
        </p:nvSpPr>
        <p:spPr/>
        <p:txBody>
          <a:bodyPr/>
          <a:lstStyle/>
          <a:p>
            <a:r>
              <a:rPr lang="en-US" dirty="0"/>
              <a:t>Tax rates don’t change much AND it’s out of the company’s control so you don’t have to spend a lot of time on this item</a:t>
            </a:r>
            <a:br>
              <a:rPr lang="en-US" dirty="0"/>
            </a:br>
            <a:endParaRPr lang="en-US" dirty="0"/>
          </a:p>
          <a:p>
            <a:r>
              <a:rPr lang="en-US" dirty="0"/>
              <a:t>Most companies don’t have preferred stock so this is usually a non-issue that you don’t have to do any extra work on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a:t>
            </a:r>
          </a:p>
        </p:txBody>
      </p:sp>
      <p:sp>
        <p:nvSpPr>
          <p:cNvPr id="3" name="Content Placeholder 2"/>
          <p:cNvSpPr>
            <a:spLocks noGrp="1"/>
          </p:cNvSpPr>
          <p:nvPr>
            <p:ph idx="1"/>
          </p:nvPr>
        </p:nvSpPr>
        <p:spPr/>
        <p:txBody>
          <a:bodyPr>
            <a:normAutofit fontScale="92500" lnSpcReduction="10000"/>
          </a:bodyPr>
          <a:lstStyle/>
          <a:p>
            <a:r>
              <a:rPr lang="en-US" dirty="0"/>
              <a:t>Better Investing (BI) Video 2019 Video: </a:t>
            </a:r>
            <a:r>
              <a:rPr lang="en-US" u="sng" dirty="0">
                <a:hlinkClick r:id="rId2"/>
              </a:rPr>
              <a:t>https://www.betterinvesting.org/members/learning-center/video-learning-library/special-programs/estimating-eps-using-the-preferred-procedure/estimating-eps-using-the-preferred-procedure</a:t>
            </a:r>
            <a:endParaRPr lang="en-US" dirty="0"/>
          </a:p>
          <a:p>
            <a:r>
              <a:rPr lang="en-US" dirty="0"/>
              <a:t>NOTE: BI Recommends that you use the Preferred Procedure AFTER you’ve already done a few SSGs, so this is not necessarily a presentation for beginners.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b="1" dirty="0"/>
              <a:t> </a:t>
            </a:r>
            <a:br>
              <a:rPr lang="en-US" b="1" dirty="0"/>
            </a:br>
            <a:r>
              <a:rPr lang="en-US" b="1" dirty="0"/>
              <a:t>YOU CAN CHANGE ALL THE </a:t>
            </a:r>
            <a:br>
              <a:rPr lang="en-US" b="1" dirty="0"/>
            </a:br>
            <a:r>
              <a:rPr lang="en-US" b="1" dirty="0"/>
              <a:t>DEFAULT JUDGMENTS </a:t>
            </a:r>
            <a:br>
              <a:rPr lang="en-US" b="1" dirty="0"/>
            </a:br>
            <a:endParaRPr lang="en-US" dirty="0"/>
          </a:p>
        </p:txBody>
      </p:sp>
      <p:sp>
        <p:nvSpPr>
          <p:cNvPr id="3" name="Content Placeholder 2"/>
          <p:cNvSpPr>
            <a:spLocks noGrp="1"/>
          </p:cNvSpPr>
          <p:nvPr>
            <p:ph idx="1"/>
          </p:nvPr>
        </p:nvSpPr>
        <p:spPr/>
        <p:txBody>
          <a:bodyPr/>
          <a:lstStyle/>
          <a:p>
            <a:r>
              <a:rPr lang="en-US" b="1" dirty="0"/>
              <a:t>Changing any of these default values will change your bottom line 5 Year EPS Growth Estimate – </a:t>
            </a:r>
          </a:p>
          <a:p>
            <a:pPr>
              <a:buNone/>
            </a:pPr>
            <a:endParaRPr lang="en-US" b="1" dirty="0"/>
          </a:p>
          <a:p>
            <a:r>
              <a:rPr lang="en-US" b="1" dirty="0"/>
              <a:t>Which remember, will CHANGE your projected HIGH PRICE, which will change your BUY/HOLD/SELL zones on the SSG</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a:t>You can play with the numbers</a:t>
            </a:r>
          </a:p>
        </p:txBody>
      </p:sp>
      <p:pic>
        <p:nvPicPr>
          <p:cNvPr id="4098" name="Picture 2"/>
          <p:cNvPicPr>
            <a:picLocks noGrp="1" noChangeAspect="1" noChangeArrowheads="1"/>
          </p:cNvPicPr>
          <p:nvPr>
            <p:ph idx="1"/>
          </p:nvPr>
        </p:nvPicPr>
        <p:blipFill>
          <a:blip r:embed="rId2" cstate="print"/>
          <a:srcRect/>
          <a:stretch>
            <a:fillRect/>
          </a:stretch>
        </p:blipFill>
        <p:spPr bwMode="auto">
          <a:xfrm>
            <a:off x="838200" y="1179735"/>
            <a:ext cx="7620000" cy="567826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PREFERRED PROCEDURE HELPS DEEPEN YOUR UNDERSTANDING</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a:p>
          <a:p>
            <a:r>
              <a:rPr lang="en-US" b="1" dirty="0"/>
              <a:t>Makes you think </a:t>
            </a:r>
            <a:r>
              <a:rPr lang="en-US" dirty="0"/>
              <a:t>about how a company makes money AND how it will grow </a:t>
            </a:r>
          </a:p>
          <a:p>
            <a:pPr>
              <a:buNone/>
            </a:pPr>
            <a:endParaRPr lang="en-US" dirty="0"/>
          </a:p>
          <a:p>
            <a:r>
              <a:rPr lang="en-US" dirty="0"/>
              <a:t>Helps you </a:t>
            </a:r>
            <a:r>
              <a:rPr lang="en-US" b="1" dirty="0"/>
              <a:t>better understand </a:t>
            </a:r>
            <a:r>
              <a:rPr lang="en-US" dirty="0"/>
              <a:t>the company’s business model </a:t>
            </a:r>
            <a:br>
              <a:rPr lang="en-US" dirty="0"/>
            </a:br>
            <a:r>
              <a:rPr lang="en-US" dirty="0"/>
              <a:t>      – how they manage the business, </a:t>
            </a:r>
            <a:br>
              <a:rPr lang="en-US" dirty="0"/>
            </a:br>
            <a:r>
              <a:rPr lang="en-US" dirty="0"/>
              <a:t>      -- what their </a:t>
            </a:r>
            <a:r>
              <a:rPr lang="en-US"/>
              <a:t>expenses are, </a:t>
            </a:r>
            <a:r>
              <a:rPr lang="en-US" dirty="0"/>
              <a:t>and </a:t>
            </a:r>
          </a:p>
          <a:p>
            <a:pPr>
              <a:buNone/>
            </a:pPr>
            <a:r>
              <a:rPr lang="en-US" dirty="0"/>
              <a:t>           -- how profitable they are</a:t>
            </a:r>
          </a:p>
          <a:p>
            <a:pPr>
              <a:buNone/>
            </a:pPr>
            <a:endParaRPr lang="en-US" dirty="0"/>
          </a:p>
          <a:p>
            <a:r>
              <a:rPr lang="en-US" b="1" dirty="0"/>
              <a:t>Increases your confidence </a:t>
            </a:r>
            <a:r>
              <a:rPr lang="en-US" dirty="0"/>
              <a:t>in your Earnings Projection by basing your earnings growth projections </a:t>
            </a:r>
            <a:r>
              <a:rPr lang="en-US" b="1" dirty="0"/>
              <a:t>on your own research and analysis </a:t>
            </a:r>
            <a:r>
              <a:rPr lang="en-US" dirty="0"/>
              <a:t>and by </a:t>
            </a:r>
            <a:r>
              <a:rPr lang="en-US" b="1" dirty="0"/>
              <a:t>applying logic </a:t>
            </a:r>
            <a:r>
              <a:rPr lang="en-US" dirty="0"/>
              <a:t>to what you know about the company’s business </a:t>
            </a:r>
          </a:p>
          <a:p>
            <a:endParaRPr lang="en-US" dirty="0"/>
          </a:p>
          <a:p>
            <a:r>
              <a:rPr lang="en-US" b="1" dirty="0"/>
              <a:t>Reduces your reliance </a:t>
            </a:r>
            <a:r>
              <a:rPr lang="en-US" dirty="0"/>
              <a:t>on analysts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Use the Preferred Procedure to Refine Your EPS  Growth Projections</a:t>
            </a:r>
          </a:p>
        </p:txBody>
      </p:sp>
      <p:sp>
        <p:nvSpPr>
          <p:cNvPr id="3" name="Content Placeholder 2"/>
          <p:cNvSpPr>
            <a:spLocks noGrp="1"/>
          </p:cNvSpPr>
          <p:nvPr>
            <p:ph idx="1"/>
          </p:nvPr>
        </p:nvSpPr>
        <p:spPr/>
        <p:txBody>
          <a:bodyPr>
            <a:normAutofit fontScale="92500"/>
          </a:bodyPr>
          <a:lstStyle/>
          <a:p>
            <a:r>
              <a:rPr lang="en-US" dirty="0"/>
              <a:t>Use the Earnings Per Share (EPS) Growth Projections to calculate your projected High Price for the stock you are studying.</a:t>
            </a:r>
          </a:p>
          <a:p>
            <a:r>
              <a:rPr lang="en-US" dirty="0"/>
              <a:t>You want to project your EPS growth 5 years into the future. </a:t>
            </a:r>
          </a:p>
          <a:p>
            <a:r>
              <a:rPr lang="en-US" dirty="0"/>
              <a:t>The better you can estimate the 5 year growth projection for EPS the better you can project your estimated HIGH PRICE, and this means your SSG’S BUY/HOLD/SELL range will be more realistic, too.</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BI GUIDELINES FOR ESTIMATING </a:t>
            </a:r>
            <a:br>
              <a:rPr lang="en-US" b="1" dirty="0"/>
            </a:br>
            <a:r>
              <a:rPr lang="en-US" b="1" dirty="0"/>
              <a:t>EPS GROWTH RATE</a:t>
            </a:r>
            <a:endParaRPr lang="en-US" dirty="0"/>
          </a:p>
        </p:txBody>
      </p:sp>
      <p:sp>
        <p:nvSpPr>
          <p:cNvPr id="3" name="Content Placeholder 2"/>
          <p:cNvSpPr>
            <a:spLocks noGrp="1"/>
          </p:cNvSpPr>
          <p:nvPr>
            <p:ph idx="1"/>
          </p:nvPr>
        </p:nvSpPr>
        <p:spPr/>
        <p:txBody>
          <a:bodyPr/>
          <a:lstStyle/>
          <a:p>
            <a:r>
              <a:rPr lang="en-US" dirty="0"/>
              <a:t>Make sure your estimated EPS growth rate is NO HIGHER than your sales estimate</a:t>
            </a:r>
          </a:p>
          <a:p>
            <a:endParaRPr lang="en-US" dirty="0"/>
          </a:p>
          <a:p>
            <a:r>
              <a:rPr lang="en-US" dirty="0"/>
              <a:t>It’s difficult and/or unlikely that a company will be able to sustain a growth rate of 15-20% long-term, so it’s a good idea to cap your estimated EPS at 20%</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CAN YOU ANSWER THIS QUESTION?</a:t>
            </a:r>
          </a:p>
        </p:txBody>
      </p:sp>
      <p:sp>
        <p:nvSpPr>
          <p:cNvPr id="3" name="Content Placeholder 2"/>
          <p:cNvSpPr>
            <a:spLocks noGrp="1"/>
          </p:cNvSpPr>
          <p:nvPr>
            <p:ph idx="1"/>
          </p:nvPr>
        </p:nvSpPr>
        <p:spPr/>
        <p:txBody>
          <a:bodyPr/>
          <a:lstStyle/>
          <a:p>
            <a:pPr>
              <a:buNone/>
            </a:pPr>
            <a:br>
              <a:rPr lang="en-US" dirty="0"/>
            </a:br>
            <a:r>
              <a:rPr lang="en-US" dirty="0"/>
              <a:t>How will the company make its earnings GROW?</a:t>
            </a:r>
          </a:p>
          <a:p>
            <a:pPr>
              <a:buNone/>
            </a:pPr>
            <a:br>
              <a:rPr lang="en-US" dirty="0"/>
            </a:br>
            <a:r>
              <a:rPr lang="en-US" dirty="0"/>
              <a:t>Using the Preferred Procedure can help you to answer this question more fully.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IMPORTANCE OF BEING EARNEST</a:t>
            </a:r>
          </a:p>
        </p:txBody>
      </p:sp>
      <p:sp>
        <p:nvSpPr>
          <p:cNvPr id="3" name="Content Placeholder 2"/>
          <p:cNvSpPr>
            <a:spLocks noGrp="1"/>
          </p:cNvSpPr>
          <p:nvPr>
            <p:ph idx="1"/>
          </p:nvPr>
        </p:nvSpPr>
        <p:spPr/>
        <p:txBody>
          <a:bodyPr>
            <a:normAutofit/>
          </a:bodyPr>
          <a:lstStyle/>
          <a:p>
            <a:r>
              <a:rPr lang="en-US" dirty="0"/>
              <a:t>Do your Research and Look at the company’s income statement. </a:t>
            </a:r>
          </a:p>
          <a:p>
            <a:r>
              <a:rPr lang="en-US" dirty="0"/>
              <a:t>The income statement will take you on a journey starting at the company’s:</a:t>
            </a:r>
          </a:p>
          <a:p>
            <a:pPr>
              <a:buNone/>
            </a:pPr>
            <a:endParaRPr lang="en-US" dirty="0"/>
          </a:p>
          <a:p>
            <a:pPr>
              <a:buNone/>
            </a:pPr>
            <a:r>
              <a:rPr lang="en-US" dirty="0"/>
              <a:t>     TOP LINE: Sales </a:t>
            </a:r>
            <a:br>
              <a:rPr lang="en-US" dirty="0"/>
            </a:br>
            <a:r>
              <a:rPr lang="en-US" dirty="0"/>
              <a:t>                 to their           </a:t>
            </a:r>
            <a:br>
              <a:rPr lang="en-US" dirty="0"/>
            </a:br>
            <a:r>
              <a:rPr lang="en-US" dirty="0"/>
              <a:t>               BOTTOM LINE: Earnings Per Share</a:t>
            </a:r>
          </a:p>
          <a:p>
            <a:endParaRPr lang="en-US" dirty="0"/>
          </a:p>
        </p:txBody>
      </p:sp>
      <p:cxnSp>
        <p:nvCxnSpPr>
          <p:cNvPr id="5" name="Elbow Connector 4"/>
          <p:cNvCxnSpPr/>
          <p:nvPr/>
        </p:nvCxnSpPr>
        <p:spPr>
          <a:xfrm>
            <a:off x="1143000" y="48006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VS. FUTURE</a:t>
            </a:r>
          </a:p>
        </p:txBody>
      </p:sp>
      <p:sp>
        <p:nvSpPr>
          <p:cNvPr id="3" name="Content Placeholder 2"/>
          <p:cNvSpPr>
            <a:spLocks noGrp="1"/>
          </p:cNvSpPr>
          <p:nvPr>
            <p:ph idx="1"/>
          </p:nvPr>
        </p:nvSpPr>
        <p:spPr/>
        <p:txBody>
          <a:bodyPr/>
          <a:lstStyle/>
          <a:p>
            <a:r>
              <a:rPr lang="en-US" dirty="0"/>
              <a:t>A company’s Income Statement gives you  a look into that company’s </a:t>
            </a:r>
            <a:r>
              <a:rPr lang="en-US" i="1" dirty="0"/>
              <a:t>past</a:t>
            </a:r>
            <a:r>
              <a:rPr lang="en-US" dirty="0"/>
              <a:t> performance</a:t>
            </a:r>
          </a:p>
          <a:p>
            <a:pPr>
              <a:buNone/>
            </a:pPr>
            <a:endParaRPr lang="en-US" dirty="0"/>
          </a:p>
          <a:p>
            <a:r>
              <a:rPr lang="en-US" dirty="0"/>
              <a:t>The Preferred Procedure helps you to project the company’s </a:t>
            </a:r>
            <a:r>
              <a:rPr lang="en-US" i="1" dirty="0"/>
              <a:t>future</a:t>
            </a:r>
            <a:r>
              <a:rPr lang="en-US" dirty="0"/>
              <a:t> performance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MAIN BENEFIT OF USING THE </a:t>
            </a:r>
            <a:br>
              <a:rPr lang="en-US" dirty="0"/>
            </a:br>
            <a:r>
              <a:rPr lang="en-US" dirty="0"/>
              <a:t>PREFERRED PROCEDURE</a:t>
            </a:r>
          </a:p>
        </p:txBody>
      </p:sp>
      <p:sp>
        <p:nvSpPr>
          <p:cNvPr id="3" name="Content Placeholder 2"/>
          <p:cNvSpPr>
            <a:spLocks noGrp="1"/>
          </p:cNvSpPr>
          <p:nvPr>
            <p:ph idx="1"/>
          </p:nvPr>
        </p:nvSpPr>
        <p:spPr/>
        <p:txBody>
          <a:bodyPr>
            <a:normAutofit lnSpcReduction="10000"/>
          </a:bodyPr>
          <a:lstStyle/>
          <a:p>
            <a:r>
              <a:rPr lang="en-US" dirty="0"/>
              <a:t>Think of the Preferred Procedure as a </a:t>
            </a:r>
            <a:r>
              <a:rPr lang="en-US" i="1" dirty="0"/>
              <a:t>simplified</a:t>
            </a:r>
            <a:r>
              <a:rPr lang="en-US" dirty="0"/>
              <a:t> version of a company’s Income Statement …that…</a:t>
            </a:r>
          </a:p>
          <a:p>
            <a:r>
              <a:rPr lang="en-US" dirty="0"/>
              <a:t>Allows you to Project the company’s performance Five Years Into the Future …by…</a:t>
            </a:r>
          </a:p>
          <a:p>
            <a:r>
              <a:rPr lang="en-US" dirty="0"/>
              <a:t>Calculating future earnings based on revenue growth projections … this…</a:t>
            </a:r>
          </a:p>
          <a:p>
            <a:r>
              <a:rPr lang="en-US" dirty="0"/>
              <a:t>Connects future sales to future earnings per share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ELEMENTS OF THE </a:t>
            </a:r>
            <a:br>
              <a:rPr lang="en-US" dirty="0"/>
            </a:br>
            <a:r>
              <a:rPr lang="en-US" dirty="0"/>
              <a:t>PREFERRED PROCEDURE</a:t>
            </a:r>
          </a:p>
        </p:txBody>
      </p:sp>
      <p:sp>
        <p:nvSpPr>
          <p:cNvPr id="3" name="Content Placeholder 2"/>
          <p:cNvSpPr>
            <a:spLocks noGrp="1"/>
          </p:cNvSpPr>
          <p:nvPr>
            <p:ph idx="1"/>
          </p:nvPr>
        </p:nvSpPr>
        <p:spPr/>
        <p:txBody>
          <a:bodyPr/>
          <a:lstStyle/>
          <a:p>
            <a:pPr>
              <a:buNone/>
            </a:pPr>
            <a:r>
              <a:rPr lang="en-US" dirty="0"/>
              <a:t>In Order to Reasonably Project Your High EPS </a:t>
            </a:r>
            <a:br>
              <a:rPr lang="en-US" dirty="0"/>
            </a:br>
            <a:r>
              <a:rPr lang="en-US" dirty="0"/>
              <a:t>5 Years into the Future, You Need to Make Reasonable 5 Year Projections for: </a:t>
            </a:r>
          </a:p>
          <a:p>
            <a:r>
              <a:rPr lang="en-US" dirty="0"/>
              <a:t>Revenue</a:t>
            </a:r>
          </a:p>
          <a:p>
            <a:r>
              <a:rPr lang="en-US" dirty="0"/>
              <a:t>Pre-Tax Profit Margin </a:t>
            </a:r>
          </a:p>
          <a:p>
            <a:r>
              <a:rPr lang="en-US" dirty="0"/>
              <a:t>Tax Rate (%)</a:t>
            </a:r>
          </a:p>
          <a:p>
            <a:r>
              <a:rPr lang="en-US" dirty="0"/>
              <a:t>Preferred Dividend  </a:t>
            </a:r>
          </a:p>
          <a:p>
            <a:r>
              <a:rPr lang="en-US" dirty="0"/>
              <a:t>Number  of Shares of Stock Outstanding</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919</Words>
  <Application>Microsoft Office PowerPoint</Application>
  <PresentationFormat>On-screen Show (4:3)</PresentationFormat>
  <Paragraphs>98</Paragraphs>
  <Slides>22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PREFERRED PROCEDURE</vt:lpstr>
      <vt:lpstr>SOURCES: </vt:lpstr>
      <vt:lpstr>Use the Preferred Procedure to Refine Your EPS  Growth Projections</vt:lpstr>
      <vt:lpstr>BI GUIDELINES FOR ESTIMATING  EPS GROWTH RATE</vt:lpstr>
      <vt:lpstr>CAN YOU ANSWER THIS QUESTION?</vt:lpstr>
      <vt:lpstr>THE IMPORTANCE OF BEING EARNEST</vt:lpstr>
      <vt:lpstr>PAST VS. FUTURE</vt:lpstr>
      <vt:lpstr>THE MAIN BENEFIT OF USING THE  PREFERRED PROCEDURE</vt:lpstr>
      <vt:lpstr>ELEMENTS OF THE  PREFERRED PROCEDURE</vt:lpstr>
      <vt:lpstr>SIMPLIFIED EXAMPLE </vt:lpstr>
      <vt:lpstr>HERE’S THE FORMULA Don’t Worry About the Math the SSG will do it for You</vt:lpstr>
      <vt:lpstr>HOW TO FIND THE PREFERRED PROCEDURE ON THE SSG Click on the SSG PLUS on the first page click on the Historical Earnings Box and it will open up the PP popup </vt:lpstr>
      <vt:lpstr>Here’s the Preferred Procedure Pop Up</vt:lpstr>
      <vt:lpstr>WHERE DO THE DEFAULT JUDGMENTS COME FROM ON THE PP POPUP?</vt:lpstr>
      <vt:lpstr>THE SSG PULLS THE DEFAULT JUDGMENTS FOR YOU</vt:lpstr>
      <vt:lpstr>Remember to Save It!</vt:lpstr>
      <vt:lpstr> WHY GO THROUGH THESE  EXTRA STEPS? </vt:lpstr>
      <vt:lpstr>YOU CAN KEEP YOUR FOCUS ON  THESE 3 KEY COMPONENTS: </vt:lpstr>
      <vt:lpstr>You Don’t Need to Spend Much Time</vt:lpstr>
      <vt:lpstr>  YOU CAN CHANGE ALL THE  DEFAULT JUDGMENTS  </vt:lpstr>
      <vt:lpstr>You can play with the numbers</vt:lpstr>
      <vt:lpstr>THE PREFERRED PROCEDURE HELPS DEEPEN YOUR UNDERSTANDING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PREFERRED PROCEDURE</dc:title>
  <dc:creator>Liz</dc:creator>
  <cp:lastModifiedBy>Madabhushi, Sriram [USA]</cp:lastModifiedBy>
  <cp:revision>43</cp:revision>
  <dcterms:created xsi:type="dcterms:W3CDTF">2021-02-09T21:30:04Z</dcterms:created>
  <dcterms:modified xsi:type="dcterms:W3CDTF">2021-02-13T16:42:18Z</dcterms:modified>
</cp:coreProperties>
</file>