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53" r:id="rId4"/>
    <p:sldMasterId id="2147483655" r:id="rId5"/>
    <p:sldMasterId id="2147483657" r:id="rId6"/>
  </p:sldMasterIdLst>
  <p:sldIdLst>
    <p:sldId id="256" r:id="rId7"/>
    <p:sldId id="257" r:id="rId8"/>
    <p:sldId id="258" r:id="rId9"/>
    <p:sldId id="259" r:id="rId10"/>
    <p:sldId id="261" r:id="rId11"/>
    <p:sldId id="262" r:id="rId12"/>
    <p:sldId id="263" r:id="rId13"/>
    <p:sldId id="264" r:id="rId14"/>
    <p:sldId id="265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6666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F8511-3380-478A-A5AF-1761B80C0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49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2341A-3120-4124-A813-B00E88746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E2865-7AE8-4456-A6B9-307DC8008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33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ACA9B-AB4B-4DAC-84AE-63661503E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41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38B31-3696-4AD1-AA0E-8F513F2432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184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7230D-ECD1-4A42-B6AF-2F445F6D7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60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BAEDC-E84C-4AB2-8E67-EEC7ADD74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86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15510-5231-48D6-8E9F-BB79344272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28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8ED9E-FAB0-42BD-8D3B-0D3F81690A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712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4AA8B-2293-4810-94E2-330700746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96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00A91-DE46-4DB3-BAA0-919EE4258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5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55FD8-A8F1-477E-8DB7-018B82C81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043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D7FFC-1A7E-404B-A10C-FAC5388C1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44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6F21C-F321-4159-B23E-CF1D5C31A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505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4DAC1-117C-4A6F-9BE9-CB4DF3A65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352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5F87C22F-DDD4-470F-9E78-E3A0328030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607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192C6-3000-4729-8F90-1DEFE254F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4247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7459D-73C3-4861-B872-7B4C7B469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5861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2E2AE-81B8-4F39-8EAF-3B9A9A9A1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178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CC7B6-F518-451D-8974-F38687FD1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4126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7F713-0CB7-48F8-B1D2-557EA88845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388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0CE7D-A9DC-4FF1-9965-102B76D2E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6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F69E0-1DD3-4A69-92A7-F7B76B3C2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213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0F8BC-9909-4D90-9613-36B3940ED9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8318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D5378-2FE2-45FA-AE91-A4E69882BA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963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D3E98-1E39-4009-99C4-ED38520B7E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797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20F58-FD6B-47C2-8F4F-19ECC149E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879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9AA99-50DC-4139-B524-2C25076B8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382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16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F410236-28A8-4EE6-9664-7D5E5969E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1770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18C5E-25F7-447C-9CD8-6250D6A86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12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7BA37-542D-4FE6-A256-A20C34A86D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9450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DB503-AEC6-4664-A1DC-A2C16F4D5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2802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B5645-E6BF-4B3A-918D-0D0E26667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16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D402D-98C3-4600-AD5A-C7D40BFB2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2005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74AD1-7530-4C1F-AB63-A32BE369B7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5982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3BFD2-15F2-460E-8605-E22B152BD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1414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32945-EC33-41F1-8EE7-4D2C88EA3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9424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8B9DD-0A2A-4CFD-9A1E-FCDF81DB7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2432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46E9F-F2C5-459C-80F4-50D73B6B5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7615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0FA02-4BC0-4589-B8A9-7CC2F443F5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8741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8398C-1BF2-4918-B51E-328922E261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2033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ADC24A-5F58-4E54-9411-B6DDB6C6F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814952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6150F-D1D8-4D98-9ACD-6A362ED03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759832"/>
      </p:ext>
    </p:extLst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A3355-B85C-47E2-8A01-ED2B98291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83868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76B18-7C45-4FE3-8B4F-048CE37DBD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993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07B65-BA26-4A5C-AB4D-C6A6743AB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45902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DEC88-0C10-4635-8DFA-CADFB4CC1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221816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EE330-BCDE-4318-A5BA-C898523510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921686"/>
      </p:ext>
    </p:extLst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EAD1F-F5F7-463E-B38D-D4786386C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833671"/>
      </p:ext>
    </p:extLst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6BD87-2514-4759-8CEE-4E76B0DB7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175214"/>
      </p:ext>
    </p:extLst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46F1F-18C3-4E86-9E38-3611750D1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495844"/>
      </p:ext>
    </p:extLst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19E80-FE40-40B8-ADF1-CCBC790CE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372332"/>
      </p:ext>
    </p:extLst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D2AE5-9A9D-44D2-AEF0-D09E0C0E8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989830"/>
      </p:ext>
    </p:extLst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870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6ABBD-0CA1-40DB-89D3-0D1D70989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0613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25225-3A8E-4F10-A6B0-24F147487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3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F9F0C-8B1A-4FD4-800D-CA44DE668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98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4AB97-7FE5-4C2D-A4CD-2CEC0FE38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0493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87F3C-02B3-44BB-AFD5-836DB8E8B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1948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1B6A1-4D6C-41E7-8384-F33C5223E5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6908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B4C89-0417-4DA7-8812-F0EA2CD80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1595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7EB99-532F-42F5-B535-D8C232B74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2389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EDCF9-6954-4D86-8118-63A0BD3BB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8162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7995F-791F-4C9F-BF3E-7FD109D0B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5825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C1F5B-CE49-4232-87A0-E2C9DEA59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3145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81B18-D204-4F78-BD9B-1E5D6E61E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07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17FE1-EEAC-45F5-947E-C23BC044E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7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2464B-3B07-4512-B45C-7E48E8E82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08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A1287-B659-4696-8C7A-A8F7C02E6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84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4714E4-8679-4E04-8C99-8CB486EC6D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24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024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BDEA630-EC95-4F59-819F-CDD94F6CF0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B912664D-43D0-4408-AE26-A62DC22265F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10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06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06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06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06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409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DCC6752-4612-4D98-93A3-229309DDE5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5129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A6C24AC-E8B6-4243-86BA-627FC5D369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615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60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860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61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60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F0CF108-C3E6-4DE1-AAFD-E2C56AA81D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Return on Equity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Exposed</a:t>
            </a:r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sz="1600" dirty="0" smtClean="0"/>
              <a:t>Ira Haas</a:t>
            </a:r>
          </a:p>
          <a:p>
            <a:pPr eaLnBrk="1" hangingPunct="1"/>
            <a:r>
              <a:rPr lang="en-US" altLang="en-US" sz="1600" dirty="0" smtClean="0"/>
              <a:t>Yankee Model Investment Club</a:t>
            </a:r>
            <a:endParaRPr lang="en-US" altLang="en-US" sz="1600" dirty="0" smtClean="0"/>
          </a:p>
          <a:p>
            <a:pPr eaLnBrk="1" hangingPunct="1"/>
            <a:endParaRPr lang="en-US" altLang="en-US" sz="40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438400" y="457200"/>
            <a:ext cx="502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8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BetterInvesting</a:t>
            </a:r>
            <a:br>
              <a:rPr lang="en-US" sz="38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</a:br>
            <a:r>
              <a:rPr lang="en-US" sz="38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Principles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914400" y="1752600"/>
            <a:ext cx="7467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800" i="1"/>
              <a:t>1)</a:t>
            </a:r>
            <a:r>
              <a:rPr lang="en-US" altLang="en-US" sz="2000" i="1"/>
              <a:t> Invest a modest sum of money </a:t>
            </a:r>
            <a:r>
              <a:rPr lang="en-US" altLang="en-US" sz="2000" b="1" i="1"/>
              <a:t>regularly</a:t>
            </a:r>
            <a:r>
              <a:rPr lang="en-US" altLang="en-US" sz="2000" i="1"/>
              <a:t> over a long period of time.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800" i="1"/>
              <a:t>2)</a:t>
            </a:r>
            <a:r>
              <a:rPr lang="en-US" altLang="en-US" sz="2000" i="1"/>
              <a:t> </a:t>
            </a:r>
            <a:r>
              <a:rPr lang="en-US" altLang="en-US" sz="2000" b="1" i="1"/>
              <a:t>Reinvest</a:t>
            </a:r>
            <a:r>
              <a:rPr lang="en-US" altLang="en-US" sz="2000" i="1"/>
              <a:t> the earnings and dividends that come from your regular investments.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800" i="1"/>
              <a:t>3)</a:t>
            </a:r>
            <a:r>
              <a:rPr lang="en-US" altLang="en-US" sz="2000" i="1"/>
              <a:t> Invest in </a:t>
            </a:r>
            <a:r>
              <a:rPr lang="en-US" altLang="en-US" sz="2000" b="1" i="1"/>
              <a:t>growth companies</a:t>
            </a:r>
            <a:r>
              <a:rPr lang="en-US" altLang="en-US" sz="2000" i="1"/>
              <a:t> whose records suggest they will be worth substantially more five years in the future.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800" i="1"/>
              <a:t>4)</a:t>
            </a:r>
            <a:r>
              <a:rPr lang="en-US" altLang="en-US" sz="2000" i="1"/>
              <a:t> </a:t>
            </a:r>
            <a:r>
              <a:rPr lang="en-US" altLang="en-US" sz="2000" b="1" i="1"/>
              <a:t>Diversify</a:t>
            </a:r>
            <a:r>
              <a:rPr lang="en-US" altLang="en-US" sz="2000" i="1"/>
              <a:t> your portfolio - invest in companies of varying sizes and in different industries.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           Basic Definition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ROE = % Earned on Equity*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         = (net) EPS/Book Value-per </a:t>
            </a:r>
            <a:r>
              <a:rPr lang="en-US" altLang="en-US" dirty="0" smtClean="0"/>
              <a:t>share</a:t>
            </a: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pic>
        <p:nvPicPr>
          <p:cNvPr id="13316" name="Picture 6" descr="j04003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19600"/>
            <a:ext cx="2438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So What’s Book Value???</a:t>
            </a:r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Book Value per share equals: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BV = </a:t>
            </a:r>
            <a:r>
              <a:rPr lang="en-US" altLang="en-US" u="sng" smtClean="0"/>
              <a:t>Assets –Liabilities –Preferred Stock</a:t>
            </a:r>
            <a:r>
              <a:rPr lang="en-US" altLang="en-US" smtClean="0"/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	Shares    </a:t>
            </a:r>
          </a:p>
        </p:txBody>
      </p:sp>
      <p:pic>
        <p:nvPicPr>
          <p:cNvPr id="14340" name="Picture 13" descr="j039612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3886200"/>
            <a:ext cx="1554163" cy="2341563"/>
          </a:xfr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  What’s Profit Margin?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%Pretax Profit Margin: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</a:t>
            </a:r>
            <a:r>
              <a:rPr lang="en-US" altLang="en-US" u="sng" smtClean="0"/>
              <a:t>Gross Earnings </a:t>
            </a:r>
            <a:r>
              <a:rPr lang="en-US" altLang="en-US" smtClean="0"/>
              <a:t> x 100</a:t>
            </a:r>
            <a:endParaRPr lang="en-US" altLang="en-US" u="sng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   Revenue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%Net Profit Margin: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</a:t>
            </a:r>
            <a:r>
              <a:rPr lang="en-US" altLang="en-US" u="sng" smtClean="0"/>
              <a:t>Net Earnings</a:t>
            </a:r>
            <a:r>
              <a:rPr lang="en-US" altLang="en-US" smtClean="0"/>
              <a:t>   x 100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 Revenue</a:t>
            </a:r>
          </a:p>
        </p:txBody>
      </p:sp>
      <p:pic>
        <p:nvPicPr>
          <p:cNvPr id="15364" name="Picture 4" descr="j03238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9600"/>
            <a:ext cx="9429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   What about Assets?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 smtClean="0"/>
              <a:t>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 smtClean="0"/>
              <a:t>  Assets = Book Value + Liabilities +                 Preferred Stock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 smtClean="0"/>
              <a:t>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 smtClean="0"/>
              <a:t>   Assets = Equity + Debt</a:t>
            </a:r>
          </a:p>
          <a:p>
            <a:pPr eaLnBrk="1" hangingPunct="1"/>
            <a:endParaRPr lang="en-US" altLang="en-US" sz="2700" smtClean="0"/>
          </a:p>
        </p:txBody>
      </p:sp>
      <p:pic>
        <p:nvPicPr>
          <p:cNvPr id="1638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22900" y="2998788"/>
            <a:ext cx="2298700" cy="1849437"/>
          </a:xfr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           Turnover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Turnover =  </a:t>
            </a:r>
            <a:r>
              <a:rPr lang="en-US" altLang="en-US" u="sng" smtClean="0"/>
              <a:t>Revenue</a:t>
            </a: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      Assets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A measure of efficiency.</a:t>
            </a:r>
            <a:endParaRPr lang="en-US" altLang="en-US" u="sng" smtClean="0"/>
          </a:p>
        </p:txBody>
      </p:sp>
      <p:pic>
        <p:nvPicPr>
          <p:cNvPr id="17412" name="Picture 4" descr="j029524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3400"/>
            <a:ext cx="10668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			Leverage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         Leverage =   </a:t>
            </a:r>
            <a:r>
              <a:rPr lang="en-US" altLang="en-US" sz="2400" u="sng" smtClean="0"/>
              <a:t>Assets </a:t>
            </a: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                              Equity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          A measure of risk and reward.</a:t>
            </a:r>
            <a:endParaRPr lang="en-US" altLang="en-US" sz="2400" u="sng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       </a:t>
            </a:r>
          </a:p>
        </p:txBody>
      </p:sp>
      <p:pic>
        <p:nvPicPr>
          <p:cNvPr id="18436" name="Picture 6" descr="j02821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3575" y="3595688"/>
            <a:ext cx="1804988" cy="1255712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   Return on Equity from a </a:t>
            </a:r>
            <a:br>
              <a:rPr lang="en-US" altLang="en-US" smtClean="0"/>
            </a:br>
            <a:r>
              <a:rPr lang="en-US" altLang="en-US" smtClean="0"/>
              <a:t>      Different Point of View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ROE = % net profit margin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Turnover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Leverage    </a:t>
            </a:r>
          </a:p>
        </p:txBody>
      </p:sp>
      <p:pic>
        <p:nvPicPr>
          <p:cNvPr id="33796" name="Picture 4" descr="j02628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75" y="2590800"/>
            <a:ext cx="19462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95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              Prove It!!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Profit Margin x Turnover x Leverage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u="sng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 u="sng" smtClean="0"/>
              <a:t>Net earnings</a:t>
            </a:r>
            <a:r>
              <a:rPr lang="en-US" smtClean="0"/>
              <a:t> x </a:t>
            </a:r>
            <a:r>
              <a:rPr lang="en-US" i="1" u="sng" smtClean="0"/>
              <a:t>Revenue</a:t>
            </a:r>
            <a:r>
              <a:rPr lang="en-US" smtClean="0"/>
              <a:t> x  </a:t>
            </a:r>
            <a:r>
              <a:rPr lang="en-US" i="1" u="sng" smtClean="0"/>
              <a:t>Assets</a:t>
            </a:r>
            <a:endParaRPr lang="en-US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 smtClean="0"/>
              <a:t>Revenue</a:t>
            </a:r>
            <a:r>
              <a:rPr lang="en-US" smtClean="0"/>
              <a:t>          </a:t>
            </a:r>
            <a:r>
              <a:rPr lang="en-US" i="1" smtClean="0"/>
              <a:t>Assets </a:t>
            </a:r>
            <a:r>
              <a:rPr lang="en-US" smtClean="0"/>
              <a:t>       </a:t>
            </a:r>
            <a:r>
              <a:rPr lang="en-US" i="1" smtClean="0"/>
              <a:t>Equity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				</a:t>
            </a:r>
            <a:endParaRPr lang="en-US" u="sng" smtClean="0"/>
          </a:p>
        </p:txBody>
      </p:sp>
      <p:pic>
        <p:nvPicPr>
          <p:cNvPr id="20484" name="Picture 7" descr="j0150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19600"/>
            <a:ext cx="14033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termark">
  <a:themeElements>
    <a:clrScheme name="Watermark 9">
      <a:dk1>
        <a:srgbClr val="4C0000"/>
      </a:dk1>
      <a:lt1>
        <a:srgbClr val="FFFFFF"/>
      </a:lt1>
      <a:dk2>
        <a:srgbClr val="722104"/>
      </a:dk2>
      <a:lt2>
        <a:srgbClr val="FFFFFF"/>
      </a:lt2>
      <a:accent1>
        <a:srgbClr val="CC6600"/>
      </a:accent1>
      <a:accent2>
        <a:srgbClr val="8A2E00"/>
      </a:accent2>
      <a:accent3>
        <a:srgbClr val="BCABAA"/>
      </a:accent3>
      <a:accent4>
        <a:srgbClr val="DADADA"/>
      </a:accent4>
      <a:accent5>
        <a:srgbClr val="E2B8AA"/>
      </a:accent5>
      <a:accent6>
        <a:srgbClr val="7D2900"/>
      </a:accent6>
      <a:hlink>
        <a:srgbClr val="FFCC00"/>
      </a:hlink>
      <a:folHlink>
        <a:srgbClr val="FF9900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Watermark 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D9D8EC"/>
    </a:accent2>
    <a:accent3>
      <a:srgbClr val="FFFFFF"/>
    </a:accent3>
    <a:accent4>
      <a:srgbClr val="000000"/>
    </a:accent4>
    <a:accent5>
      <a:srgbClr val="E2E2FF"/>
    </a:accent5>
    <a:accent6>
      <a:srgbClr val="C4C4D6"/>
    </a:accent6>
    <a:hlink>
      <a:srgbClr val="6767FF"/>
    </a:hlink>
    <a:folHlink>
      <a:srgbClr val="9933FF"/>
    </a:folHlink>
  </a:clrScheme>
</a:themeOverride>
</file>

<file path=ppt/theme/themeOverride2.xml><?xml version="1.0" encoding="utf-8"?>
<a:themeOverride xmlns:a="http://schemas.openxmlformats.org/drawingml/2006/main">
  <a:clrScheme name="Studio 10">
    <a:dk1>
      <a:srgbClr val="CCCC99"/>
    </a:dk1>
    <a:lt1>
      <a:srgbClr val="FFFFFF"/>
    </a:lt1>
    <a:dk2>
      <a:srgbClr val="2E5D5C"/>
    </a:dk2>
    <a:lt2>
      <a:srgbClr val="FFFFFF"/>
    </a:lt2>
    <a:accent1>
      <a:srgbClr val="0099CC"/>
    </a:accent1>
    <a:accent2>
      <a:srgbClr val="D6E0E0"/>
    </a:accent2>
    <a:accent3>
      <a:srgbClr val="ADB6B5"/>
    </a:accent3>
    <a:accent4>
      <a:srgbClr val="DADADA"/>
    </a:accent4>
    <a:accent5>
      <a:srgbClr val="AACAE2"/>
    </a:accent5>
    <a:accent6>
      <a:srgbClr val="C2CBCB"/>
    </a:accent6>
    <a:hlink>
      <a:srgbClr val="CCCC99"/>
    </a:hlink>
    <a:folHlink>
      <a:srgbClr val="428A8C"/>
    </a:folHlink>
  </a:clrScheme>
</a:themeOverride>
</file>

<file path=ppt/theme/themeOverride3.xml><?xml version="1.0" encoding="utf-8"?>
<a:themeOverride xmlns:a="http://schemas.openxmlformats.org/drawingml/2006/main">
  <a:clrScheme name="Studio 10">
    <a:dk1>
      <a:srgbClr val="CCCC99"/>
    </a:dk1>
    <a:lt1>
      <a:srgbClr val="FFFFFF"/>
    </a:lt1>
    <a:dk2>
      <a:srgbClr val="2E5D5C"/>
    </a:dk2>
    <a:lt2>
      <a:srgbClr val="FFFFFF"/>
    </a:lt2>
    <a:accent1>
      <a:srgbClr val="0099CC"/>
    </a:accent1>
    <a:accent2>
      <a:srgbClr val="D6E0E0"/>
    </a:accent2>
    <a:accent3>
      <a:srgbClr val="ADB6B5"/>
    </a:accent3>
    <a:accent4>
      <a:srgbClr val="DADADA"/>
    </a:accent4>
    <a:accent5>
      <a:srgbClr val="AACAE2"/>
    </a:accent5>
    <a:accent6>
      <a:srgbClr val="C2CBCB"/>
    </a:accent6>
    <a:hlink>
      <a:srgbClr val="CCCC99"/>
    </a:hlink>
    <a:folHlink>
      <a:srgbClr val="428A8C"/>
    </a:folHlink>
  </a:clrScheme>
</a:themeOverride>
</file>

<file path=ppt/theme/themeOverride4.xml><?xml version="1.0" encoding="utf-8"?>
<a:themeOverride xmlns:a="http://schemas.openxmlformats.org/drawingml/2006/main">
  <a:clrScheme name="Studio 7">
    <a:dk1>
      <a:srgbClr val="766997"/>
    </a:dk1>
    <a:lt1>
      <a:srgbClr val="FFFFFF"/>
    </a:lt1>
    <a:dk2>
      <a:srgbClr val="530901"/>
    </a:dk2>
    <a:lt2>
      <a:srgbClr val="FFFFFF"/>
    </a:lt2>
    <a:accent1>
      <a:srgbClr val="FF3300"/>
    </a:accent1>
    <a:accent2>
      <a:srgbClr val="CC6600"/>
    </a:accent2>
    <a:accent3>
      <a:srgbClr val="B3AAAA"/>
    </a:accent3>
    <a:accent4>
      <a:srgbClr val="DADADA"/>
    </a:accent4>
    <a:accent5>
      <a:srgbClr val="FFADAA"/>
    </a:accent5>
    <a:accent6>
      <a:srgbClr val="B95C00"/>
    </a:accent6>
    <a:hlink>
      <a:srgbClr val="FF9900"/>
    </a:hlink>
    <a:folHlink>
      <a:srgbClr val="993300"/>
    </a:folHlink>
  </a:clrScheme>
</a:themeOverride>
</file>

<file path=ppt/theme/themeOverride5.xml><?xml version="1.0" encoding="utf-8"?>
<a:themeOverride xmlns:a="http://schemas.openxmlformats.org/drawingml/2006/main">
  <a:clrScheme name="Studio 9">
    <a:dk1>
      <a:srgbClr val="565682"/>
    </a:dk1>
    <a:lt1>
      <a:srgbClr val="FFFFFF"/>
    </a:lt1>
    <a:dk2>
      <a:srgbClr val="1E1551"/>
    </a:dk2>
    <a:lt2>
      <a:srgbClr val="CCFFFF"/>
    </a:lt2>
    <a:accent1>
      <a:srgbClr val="33CCCC"/>
    </a:accent1>
    <a:accent2>
      <a:srgbClr val="009999"/>
    </a:accent2>
    <a:accent3>
      <a:srgbClr val="ABAAB3"/>
    </a:accent3>
    <a:accent4>
      <a:srgbClr val="DADADA"/>
    </a:accent4>
    <a:accent5>
      <a:srgbClr val="ADE2E2"/>
    </a:accent5>
    <a:accent6>
      <a:srgbClr val="008A8A"/>
    </a:accent6>
    <a:hlink>
      <a:srgbClr val="FF9900"/>
    </a:hlink>
    <a:folHlink>
      <a:srgbClr val="0059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302</TotalTime>
  <Words>261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Times New Roman</vt:lpstr>
      <vt:lpstr>Wingdings</vt:lpstr>
      <vt:lpstr>Default Design</vt:lpstr>
      <vt:lpstr>Watermark</vt:lpstr>
      <vt:lpstr>Studio</vt:lpstr>
      <vt:lpstr>Capsules</vt:lpstr>
      <vt:lpstr>Proposal</vt:lpstr>
      <vt:lpstr>Layers</vt:lpstr>
      <vt:lpstr>Return on Equity </vt:lpstr>
      <vt:lpstr>                 Basic Definition</vt:lpstr>
      <vt:lpstr>     So What’s Book Value???</vt:lpstr>
      <vt:lpstr>        What’s Profit Margin?</vt:lpstr>
      <vt:lpstr>         What about Assets?</vt:lpstr>
      <vt:lpstr>                 Turnover</vt:lpstr>
      <vt:lpstr>   Leverage</vt:lpstr>
      <vt:lpstr>      Return on Equity from a        Different Point of View</vt:lpstr>
      <vt:lpstr>                 Prove It!!</vt:lpstr>
      <vt:lpstr>PowerPoint Presentation</vt:lpstr>
    </vt:vector>
  </TitlesOfParts>
  <Company>computer1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on Equity</dc:title>
  <dc:creator>computer1</dc:creator>
  <cp:lastModifiedBy>Ira Haas</cp:lastModifiedBy>
  <cp:revision>38</cp:revision>
  <dcterms:created xsi:type="dcterms:W3CDTF">2005-12-20T02:11:21Z</dcterms:created>
  <dcterms:modified xsi:type="dcterms:W3CDTF">2020-12-24T01:38:55Z</dcterms:modified>
</cp:coreProperties>
</file>