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9" r:id="rId3"/>
    <p:sldId id="278" r:id="rId4"/>
    <p:sldId id="272" r:id="rId5"/>
    <p:sldId id="276" r:id="rId6"/>
    <p:sldId id="291" r:id="rId7"/>
    <p:sldId id="292" r:id="rId8"/>
    <p:sldId id="295" r:id="rId9"/>
    <p:sldId id="313" r:id="rId10"/>
    <p:sldId id="302" r:id="rId11"/>
    <p:sldId id="312" r:id="rId12"/>
    <p:sldId id="303" r:id="rId13"/>
    <p:sldId id="314" r:id="rId14"/>
    <p:sldId id="305" r:id="rId15"/>
    <p:sldId id="306" r:id="rId16"/>
    <p:sldId id="304" r:id="rId17"/>
    <p:sldId id="307" r:id="rId18"/>
    <p:sldId id="308" r:id="rId19"/>
    <p:sldId id="315" r:id="rId20"/>
    <p:sldId id="296" r:id="rId21"/>
    <p:sldId id="297" r:id="rId22"/>
    <p:sldId id="309" r:id="rId23"/>
    <p:sldId id="310" r:id="rId24"/>
    <p:sldId id="300" r:id="rId25"/>
    <p:sldId id="311" r:id="rId26"/>
    <p:sldId id="294" r:id="rId27"/>
    <p:sldId id="301" r:id="rId28"/>
    <p:sldId id="290" r:id="rId29"/>
    <p:sldId id="277" r:id="rId30"/>
    <p:sldId id="280" r:id="rId31"/>
    <p:sldId id="281" r:id="rId32"/>
    <p:sldId id="282" r:id="rId33"/>
    <p:sldId id="283" r:id="rId34"/>
    <p:sldId id="284" r:id="rId35"/>
    <p:sldId id="285" r:id="rId36"/>
    <p:sldId id="289" r:id="rId37"/>
    <p:sldId id="286" r:id="rId38"/>
    <p:sldId id="293" r:id="rId39"/>
    <p:sldId id="288" r:id="rId40"/>
    <p:sldId id="287" r:id="rId41"/>
    <p:sldId id="27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7" d="100"/>
          <a:sy n="107" d="100"/>
        </p:scale>
        <p:origin x="138" y="3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6/8/2022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6/8/2022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investing.org/members/learning-center/video-learning-library/buy-the-best/a-step-by-step-approach-to-an-industry-study/A-Step-By-Step-Approach-to-an-Industry-Study" TargetMode="External"/><Relationship Id="rId2" Type="http://schemas.openxmlformats.org/officeDocument/2006/relationships/hyperlink" Target="https://www.betterinvesting.org/members/learning-center/video-learning-library/buy-the-best/sectors-industries-and-your-portfolio/sectors,-industries-and-your-portfol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tterinvesting.org/members/learning-center/video-learning-library/buy-the-best/select-the-best-using-the-stock-comparison-guide/select-the-best-using-the-stock-comparison-guid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knowledge_centers/packaging/advanced-packaging/3d-ics/" TargetMode="External"/><Relationship Id="rId2" Type="http://schemas.openxmlformats.org/officeDocument/2006/relationships/hyperlink" Target="https://semiengineering.com/knowledge_centers/packaging/advanced-packaging/2-5d-i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miengineering.com/knowledge_centers/packaging/advanced-packaging/system-in-package/" TargetMode="External"/><Relationship Id="rId4" Type="http://schemas.openxmlformats.org/officeDocument/2006/relationships/hyperlink" Target="https://semiengineering.com/knowledge_centers/packaging/advanced-packaging/fan-out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65763"/>
            <a:ext cx="11734800" cy="17110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Finding a Small Company in the Semiconductor Equip. Industry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Changing from cyclical to growth?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Good (5)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605F8-E74E-46D0-ACF7-4B059E6D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827"/>
            <a:ext cx="5305425" cy="5099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BCEBC-69AE-A375-5E41-F532467D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712827"/>
            <a:ext cx="5385116" cy="5168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05056-B1DF-85DD-876D-C624CC10EF20}"/>
              </a:ext>
            </a:extLst>
          </p:cNvPr>
          <p:cNvSpPr txBox="1"/>
          <p:nvPr/>
        </p:nvSpPr>
        <p:spPr>
          <a:xfrm>
            <a:off x="11430000" y="6400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459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Good (5)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A0104-77F2-AE87-21EA-47AB861A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89286"/>
            <a:ext cx="5344350" cy="5168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6DBF7-1336-5587-AC64-0A0DBF8D2474}"/>
              </a:ext>
            </a:extLst>
          </p:cNvPr>
          <p:cNvSpPr txBox="1"/>
          <p:nvPr/>
        </p:nvSpPr>
        <p:spPr>
          <a:xfrm>
            <a:off x="11506200" y="6248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2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Maybe (3)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02256-FFE0-6225-48F2-F04A32FC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5448514" cy="5253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80325C-5691-3157-AAF2-F2929122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631576"/>
            <a:ext cx="5451908" cy="525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DADD73-BD1F-42F9-34F4-16B42393D2A6}"/>
              </a:ext>
            </a:extLst>
          </p:cNvPr>
          <p:cNvSpPr txBox="1"/>
          <p:nvPr/>
        </p:nvSpPr>
        <p:spPr>
          <a:xfrm>
            <a:off x="11568399" y="6324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32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Maybe (3)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DBD8B3-D476-15A1-1292-9ECED206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77788"/>
            <a:ext cx="5426861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CE1A0D-1B64-6CD2-318A-D9F3C9F410F6}"/>
              </a:ext>
            </a:extLst>
          </p:cNvPr>
          <p:cNvSpPr txBox="1"/>
          <p:nvPr/>
        </p:nvSpPr>
        <p:spPr>
          <a:xfrm>
            <a:off x="11568399" y="6324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726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5182E8-CE69-C603-E12F-53ACDB06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2238654"/>
            <a:ext cx="4808476" cy="4637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350A02-3281-058B-D8CE-DEA91DB5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35" y="2274815"/>
            <a:ext cx="4748351" cy="4601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677400" cy="12192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Bad (12)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E81B9F-8056-2578-30CB-F6EDAF51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721" y="2223009"/>
            <a:ext cx="4808476" cy="464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EA684-0975-36D9-7DFA-62017032B76E}"/>
              </a:ext>
            </a:extLst>
          </p:cNvPr>
          <p:cNvSpPr txBox="1"/>
          <p:nvPr/>
        </p:nvSpPr>
        <p:spPr>
          <a:xfrm>
            <a:off x="1828800" y="1600502"/>
            <a:ext cx="561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Too young and No earnings (3)</a:t>
            </a:r>
          </a:p>
        </p:txBody>
      </p:sp>
    </p:spTree>
    <p:extLst>
      <p:ext uri="{BB962C8B-B14F-4D97-AF65-F5344CB8AC3E}">
        <p14:creationId xmlns:p14="http://schemas.microsoft.com/office/powerpoint/2010/main" val="21726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677400" cy="12192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Bad (12)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99DC27-B6C7-F001-33FA-ED178150B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" y="2988898"/>
            <a:ext cx="3947630" cy="38072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6A5ABD-FB47-D25C-57E2-A97E693C6E12}"/>
              </a:ext>
            </a:extLst>
          </p:cNvPr>
          <p:cNvSpPr txBox="1"/>
          <p:nvPr/>
        </p:nvSpPr>
        <p:spPr>
          <a:xfrm>
            <a:off x="1828800" y="1600502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enough sales growth or earnings (7)</a:t>
            </a:r>
          </a:p>
          <a:p>
            <a:r>
              <a:rPr lang="en-US" sz="2800" dirty="0"/>
              <a:t>(3 Examples Shown)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4432B-B2E7-74E6-AE81-0B526651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998964"/>
            <a:ext cx="4038600" cy="38815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B9D73E-0F84-7660-94B3-F0082E9D0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45" y="2966129"/>
            <a:ext cx="4038600" cy="3900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0687D-5381-2B16-DA39-35823B25DACE}"/>
              </a:ext>
            </a:extLst>
          </p:cNvPr>
          <p:cNvSpPr txBox="1"/>
          <p:nvPr/>
        </p:nvSpPr>
        <p:spPr>
          <a:xfrm>
            <a:off x="10744200" y="2554609"/>
            <a:ext cx="7963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AEHR</a:t>
            </a:r>
          </a:p>
          <a:p>
            <a:r>
              <a:rPr lang="en-US" dirty="0"/>
              <a:t>ASYS</a:t>
            </a:r>
          </a:p>
          <a:p>
            <a:r>
              <a:rPr lang="en-US" dirty="0"/>
              <a:t>ATOM</a:t>
            </a:r>
          </a:p>
          <a:p>
            <a:r>
              <a:rPr lang="en-US" dirty="0"/>
              <a:t>AXTI</a:t>
            </a:r>
          </a:p>
          <a:p>
            <a:r>
              <a:rPr lang="en-US" dirty="0"/>
              <a:t>RBCN</a:t>
            </a:r>
          </a:p>
          <a:p>
            <a:r>
              <a:rPr lang="en-US" dirty="0"/>
              <a:t>TRT</a:t>
            </a:r>
          </a:p>
          <a:p>
            <a:r>
              <a:rPr lang="en-US" dirty="0"/>
              <a:t>VECO</a:t>
            </a:r>
          </a:p>
        </p:txBody>
      </p:sp>
    </p:spTree>
    <p:extLst>
      <p:ext uri="{BB962C8B-B14F-4D97-AF65-F5344CB8AC3E}">
        <p14:creationId xmlns:p14="http://schemas.microsoft.com/office/powerpoint/2010/main" val="19032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677400" cy="12192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Bad (12)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A02B0-C7E8-EC83-0384-82F8E3B6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2" y="2256069"/>
            <a:ext cx="4780358" cy="46019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D809DC-3641-E851-9513-73EF1FC3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48" y="2270638"/>
            <a:ext cx="4780358" cy="45873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C590FA-D5B3-C71C-FB5F-559FF30CA90D}"/>
              </a:ext>
            </a:extLst>
          </p:cNvPr>
          <p:cNvSpPr txBox="1"/>
          <p:nvPr/>
        </p:nvSpPr>
        <p:spPr>
          <a:xfrm>
            <a:off x="1828800" y="160050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Erratic earnings (2)</a:t>
            </a:r>
          </a:p>
        </p:txBody>
      </p:sp>
    </p:spTree>
    <p:extLst>
      <p:ext uri="{BB962C8B-B14F-4D97-AF65-F5344CB8AC3E}">
        <p14:creationId xmlns:p14="http://schemas.microsoft.com/office/powerpoint/2010/main" val="30440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668D-8947-549E-4631-9E1FE8C8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6FB43-C5B6-1A31-B611-13BFA1B1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Keep Companies that Sell to Foundries</a:t>
            </a:r>
          </a:p>
          <a:p>
            <a:pPr lvl="1"/>
            <a:r>
              <a:rPr lang="en-US" sz="2400" dirty="0"/>
              <a:t>Foundry construction boom?</a:t>
            </a:r>
          </a:p>
          <a:p>
            <a:pPr lvl="1"/>
            <a:r>
              <a:rPr lang="en-US" sz="2400" dirty="0"/>
              <a:t>OLED sells screens for phones, TV, computer displays</a:t>
            </a:r>
          </a:p>
          <a:p>
            <a:pPr lvl="1"/>
            <a:r>
              <a:rPr lang="en-US" sz="2400" dirty="0"/>
              <a:t>Others sell equipment &amp; service to foundries</a:t>
            </a:r>
          </a:p>
          <a:p>
            <a:pPr lvl="1"/>
            <a:r>
              <a:rPr lang="en-US" sz="2400" dirty="0"/>
              <a:t>Eliminate OLED (more consumer electronics)</a:t>
            </a:r>
          </a:p>
          <a:p>
            <a:r>
              <a:rPr lang="en-US" sz="2800" dirty="0"/>
              <a:t>Don’t need maybes</a:t>
            </a:r>
          </a:p>
          <a:p>
            <a:pPr lvl="1"/>
            <a:r>
              <a:rPr lang="en-US" sz="2400" dirty="0"/>
              <a:t>We have 3 better companies</a:t>
            </a:r>
          </a:p>
        </p:txBody>
      </p:sp>
    </p:spTree>
    <p:extLst>
      <p:ext uri="{BB962C8B-B14F-4D97-AF65-F5344CB8AC3E}">
        <p14:creationId xmlns:p14="http://schemas.microsoft.com/office/powerpoint/2010/main" val="54152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498DC-C672-32BD-69C3-03222C0C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392"/>
            <a:ext cx="5413802" cy="5179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Small Semiconductor Equipment Stocks – Preliminary List(4)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8436D-568E-3389-CD11-6D476DFAD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3802" y="1702392"/>
            <a:ext cx="5344349" cy="51791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71102-5D5E-C75A-39F6-281E85F1A5B9}"/>
              </a:ext>
            </a:extLst>
          </p:cNvPr>
          <p:cNvSpPr txBox="1"/>
          <p:nvPr/>
        </p:nvSpPr>
        <p:spPr>
          <a:xfrm>
            <a:off x="11201400" y="2667000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ACLS</a:t>
            </a:r>
          </a:p>
          <a:p>
            <a:r>
              <a:rPr lang="en-US" dirty="0"/>
              <a:t>CAMT</a:t>
            </a:r>
          </a:p>
          <a:p>
            <a:r>
              <a:rPr lang="en-US" dirty="0"/>
              <a:t>NVMI</a:t>
            </a:r>
          </a:p>
          <a:p>
            <a:r>
              <a:rPr lang="en-US" dirty="0"/>
              <a:t>ONTO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Small Semiconductor Equipment Stocks – Preliminary List(4)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605F8-E74E-46D0-ACF7-4B059E6D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07609"/>
            <a:ext cx="5305425" cy="5099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BCEBC-69AE-A375-5E41-F532467D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07609"/>
            <a:ext cx="5385116" cy="5168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7AD4B-93FF-F196-F0BE-D31E6610D049}"/>
              </a:ext>
            </a:extLst>
          </p:cNvPr>
          <p:cNvSpPr txBox="1"/>
          <p:nvPr/>
        </p:nvSpPr>
        <p:spPr>
          <a:xfrm>
            <a:off x="11201400" y="2667000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ACLS</a:t>
            </a:r>
          </a:p>
          <a:p>
            <a:r>
              <a:rPr lang="en-US" dirty="0"/>
              <a:t>CAMT</a:t>
            </a:r>
          </a:p>
          <a:p>
            <a:r>
              <a:rPr lang="en-US" dirty="0"/>
              <a:t>NVMI</a:t>
            </a:r>
          </a:p>
          <a:p>
            <a:r>
              <a:rPr lang="en-US" dirty="0"/>
              <a:t>ONTO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3BA7-5B45-9F4B-EE89-42D4EA40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Cyclical But Growing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ED206-0419-6E88-809D-09EC55A6D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49" y="1676400"/>
            <a:ext cx="8333317" cy="472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0CED7-8CD4-93DF-428B-4A4CC0DC604F}"/>
              </a:ext>
            </a:extLst>
          </p:cNvPr>
          <p:cNvSpPr txBox="1"/>
          <p:nvPr/>
        </p:nvSpPr>
        <p:spPr>
          <a:xfrm>
            <a:off x="1543050" y="6400800"/>
            <a:ext cx="43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World Semiconductor Trade Statistics</a:t>
            </a:r>
          </a:p>
        </p:txBody>
      </p:sp>
    </p:spTree>
    <p:extLst>
      <p:ext uri="{BB962C8B-B14F-4D97-AF65-F5344CB8AC3E}">
        <p14:creationId xmlns:p14="http://schemas.microsoft.com/office/powerpoint/2010/main" val="77262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B072-70D1-DD39-799B-C1EEFEE7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SSGs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48B84-657F-3BD2-4FE7-74A4FA78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All by one (experienced) person</a:t>
            </a:r>
          </a:p>
          <a:p>
            <a:r>
              <a:rPr lang="en-US" sz="3200" dirty="0"/>
              <a:t>Spend no more than 10 minutes each</a:t>
            </a:r>
          </a:p>
          <a:p>
            <a:r>
              <a:rPr lang="en-US" sz="3200" dirty="0"/>
              <a:t>Make the same kind of conservative judgements for each</a:t>
            </a:r>
          </a:p>
          <a:p>
            <a:r>
              <a:rPr lang="en-US" sz="3200" dirty="0"/>
              <a:t>Use same source for sales growth, if possible</a:t>
            </a:r>
          </a:p>
          <a:p>
            <a:r>
              <a:rPr lang="en-US" sz="3200" dirty="0"/>
              <a:t>Do not mess too much with PEs</a:t>
            </a:r>
          </a:p>
          <a:p>
            <a:r>
              <a:rPr lang="en-US" sz="3200" dirty="0"/>
              <a:t>Compare using Stock Comparison Guide</a:t>
            </a:r>
          </a:p>
        </p:txBody>
      </p:sp>
    </p:spTree>
    <p:extLst>
      <p:ext uri="{BB962C8B-B14F-4D97-AF65-F5344CB8AC3E}">
        <p14:creationId xmlns:p14="http://schemas.microsoft.com/office/powerpoint/2010/main" val="15313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DE5D-9B64-1F3A-900B-43F98C78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CA5A3-8430-4326-281D-4A9CC1DB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024" y="380999"/>
            <a:ext cx="12564423" cy="56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DE5D-9B64-1F3A-900B-43F98C78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CA5A3-8430-4326-281D-4A9CC1DB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024" y="380999"/>
            <a:ext cx="12564423" cy="5684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D5FAB-5E0E-F964-8B75-169FFF3E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371726"/>
            <a:ext cx="12417128" cy="45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3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DE5D-9B64-1F3A-900B-43F98C78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CA5A3-8430-4326-281D-4A9CC1DB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024" y="380999"/>
            <a:ext cx="12564423" cy="5684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C991C-BB1A-C325-C075-5B7E688F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7376"/>
            <a:ext cx="12346792" cy="50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4DBF-2AA6-8E6B-7EE9-A7487ABD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9820-1598-52F8-56CA-4EA95677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ACLS appears best, BUT</a:t>
            </a:r>
          </a:p>
          <a:p>
            <a:pPr lvl="1"/>
            <a:r>
              <a:rPr lang="en-US" sz="2400" dirty="0"/>
              <a:t>Has the highest sales growth (ACE estimate). Is it real?</a:t>
            </a:r>
          </a:p>
          <a:p>
            <a:r>
              <a:rPr lang="en-US" sz="2800" dirty="0"/>
              <a:t>CAMT and NVMI also look like high quality companies</a:t>
            </a:r>
          </a:p>
          <a:p>
            <a:r>
              <a:rPr lang="en-US" sz="2800" dirty="0"/>
              <a:t>CAMT might have too short of a track record</a:t>
            </a:r>
          </a:p>
          <a:p>
            <a:r>
              <a:rPr lang="en-US" sz="2800" dirty="0"/>
              <a:t>ONTO earnings might be too erratic</a:t>
            </a:r>
          </a:p>
          <a:p>
            <a:endParaRPr lang="en-US" sz="2800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4D68-35A5-649B-19F3-FEF20D90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264B-CF9C-19E3-D5B4-3E5F538C4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Assign each quality stock to one or more people in your club (or committee)</a:t>
            </a:r>
          </a:p>
          <a:p>
            <a:r>
              <a:rPr lang="en-US" sz="2400" dirty="0"/>
              <a:t>Complete full research and redo the SSG</a:t>
            </a:r>
          </a:p>
          <a:p>
            <a:r>
              <a:rPr lang="en-US" sz="2400" dirty="0"/>
              <a:t>Compare Completed SSGs in a new SCG</a:t>
            </a:r>
          </a:p>
          <a:p>
            <a:r>
              <a:rPr lang="en-US" sz="2400" dirty="0"/>
              <a:t>Make decision on best buying opportunity if any</a:t>
            </a:r>
          </a:p>
          <a:p>
            <a:r>
              <a:rPr lang="en-US" sz="2400" dirty="0"/>
              <a:t>Quality companies are worth following, even if they are not a BUY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53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B714-F239-D1EE-A9CF-DE091E35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2362200"/>
          </a:xfrm>
        </p:spPr>
        <p:txBody>
          <a:bodyPr>
            <a:normAutofit/>
          </a:bodyPr>
          <a:lstStyle/>
          <a:p>
            <a:r>
              <a:rPr lang="en-US" dirty="0"/>
              <a:t>How to do Industry Studies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3-Part Video Series by Ken </a:t>
            </a:r>
            <a:r>
              <a:rPr lang="en-US" dirty="0" err="1"/>
              <a:t>Kavula</a:t>
            </a:r>
            <a:r>
              <a:rPr lang="en-US" dirty="0"/>
              <a:t> and Ann </a:t>
            </a:r>
            <a:r>
              <a:rPr lang="en-US" dirty="0" err="1"/>
              <a:t>Cuneaz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D2FD-E516-2A5B-16E1-970A037E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200400"/>
            <a:ext cx="9144000" cy="2895600"/>
          </a:xfrm>
        </p:spPr>
        <p:txBody>
          <a:bodyPr/>
          <a:lstStyle/>
          <a:p>
            <a:pPr algn="l"/>
            <a:r>
              <a:rPr lang="en-US" b="1" i="0" u="sng" dirty="0">
                <a:solidFill>
                  <a:srgbClr val="005DAB"/>
                </a:solidFill>
                <a:effectLst/>
                <a:latin typeface="Lato" panose="020B0604020202020204" pitchFamily="34" charset="0"/>
                <a:hlinkClick r:id="rId2"/>
              </a:rPr>
              <a:t>Sectors, Industries and Your Portfolio</a:t>
            </a:r>
            <a:endParaRPr lang="en-US" b="0" i="0" dirty="0">
              <a:solidFill>
                <a:srgbClr val="38393B"/>
              </a:solidFill>
              <a:effectLst/>
              <a:latin typeface="Lato" panose="020B0604020202020204" pitchFamily="34" charset="0"/>
            </a:endParaRPr>
          </a:p>
          <a:p>
            <a:r>
              <a:rPr lang="en-US" b="1" i="0" u="sng" dirty="0">
                <a:solidFill>
                  <a:srgbClr val="005DAB"/>
                </a:solidFill>
                <a:effectLst/>
                <a:latin typeface="Lato" panose="020F0502020204030203" pitchFamily="34" charset="0"/>
                <a:hlinkClick r:id="rId3"/>
              </a:rPr>
              <a:t>A Step-By-Step Approach to an Industry Study</a:t>
            </a:r>
            <a:endParaRPr lang="en-US" b="0" i="0" dirty="0">
              <a:solidFill>
                <a:srgbClr val="38393B"/>
              </a:solidFill>
              <a:effectLst/>
              <a:latin typeface="Lato" panose="020F0502020204030203" pitchFamily="34" charset="0"/>
            </a:endParaRPr>
          </a:p>
          <a:p>
            <a:r>
              <a:rPr lang="en-US" b="1" i="0" u="sng" dirty="0">
                <a:solidFill>
                  <a:srgbClr val="005DAB"/>
                </a:solidFill>
                <a:effectLst/>
                <a:latin typeface="Lato" panose="020F0502020204030203" pitchFamily="34" charset="0"/>
                <a:hlinkClick r:id="rId4"/>
              </a:rPr>
              <a:t>Select the Best Using the Stock Comparison Guide</a:t>
            </a:r>
            <a:endParaRPr lang="en-US" b="0" i="0" dirty="0">
              <a:solidFill>
                <a:srgbClr val="38393B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8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7CE4-87F4-54A5-F239-81491D02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Using BI Search Tool to Scan through an Industry?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C1E7-3B07-8650-258E-B9A93996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there enough time?</a:t>
            </a:r>
          </a:p>
        </p:txBody>
      </p:sp>
    </p:spTree>
    <p:extLst>
      <p:ext uri="{BB962C8B-B14F-4D97-AF65-F5344CB8AC3E}">
        <p14:creationId xmlns:p14="http://schemas.microsoft.com/office/powerpoint/2010/main" val="154799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5652F-8BC2-85F9-3C0C-4EC580976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THANKS! QUESTIONS?</a:t>
            </a:r>
          </a:p>
        </p:txBody>
      </p:sp>
    </p:spTree>
    <p:extLst>
      <p:ext uri="{BB962C8B-B14F-4D97-AF65-F5344CB8AC3E}">
        <p14:creationId xmlns:p14="http://schemas.microsoft.com/office/powerpoint/2010/main" val="56814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4B1A-BAAE-9011-5005-E4CAB15C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" y="8164"/>
            <a:ext cx="5410200" cy="1143000"/>
          </a:xfrm>
        </p:spPr>
        <p:txBody>
          <a:bodyPr/>
          <a:lstStyle/>
          <a:p>
            <a:pPr algn="ctr"/>
            <a:r>
              <a:rPr lang="en-US" dirty="0"/>
              <a:t>Are Semiconductor Stocks Cheap?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4C33-12F6-FBA6-4E1F-390E4E3A9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164"/>
            <a:ext cx="49496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A7B7EC-D75C-BAB3-ADE4-ED5C0AF9C394}"/>
              </a:ext>
            </a:extLst>
          </p:cNvPr>
          <p:cNvSpPr txBox="1"/>
          <p:nvPr/>
        </p:nvSpPr>
        <p:spPr>
          <a:xfrm>
            <a:off x="1219200" y="3581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Yes, Relatively Cheap!</a:t>
            </a:r>
          </a:p>
        </p:txBody>
      </p:sp>
    </p:spTree>
    <p:extLst>
      <p:ext uri="{BB962C8B-B14F-4D97-AF65-F5344CB8AC3E}">
        <p14:creationId xmlns:p14="http://schemas.microsoft.com/office/powerpoint/2010/main" val="25440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A668-E408-5F4A-7992-00D18F66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Monthly Semiconductor Revenues and Y/Y %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5831A-81B3-B5F0-5B23-0D03006A6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636800"/>
            <a:ext cx="6158753" cy="5221200"/>
          </a:xfrm>
        </p:spPr>
      </p:pic>
    </p:spTree>
    <p:extLst>
      <p:ext uri="{BB962C8B-B14F-4D97-AF65-F5344CB8AC3E}">
        <p14:creationId xmlns:p14="http://schemas.microsoft.com/office/powerpoint/2010/main" val="2249813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4B1A-BAAE-9011-5005-E4CAB15C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685800"/>
            <a:ext cx="5410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Are Semiconductor Equipment</a:t>
            </a:r>
            <a:br>
              <a:rPr lang="en-US" dirty="0"/>
            </a:br>
            <a:r>
              <a:rPr lang="en-US" dirty="0"/>
              <a:t> Stocks Cheap?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4C33-12F6-FBA6-4E1F-390E4E3A9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164"/>
            <a:ext cx="494968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6287D-1E84-37A2-49EE-8C3D6CBA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14" y="8164"/>
            <a:ext cx="483479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B89BC-D106-ABDC-B2D1-F6300232B52E}"/>
              </a:ext>
            </a:extLst>
          </p:cNvPr>
          <p:cNvSpPr txBox="1"/>
          <p:nvPr/>
        </p:nvSpPr>
        <p:spPr>
          <a:xfrm>
            <a:off x="1219200" y="3581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Yes, Relatively Cheap!</a:t>
            </a:r>
          </a:p>
        </p:txBody>
      </p:sp>
    </p:spTree>
    <p:extLst>
      <p:ext uri="{BB962C8B-B14F-4D97-AF65-F5344CB8AC3E}">
        <p14:creationId xmlns:p14="http://schemas.microsoft.com/office/powerpoint/2010/main" val="25311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F86A-CE91-872C-C645-050025F7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Stocks are Cyclic?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EADD-0FAE-E933-844A-6E1B7FB8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Semiconductors</a:t>
            </a:r>
          </a:p>
          <a:p>
            <a:pPr lvl="1"/>
            <a:r>
              <a:rPr lang="en-US" dirty="0"/>
              <a:t>Large Companies</a:t>
            </a:r>
          </a:p>
          <a:p>
            <a:pPr lvl="2"/>
            <a:r>
              <a:rPr lang="en-US" dirty="0"/>
              <a:t>TSM, INTC, GFS, NVDA, MU</a:t>
            </a:r>
          </a:p>
          <a:p>
            <a:r>
              <a:rPr lang="en-US" dirty="0"/>
              <a:t>Semiconductor Equipment</a:t>
            </a:r>
          </a:p>
          <a:p>
            <a:pPr lvl="1"/>
            <a:r>
              <a:rPr lang="en-US" dirty="0"/>
              <a:t>Large Companies</a:t>
            </a:r>
          </a:p>
          <a:p>
            <a:pPr lvl="2"/>
            <a:r>
              <a:rPr lang="en-US" dirty="0"/>
              <a:t>AMAT,  ASML, AMKR, LRCX</a:t>
            </a:r>
          </a:p>
          <a:p>
            <a:pPr lvl="1"/>
            <a:r>
              <a:rPr lang="en-US" dirty="0"/>
              <a:t>Medium Companies</a:t>
            </a:r>
          </a:p>
          <a:p>
            <a:pPr lvl="2"/>
            <a:r>
              <a:rPr lang="en-US" dirty="0"/>
              <a:t>MKSI, TER, TDY, UCTT</a:t>
            </a:r>
          </a:p>
          <a:p>
            <a:pPr lvl="1"/>
            <a:r>
              <a:rPr lang="en-US" dirty="0"/>
              <a:t>Small </a:t>
            </a:r>
          </a:p>
          <a:p>
            <a:pPr lvl="2"/>
            <a:r>
              <a:rPr lang="en-US" dirty="0"/>
              <a:t>ACLS, CAMT, COHU, ONTO, PLAB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13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AB42-C863-44DE-6BA9-937973EE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– Makes Memory Chips (DRAM &amp; NAND)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2593C-A8E9-7881-66CB-AE702C803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26906"/>
            <a:ext cx="7674410" cy="51310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273922-85CA-4CED-23F4-49B95D8F6AFD}"/>
              </a:ext>
            </a:extLst>
          </p:cNvPr>
          <p:cNvSpPr txBox="1"/>
          <p:nvPr/>
        </p:nvSpPr>
        <p:spPr>
          <a:xfrm>
            <a:off x="6096000" y="220980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$31 B TTM</a:t>
            </a:r>
          </a:p>
        </p:txBody>
      </p:sp>
    </p:spTree>
    <p:extLst>
      <p:ext uri="{BB962C8B-B14F-4D97-AF65-F5344CB8AC3E}">
        <p14:creationId xmlns:p14="http://schemas.microsoft.com/office/powerpoint/2010/main" val="1257047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AB42-C863-44DE-6BA9-937973EE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NVDA – Makes GPUs  </a:t>
            </a:r>
            <a:br>
              <a:rPr lang="en-US" dirty="0"/>
            </a:br>
            <a:r>
              <a:rPr lang="en-US" dirty="0"/>
              <a:t>(Graphics Processing Units)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73922-85CA-4CED-23F4-49B95D8F6AFD}"/>
              </a:ext>
            </a:extLst>
          </p:cNvPr>
          <p:cNvSpPr txBox="1"/>
          <p:nvPr/>
        </p:nvSpPr>
        <p:spPr>
          <a:xfrm>
            <a:off x="6324600" y="24384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$31 B TTM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4B16A-18C7-E089-9824-2D3C1E82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27603"/>
            <a:ext cx="7543800" cy="5125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05363E-4C06-C317-2832-7BEBEA159680}"/>
              </a:ext>
            </a:extLst>
          </p:cNvPr>
          <p:cNvSpPr txBox="1"/>
          <p:nvPr/>
        </p:nvSpPr>
        <p:spPr>
          <a:xfrm>
            <a:off x="6400800" y="3056864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$29 B TTM</a:t>
            </a:r>
          </a:p>
        </p:txBody>
      </p:sp>
    </p:spTree>
    <p:extLst>
      <p:ext uri="{BB962C8B-B14F-4D97-AF65-F5344CB8AC3E}">
        <p14:creationId xmlns:p14="http://schemas.microsoft.com/office/powerpoint/2010/main" val="89151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AB42-C863-44DE-6BA9-937973EE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INTC – Makes CPUs </a:t>
            </a:r>
            <a:br>
              <a:rPr lang="en-US" dirty="0"/>
            </a:br>
            <a:r>
              <a:rPr lang="en-US" dirty="0"/>
              <a:t>(Central Processing Units)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2AA7D-5CF5-398C-7407-2E67CAA7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27670"/>
            <a:ext cx="7624975" cy="5130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05363E-4C06-C317-2832-7BEBEA159680}"/>
              </a:ext>
            </a:extLst>
          </p:cNvPr>
          <p:cNvSpPr txBox="1"/>
          <p:nvPr/>
        </p:nvSpPr>
        <p:spPr>
          <a:xfrm>
            <a:off x="5791200" y="2350875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$77 B TTM</a:t>
            </a:r>
          </a:p>
        </p:txBody>
      </p:sp>
    </p:spTree>
    <p:extLst>
      <p:ext uri="{BB962C8B-B14F-4D97-AF65-F5344CB8AC3E}">
        <p14:creationId xmlns:p14="http://schemas.microsoft.com/office/powerpoint/2010/main" val="3506217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AB42-C863-44DE-6BA9-937973EE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 – Makes CPUs </a:t>
            </a:r>
            <a:br>
              <a:rPr lang="en-US" dirty="0"/>
            </a:br>
            <a:r>
              <a:rPr lang="en-US" dirty="0"/>
              <a:t>(Central Processing Units)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B432C-0FF8-F0E0-68B5-9355FF00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82" y="1676400"/>
            <a:ext cx="7661302" cy="518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05363E-4C06-C317-2832-7BEBEA159680}"/>
              </a:ext>
            </a:extLst>
          </p:cNvPr>
          <p:cNvSpPr txBox="1"/>
          <p:nvPr/>
        </p:nvSpPr>
        <p:spPr>
          <a:xfrm>
            <a:off x="6172200" y="2209800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$18 B TTM</a:t>
            </a:r>
          </a:p>
        </p:txBody>
      </p:sp>
    </p:spTree>
    <p:extLst>
      <p:ext uri="{BB962C8B-B14F-4D97-AF65-F5344CB8AC3E}">
        <p14:creationId xmlns:p14="http://schemas.microsoft.com/office/powerpoint/2010/main" val="500965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19C7-8DBB-CB20-85CC-CC4337E8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Cyclic, Who’s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F934-E0EC-DF7A-2A6C-1CB969D8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MU (Micron) – cyclic</a:t>
            </a:r>
          </a:p>
          <a:p>
            <a:r>
              <a:rPr lang="en-US" sz="3200" dirty="0"/>
              <a:t>NVDA (Nvidia) – growth</a:t>
            </a:r>
          </a:p>
          <a:p>
            <a:r>
              <a:rPr lang="en-US" sz="3200" dirty="0"/>
              <a:t>INTC (Intel) – growth?</a:t>
            </a:r>
          </a:p>
          <a:p>
            <a:r>
              <a:rPr lang="en-US" sz="3200" dirty="0"/>
              <a:t>AMD (Advanced Micro Devices) – highly volatile growth!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A260-5A37-0EB9-994E-B1E1A1B4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Semiconductor Equipment Companies - Sales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FA75F-A083-22D8-A7D5-DB1AB932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96583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A260-5A37-0EB9-994E-B1E1A1B4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Semiconductor Equipment Companies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AD11F-BB40-866C-14B6-B58B1C55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424715" cy="5253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5E8DB-BDF5-244C-B70B-FDB0ABF1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595157"/>
            <a:ext cx="5425276" cy="52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7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A260-5A37-0EB9-994E-B1E1A1B4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Semiconductor Equipment Companies - Sales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3BECD-B12B-7528-E7A0-B23238EFE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9629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3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What Companies Say</a:t>
            </a:r>
            <a:br>
              <a:rPr lang="en-US"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C088D-942A-DAE5-B8DA-E3CD0D7A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61" y="1219200"/>
            <a:ext cx="9949739" cy="5546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C0B2-9A08-9D37-E861-2585EA08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A4BB-F331-E4F2-F522-107D611A6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Demand for semiconductors is high and growing in AI, Autos, 5G, HPC, Cloud, IoT, Virtual Reality</a:t>
            </a:r>
          </a:p>
          <a:p>
            <a:r>
              <a:rPr lang="en-US" sz="2400" dirty="0"/>
              <a:t>Some semiconductor companies are quality growth companies!</a:t>
            </a:r>
          </a:p>
          <a:p>
            <a:r>
              <a:rPr lang="en-US" sz="2400" dirty="0"/>
              <a:t>Some types of semis (e.g., memory chips) are very volatile commodities (MU, …)</a:t>
            </a:r>
          </a:p>
          <a:p>
            <a:r>
              <a:rPr lang="en-US" sz="2400" dirty="0"/>
              <a:t>Semi equipment makers tend to be more stable</a:t>
            </a:r>
          </a:p>
          <a:p>
            <a:pPr lvl="1"/>
            <a:r>
              <a:rPr lang="en-US" sz="2000" dirty="0"/>
              <a:t>Long cycle time for foundry equipment</a:t>
            </a:r>
          </a:p>
          <a:p>
            <a:pPr lvl="1"/>
            <a:r>
              <a:rPr lang="en-US" sz="2000" dirty="0"/>
              <a:t>Make money servicing their equipment (~1/3)</a:t>
            </a:r>
          </a:p>
          <a:p>
            <a:r>
              <a:rPr lang="en-US" sz="2400" dirty="0"/>
              <a:t>Medium/Small Companies in Semiconductor Equipment sub-sector are worth a look (e.g., MKSI, CAMT, PLAB, COHU)</a:t>
            </a:r>
          </a:p>
        </p:txBody>
      </p:sp>
    </p:spTree>
    <p:extLst>
      <p:ext uri="{BB962C8B-B14F-4D97-AF65-F5344CB8AC3E}">
        <p14:creationId xmlns:p14="http://schemas.microsoft.com/office/powerpoint/2010/main" val="532013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What Companies Say</a:t>
            </a:r>
            <a:br>
              <a:rPr lang="en-US" dirty="0"/>
            </a:b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D31B8-4D99-B67F-AF66-4B43CD6F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9889067" cy="55626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B43FF-0F89-C890-E033-6585F9D01E54}"/>
              </a:ext>
            </a:extLst>
          </p:cNvPr>
          <p:cNvSpPr txBox="1"/>
          <p:nvPr/>
        </p:nvSpPr>
        <p:spPr>
          <a:xfrm>
            <a:off x="2133600" y="6524527"/>
            <a:ext cx="35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From Taiwan </a:t>
            </a:r>
            <a:r>
              <a:rPr lang="en-US" dirty="0" err="1">
                <a:solidFill>
                  <a:schemeClr val="accent1"/>
                </a:solidFill>
              </a:rPr>
              <a:t>Semiconducter</a:t>
            </a:r>
            <a:r>
              <a:rPr lang="en-US" dirty="0">
                <a:solidFill>
                  <a:schemeClr val="accent1"/>
                </a:solidFill>
              </a:rPr>
              <a:t> (TSM)</a:t>
            </a:r>
          </a:p>
        </p:txBody>
      </p:sp>
    </p:spTree>
    <p:extLst>
      <p:ext uri="{BB962C8B-B14F-4D97-AF65-F5344CB8AC3E}">
        <p14:creationId xmlns:p14="http://schemas.microsoft.com/office/powerpoint/2010/main" val="217841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B023-7CA8-6C4C-CFAA-CD08D267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Semiconductor Packaging </a:t>
            </a:r>
            <a:br>
              <a:rPr lang="en-US" dirty="0"/>
            </a:br>
            <a:r>
              <a:rPr lang="en-US" dirty="0"/>
              <a:t>Becoming More Complex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E57F5-D48D-7ABB-2992-946D85E2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271" y="1828800"/>
            <a:ext cx="6861457" cy="4572000"/>
          </a:xfrm>
        </p:spPr>
      </p:pic>
    </p:spTree>
    <p:extLst>
      <p:ext uri="{BB962C8B-B14F-4D97-AF65-F5344CB8AC3E}">
        <p14:creationId xmlns:p14="http://schemas.microsoft.com/office/powerpoint/2010/main" val="76050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9F9EB-4C3B-5041-C92B-F08BED36F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Advanced packaging is a general grouping of a variety of distinct techniques, including </a:t>
            </a:r>
            <a:r>
              <a:rPr lang="en-US" sz="2400" b="0" i="0" u="none" strike="noStrike" dirty="0">
                <a:solidFill>
                  <a:srgbClr val="3399FF"/>
                </a:solidFill>
                <a:effectLst/>
                <a:latin typeface="Open Sans" panose="020B0606030504020204" pitchFamily="34" charset="0"/>
                <a:hlinkClick r:id="rId2"/>
              </a:rPr>
              <a:t>2.5D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US" sz="24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3399FF"/>
                </a:solidFill>
                <a:effectLst/>
                <a:latin typeface="Open Sans" panose="020B0606030504020204" pitchFamily="34" charset="0"/>
                <a:hlinkClick r:id="rId3"/>
              </a:rPr>
              <a:t>3D-IC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US" sz="24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3399FF"/>
                </a:solidFill>
                <a:effectLst/>
                <a:latin typeface="Open Sans" panose="020B0606030504020204" pitchFamily="34" charset="0"/>
                <a:hlinkClick r:id="rId4"/>
              </a:rPr>
              <a:t>fan-out</a:t>
            </a:r>
            <a:r>
              <a:rPr lang="en-US" sz="24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wafer-level packaging and</a:t>
            </a:r>
            <a:r>
              <a:rPr lang="en-US" sz="24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3399FF"/>
                </a:solidFill>
                <a:effectLst/>
                <a:latin typeface="Open Sans" panose="020B0606030504020204" pitchFamily="34" charset="0"/>
                <a:hlinkClick r:id="rId5"/>
              </a:rPr>
              <a:t>system-in-package</a:t>
            </a:r>
            <a:endParaRPr lang="en-US" sz="2400" b="0" i="0" u="none" strike="noStrike" dirty="0">
              <a:solidFill>
                <a:srgbClr val="3399FF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Open Sans" panose="020B0606030504020204" pitchFamily="34" charset="0"/>
              </a:rPr>
              <a:t>Autonomous Vehicles may require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Open Sans" panose="020B0606030504020204" pitchFamily="34" charset="0"/>
              </a:rPr>
              <a:t>High resolution video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Open Sans" panose="020B0606030504020204" pitchFamily="34" charset="0"/>
              </a:rPr>
              <a:t>Real-time video processing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Open Sans" panose="020B0606030504020204" pitchFamily="34" charset="0"/>
              </a:rPr>
              <a:t>Supercomputer in the trunk! </a:t>
            </a:r>
          </a:p>
          <a:p>
            <a:r>
              <a:rPr lang="en-US" sz="2400" dirty="0">
                <a:solidFill>
                  <a:schemeClr val="accent1"/>
                </a:solidFill>
                <a:latin typeface="Open Sans" panose="020B0606030504020204" pitchFamily="34" charset="0"/>
              </a:rPr>
              <a:t>HBM -  High Bandwidth memory</a:t>
            </a:r>
          </a:p>
          <a:p>
            <a:r>
              <a:rPr lang="en-US" sz="2400" dirty="0">
                <a:solidFill>
                  <a:schemeClr val="accent1"/>
                </a:solidFill>
                <a:latin typeface="Open Sans" panose="020B0606030504020204" pitchFamily="34" charset="0"/>
              </a:rPr>
              <a:t>GPU-CPU Integration (NVDA)</a:t>
            </a:r>
          </a:p>
          <a:p>
            <a:endParaRPr lang="en-US" dirty="0">
              <a:solidFill>
                <a:schemeClr val="accent1"/>
              </a:solidFill>
              <a:latin typeface="Open Sans" panose="020B0606030504020204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C3C447-6CA5-042E-6094-8DDD675AE129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Semiconductor Packaging </a:t>
            </a:r>
            <a:br>
              <a:rPr lang="en-US"/>
            </a:br>
            <a:r>
              <a:rPr lang="en-US"/>
              <a:t>Becoming More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8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Small Semiconductor Equipment Stocks – First Pass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423CF-4AB8-34BA-967C-6E126864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Search Tool in BI to identify small Semi-Equip. companies</a:t>
            </a:r>
          </a:p>
          <a:p>
            <a:r>
              <a:rPr lang="en-US" sz="2400" dirty="0"/>
              <a:t>Examine previews to identify QUALITY companies</a:t>
            </a:r>
          </a:p>
          <a:p>
            <a:r>
              <a:rPr lang="en-US" sz="2400" dirty="0"/>
              <a:t>Put up, straight &amp; parallel charts in good pile</a:t>
            </a:r>
          </a:p>
          <a:p>
            <a:r>
              <a:rPr lang="en-US" sz="2400" dirty="0"/>
              <a:t>Put downward trend, short history and erratic charts in bad pile</a:t>
            </a:r>
          </a:p>
          <a:p>
            <a:r>
              <a:rPr lang="en-US" sz="2400" dirty="0"/>
              <a:t>Make maybe pile for companies you can’t decide 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498DC-C672-32BD-69C3-03222C0C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392"/>
            <a:ext cx="5413802" cy="5179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B764-449C-86CC-7A89-048C94DE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Search for Small Semiconductor Equipment Stocks – First Pass: Good (5)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8436D-568E-3389-CD11-6D476DFAD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8800" y="1678853"/>
            <a:ext cx="5344349" cy="51791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CC166-C1B3-E549-2AA6-F302020E22F2}"/>
              </a:ext>
            </a:extLst>
          </p:cNvPr>
          <p:cNvSpPr txBox="1"/>
          <p:nvPr/>
        </p:nvSpPr>
        <p:spPr>
          <a:xfrm>
            <a:off x="11734800" y="6324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926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16105</TotalTime>
  <Words>872</Words>
  <Application>Microsoft Office PowerPoint</Application>
  <PresentationFormat>Widescreen</PresentationFormat>
  <Paragraphs>131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Candara</vt:lpstr>
      <vt:lpstr>Consolas</vt:lpstr>
      <vt:lpstr>Lato</vt:lpstr>
      <vt:lpstr>Open Sans</vt:lpstr>
      <vt:lpstr>Tech Computer 16x9</vt:lpstr>
      <vt:lpstr>Finding a Small Company in the Semiconductor Equip. Industry</vt:lpstr>
      <vt:lpstr>Cyclical But Growing </vt:lpstr>
      <vt:lpstr>Monthly Semiconductor Revenues and Y/Y % Change</vt:lpstr>
      <vt:lpstr>What Companies Say </vt:lpstr>
      <vt:lpstr>What Companies Say </vt:lpstr>
      <vt:lpstr>Semiconductor Packaging  Becoming More Complex</vt:lpstr>
      <vt:lpstr>PowerPoint Presentation</vt:lpstr>
      <vt:lpstr>Search for Small Semiconductor Equipment Stocks – First Pass</vt:lpstr>
      <vt:lpstr>Search for Small Semiconductor Equipment Stocks – First Pass: Good (5)</vt:lpstr>
      <vt:lpstr>Search for Small Semiconductor Equipment Stocks – First Pass: Good (5)</vt:lpstr>
      <vt:lpstr>Search for Small Semiconductor Equipment Stocks – First Pass: Good (5)</vt:lpstr>
      <vt:lpstr>Search for Small Semiconductor Equipment Stocks – First Pass: Maybe (3)</vt:lpstr>
      <vt:lpstr>Search for Small Semiconductor Equipment Stocks – First Pass: Maybe (3)</vt:lpstr>
      <vt:lpstr>Search for Small Semiconductor Equipment Stocks – First Pass: Bad (12)</vt:lpstr>
      <vt:lpstr>Search for Small Semiconductor Equipment Stocks – First Pass: Bad (12)</vt:lpstr>
      <vt:lpstr>Search for Small Semiconductor Equipment Stocks – First Pass: Bad (12)</vt:lpstr>
      <vt:lpstr>Thin List</vt:lpstr>
      <vt:lpstr>Small Semiconductor Equipment Stocks – Preliminary List(4)</vt:lpstr>
      <vt:lpstr>Small Semiconductor Equipment Stocks – Preliminary List(4)</vt:lpstr>
      <vt:lpstr>Preliminary SSGs</vt:lpstr>
      <vt:lpstr>PowerPoint Presentation</vt:lpstr>
      <vt:lpstr>PowerPoint Presentation</vt:lpstr>
      <vt:lpstr>PowerPoint Presentation</vt:lpstr>
      <vt:lpstr>Which is Best?</vt:lpstr>
      <vt:lpstr>Next Steps</vt:lpstr>
      <vt:lpstr>How to do Industry Studies  3-Part Video Series by Ken Kavula and Ann Cuneaz</vt:lpstr>
      <vt:lpstr>Demo of Using BI Search Tool to Scan through an Industry?</vt:lpstr>
      <vt:lpstr>THANKS! QUESTIONS?</vt:lpstr>
      <vt:lpstr>Are Semiconductor Stocks Cheap?</vt:lpstr>
      <vt:lpstr>Are Semiconductor Equipment  Stocks Cheap?</vt:lpstr>
      <vt:lpstr>Which Stocks are Cyclic?</vt:lpstr>
      <vt:lpstr>MU – Makes Memory Chips (DRAM &amp; NAND)</vt:lpstr>
      <vt:lpstr>NVDA – Makes GPUs   (Graphics Processing Units)</vt:lpstr>
      <vt:lpstr>INTC – Makes CPUs  (Central Processing Units)</vt:lpstr>
      <vt:lpstr>AMD – Makes CPUs  (Central Processing Units)</vt:lpstr>
      <vt:lpstr>Who’s Cyclic, Who’s Growth?</vt:lpstr>
      <vt:lpstr>Large Semiconductor Equipment Companies - Sales</vt:lpstr>
      <vt:lpstr>Medium Semiconductor Equipment Companies</vt:lpstr>
      <vt:lpstr>Small Semiconductor Equipment Companies - Sales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 Industry</dc:title>
  <dc:creator>John Finn</dc:creator>
  <cp:lastModifiedBy>John Finn</cp:lastModifiedBy>
  <cp:revision>51</cp:revision>
  <dcterms:created xsi:type="dcterms:W3CDTF">2022-05-21T17:24:18Z</dcterms:created>
  <dcterms:modified xsi:type="dcterms:W3CDTF">2022-06-11T10:11:20Z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