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64" r:id="rId4"/>
    <p:sldId id="259" r:id="rId5"/>
    <p:sldId id="261" r:id="rId6"/>
    <p:sldId id="260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1xqSZy9_4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rsmagazine.com/departments/technology/post-flash-crash-regulators-still-use-bicycles-to-catch-ferraris/" TargetMode="External"/><Relationship Id="rId2" Type="http://schemas.openxmlformats.org/officeDocument/2006/relationships/hyperlink" Target="https://www.investopedia.com/articles/investing/011116/two-biggest-flash-crashes-2015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208.13654" TargetMode="External"/><Relationship Id="rId4" Type="http://schemas.openxmlformats.org/officeDocument/2006/relationships/hyperlink" Target="https://www.youtube.com/watch?v=OKTCTJnWO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The 2010 Flash Crash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it happen again? 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To find the cause of the crash the CFTC (Commodities Futures Trading Commission) was … “using bicycles to chase Ferraris.”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Dr. John bates, contributor to Traders Magazine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8076-B93E-88A4-582E-29FF6B9E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0772"/>
            <a:ext cx="11028947" cy="1450757"/>
          </a:xfrm>
        </p:spPr>
        <p:txBody>
          <a:bodyPr/>
          <a:lstStyle/>
          <a:p>
            <a:r>
              <a:rPr lang="en-US" dirty="0"/>
              <a:t>Soundtrack of The 2010 Flash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C243-5302-B9A5-308F-0F2B0B855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https://www.youtube.com/watch?v=E1xqSZy9_4I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7942-A7D9-0861-5841-891A6AA7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en-US" dirty="0"/>
              <a:t>What Happened on May 6, 2010?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EDBF-3CC4-E106-0671-F9B35FBA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>
                <a:latin typeface="Bookman Old Style" panose="02050604050505020204" pitchFamily="18" charset="0"/>
              </a:rPr>
              <a:t>Supposedly, one futures trader in Britain, Navinder Singh </a:t>
            </a:r>
            <a:r>
              <a:rPr lang="en-US" sz="2400" dirty="0" err="1">
                <a:latin typeface="Bookman Old Style" panose="02050604050505020204" pitchFamily="18" charset="0"/>
              </a:rPr>
              <a:t>Sarao</a:t>
            </a:r>
            <a:r>
              <a:rPr lang="en-US" sz="2400" dirty="0">
                <a:latin typeface="Bookman Old Style" panose="02050604050505020204" pitchFamily="18" charset="0"/>
              </a:rPr>
              <a:t>, sold futures for S&amp;P 500 E-minis for about $200 million (one source says $40M)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Bookman Old Style" panose="02050604050505020204" pitchFamily="18" charset="0"/>
              </a:rPr>
              <a:t> That caused S&amp;P 500 futures to crash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Bookman Old Style" panose="02050604050505020204" pitchFamily="18" charset="0"/>
              </a:rPr>
              <a:t> When arbitragers saw S&amp;P 500 futures plummet, they sold S&amp;P 500 stocks &amp; bought now cheap S&amp;P 500 futures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Bookman Old Style" panose="02050604050505020204" pitchFamily="18" charset="0"/>
              </a:rPr>
              <a:t> The NYSE fell 900 points in 15 minutes, losing a trillion dollars in value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7942-A7D9-0861-5841-891A6AA7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en-US" dirty="0"/>
              <a:t>What Happened on May 6, 2010?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EDBF-3CC4-E106-0671-F9B35FBA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Supposedly, one futures trader in Britain, Navinder Singh Sara, sold futures for S&amp;P 500 E-minis for $4 million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That caused S&amp;P 500 futures to crash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86E10-C62F-5C01-35AB-E65F0525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959427"/>
            <a:ext cx="11763375" cy="4400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170A7-FF26-AC52-76EA-A8A5BA549F08}"/>
              </a:ext>
            </a:extLst>
          </p:cNvPr>
          <p:cNvSpPr txBox="1"/>
          <p:nvPr/>
        </p:nvSpPr>
        <p:spPr>
          <a:xfrm>
            <a:off x="9665368" y="5943208"/>
            <a:ext cx="225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Gao et al. 2022</a:t>
            </a:r>
          </a:p>
        </p:txBody>
      </p:sp>
    </p:spTree>
    <p:extLst>
      <p:ext uri="{BB962C8B-B14F-4D97-AF65-F5344CB8AC3E}">
        <p14:creationId xmlns:p14="http://schemas.microsoft.com/office/powerpoint/2010/main" val="418286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7942-A7D9-0861-5841-891A6AA7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en-US" dirty="0"/>
              <a:t>What Happened on May 6, 2010?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EDBF-3CC4-E106-0671-F9B35FBA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5906"/>
            <a:ext cx="1005840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800" dirty="0">
                <a:latin typeface="Bookman Old Style" panose="02050604050505020204" pitchFamily="18" charset="0"/>
              </a:rPr>
              <a:t>Buyers quickly came back as stocks were undervalued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The market rebounded to about where it was when the panic began in less than an hour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This was the first FLASH CRASH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Another major one happened in 2015</a:t>
            </a:r>
          </a:p>
        </p:txBody>
      </p:sp>
    </p:spTree>
    <p:extLst>
      <p:ext uri="{BB962C8B-B14F-4D97-AF65-F5344CB8AC3E}">
        <p14:creationId xmlns:p14="http://schemas.microsoft.com/office/powerpoint/2010/main" val="333362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7942-A7D9-0861-5841-891A6AA7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Dodd-Frank Act (July 21, 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EDBF-3CC4-E106-0671-F9B35FBA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6116"/>
            <a:ext cx="10058400" cy="37608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>
                <a:latin typeface="Bookman Old Style" panose="02050604050505020204" pitchFamily="18" charset="0"/>
              </a:rPr>
              <a:t>In response, congress passed the Dodd-Frank act, which addressed consumer protection issues and banned trading practices such as </a:t>
            </a:r>
            <a:r>
              <a:rPr lang="en-US" sz="2800" i="1" dirty="0">
                <a:latin typeface="Bookman Old Style" panose="02050604050505020204" pitchFamily="18" charset="0"/>
              </a:rPr>
              <a:t>spoofing</a:t>
            </a:r>
            <a:r>
              <a:rPr lang="en-US" sz="2800" dirty="0">
                <a:latin typeface="Bookman Old Style" panose="02050604050505020204" pitchFamily="18" charset="0"/>
              </a:rPr>
              <a:t>, often used with </a:t>
            </a:r>
            <a:r>
              <a:rPr lang="en-US" sz="2800" i="1" dirty="0">
                <a:latin typeface="Bookman Old Style" panose="02050604050505020204" pitchFamily="18" charset="0"/>
              </a:rPr>
              <a:t>layering</a:t>
            </a:r>
            <a:r>
              <a:rPr lang="en-US" sz="2800" dirty="0">
                <a:latin typeface="Bookman Old Style" panose="02050604050505020204" pitchFamily="18" charset="0"/>
              </a:rPr>
              <a:t> and </a:t>
            </a:r>
            <a:r>
              <a:rPr lang="en-US" sz="2800" i="1" dirty="0">
                <a:latin typeface="Bookman Old Style" panose="02050604050505020204" pitchFamily="18" charset="0"/>
              </a:rPr>
              <a:t>front running</a:t>
            </a:r>
            <a:r>
              <a:rPr lang="en-US" sz="2800" dirty="0">
                <a:latin typeface="Bookman Old Style" panose="020506040505050202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>
                <a:latin typeface="Bookman Old Style" panose="02050604050505020204" pitchFamily="18" charset="0"/>
              </a:rPr>
              <a:t> Spoofing – the illegal practice of bidding or offering with intent to cancel before execution. This influences price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>
                <a:latin typeface="Bookman Old Style" panose="02050604050505020204" pitchFamily="18" charset="0"/>
              </a:rPr>
              <a:t> Layering – as prices drop, repeatedly lowering bid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>
                <a:latin typeface="Bookman Old Style" panose="02050604050505020204" pitchFamily="18" charset="0"/>
              </a:rPr>
              <a:t> Front Running – knowing a big sell order is coming, putting your order in first to get a better price (easy to do if you are a broker)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56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7942-A7D9-0861-5841-891A6AA7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Did the Flash Crash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EDBF-3CC4-E106-0671-F9B35FBA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6116"/>
            <a:ext cx="10058400" cy="376089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>
                <a:latin typeface="Bookman Old Style" panose="02050604050505020204" pitchFamily="18" charset="0"/>
              </a:rPr>
              <a:t>Regulators and academics struggled to understand why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The CFTC and other regulators tried to figure out the cause. How could a $40 Million trade cause a $1 trillion shock to the market?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It took until 2015 for Singh to be arrested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Modeling of markets using agent based models can reproduce some of the time line, but not perfectly (Gao et al. 2022)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</a:rPr>
              <a:t> The overreaction of High Frequency Traders is blamed, but no consensus has been reached as to why the 2010 crash happened</a:t>
            </a:r>
          </a:p>
        </p:txBody>
      </p:sp>
    </p:spTree>
    <p:extLst>
      <p:ext uri="{BB962C8B-B14F-4D97-AF65-F5344CB8AC3E}">
        <p14:creationId xmlns:p14="http://schemas.microsoft.com/office/powerpoint/2010/main" val="403128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8DA5-0ABF-569A-1BB9-45FD3FAB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EE7B-0DF8-BF15-6C53-0077B61E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The Two Biggest Flash Crashes of 2015. August 2021. </a:t>
            </a:r>
            <a:r>
              <a:rPr lang="en-US" b="0" i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Investopedia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. 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  <a:hlinkClick r:id="rId2"/>
              </a:rPr>
              <a:t>https://www.investopedia.com/articles/investing/011116/two-biggest-flash-crashes-2015.asp</a:t>
            </a:r>
            <a:endParaRPr lang="en-US" b="0" i="0" dirty="0">
              <a:solidFill>
                <a:srgbClr val="111111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Post Flash Crash, Regulators Still Use Bicycles To Catch Ferraris. Editorial Staff, John Bates. </a:t>
            </a:r>
            <a:r>
              <a:rPr lang="en-US" b="0" i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Traders Magazine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, April 24, 2015. 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  <a:hlinkClick r:id="rId3"/>
              </a:rPr>
              <a:t>https://www.tradersmagazine.com/departments/technology/post-flash-crash-regulators-still-use-bicycles-to-catch-ferraris/</a:t>
            </a:r>
            <a:endParaRPr lang="en-US" b="0" i="0" dirty="0">
              <a:solidFill>
                <a:srgbClr val="111111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The Man Behind the Flash Crash: Navinder Singh </a:t>
            </a:r>
            <a:r>
              <a:rPr lang="en-US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Sarao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. Finance Blitz. YouTube. 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  <a:hlinkClick r:id="rId4"/>
              </a:rPr>
              <a:t>https://www.youtube.com/watch?v=OKTCTJnWOUc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 High-Frequency Financial Market Simulation and Flash Crash Scenarios Analysis: An Agent-Based Modelling Approach. Gao, K., P. </a:t>
            </a:r>
            <a:r>
              <a:rPr lang="en-US" dirty="0" err="1">
                <a:latin typeface="+mj-lt"/>
              </a:rPr>
              <a:t>Vytelingum</a:t>
            </a:r>
            <a:r>
              <a:rPr lang="en-US" dirty="0">
                <a:latin typeface="+mj-lt"/>
              </a:rPr>
              <a:t>, S. Weston, W. Luk and C. Guo. 2022.  </a:t>
            </a:r>
            <a:r>
              <a:rPr lang="en-US" dirty="0">
                <a:latin typeface="+mj-lt"/>
                <a:hlinkClick r:id="rId5"/>
              </a:rPr>
              <a:t>https://arxiv.org/abs/2208.13654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46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471</TotalTime>
  <Words>608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Wingdings</vt:lpstr>
      <vt:lpstr>1_RetrospectVTI</vt:lpstr>
      <vt:lpstr>The 2010 Flash Crash</vt:lpstr>
      <vt:lpstr>To find the cause of the crash the CFTC (Commodities Futures Trading Commission) was … “using bicycles to chase Ferraris.”</vt:lpstr>
      <vt:lpstr>Soundtrack of The 2010 Flash Crash</vt:lpstr>
      <vt:lpstr>What Happened on May 6, 2010?</vt:lpstr>
      <vt:lpstr>What Happened on May 6, 2010?</vt:lpstr>
      <vt:lpstr>What Happened on May 6, 2010?</vt:lpstr>
      <vt:lpstr>The Dodd-Frank Act (July 21, 2010)</vt:lpstr>
      <vt:lpstr>Why Did the Flash Crash Happen?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2010 Flash Crash</dc:title>
  <dc:creator>John Finn</dc:creator>
  <cp:lastModifiedBy>John Finn</cp:lastModifiedBy>
  <cp:revision>5</cp:revision>
  <dcterms:created xsi:type="dcterms:W3CDTF">2024-04-12T19:23:51Z</dcterms:created>
  <dcterms:modified xsi:type="dcterms:W3CDTF">2024-04-13T03:20:45Z</dcterms:modified>
</cp:coreProperties>
</file>